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Poppins Light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Poppins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iW9kYpjSs3t+egF6bdM2f1/7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PoppinsLight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Poppi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bold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1432975" y="1552297"/>
            <a:ext cx="62781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88250" y="618325"/>
            <a:ext cx="1967501" cy="5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577" y="4110963"/>
            <a:ext cx="562846" cy="56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311700" y="19998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17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and photo">
  <p:cSld name="ONE_COLUMN_TEXT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311700" y="1171425"/>
            <a:ext cx="3907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9091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4832400" y="9091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20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1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b="0" i="0" sz="28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94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hyperlink" Target="https://landlordtenant.dre.ca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ctrTitle"/>
          </p:nvPr>
        </p:nvSpPr>
        <p:spPr>
          <a:xfrm>
            <a:off x="0" y="1272988"/>
            <a:ext cx="9144000" cy="25238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600"/>
              <a:t>Programa Estatal de Asistencia Para la Renta</a:t>
            </a:r>
            <a:br>
              <a:rPr lang="en-US" sz="3600"/>
            </a:br>
            <a:r>
              <a:rPr lang="en-US" sz="3600"/>
              <a:t>Northern California Land Trust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" name="Google Shape;58;p1"/>
          <p:cNvSpPr txBox="1"/>
          <p:nvPr>
            <p:ph idx="1" type="subTitle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6 de marzo del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0"/>
          <p:cNvSpPr txBox="1"/>
          <p:nvPr>
            <p:ph type="title"/>
          </p:nvPr>
        </p:nvSpPr>
        <p:spPr>
          <a:xfrm>
            <a:off x="311699" y="337425"/>
            <a:ext cx="4091435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Divulgación y Educación</a:t>
            </a:r>
            <a:endParaRPr/>
          </a:p>
        </p:txBody>
      </p:sp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0" y="988145"/>
            <a:ext cx="4501794" cy="3556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>
                <a:solidFill>
                  <a:schemeClr val="dk1"/>
                </a:solidFill>
              </a:rPr>
              <a:t>Mensajes centrados en las personas y culturalmente sensibles.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>
                <a:solidFill>
                  <a:schemeClr val="dk1"/>
                </a:solidFill>
              </a:rPr>
              <a:t>La campaña de </a:t>
            </a:r>
            <a:r>
              <a:rPr lang="en-US" sz="1400"/>
              <a:t>divulgación</a:t>
            </a:r>
            <a:r>
              <a:rPr lang="en-US" sz="1400">
                <a:solidFill>
                  <a:schemeClr val="dk1"/>
                </a:solidFill>
              </a:rPr>
              <a:t> incluye: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400">
                <a:solidFill>
                  <a:schemeClr val="dk1"/>
                </a:solidFill>
              </a:rPr>
              <a:t>Desarrollo de mensajes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400">
                <a:solidFill>
                  <a:schemeClr val="dk1"/>
                </a:solidFill>
              </a:rPr>
              <a:t>Medios pagados y ganados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400">
                <a:solidFill>
                  <a:schemeClr val="dk1"/>
                </a:solidFill>
              </a:rPr>
              <a:t>Redes sociales</a:t>
            </a:r>
            <a:endParaRPr sz="14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400">
                <a:solidFill>
                  <a:schemeClr val="dk1"/>
                </a:solidFill>
              </a:rPr>
              <a:t>Compra digital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400">
                <a:solidFill>
                  <a:schemeClr val="dk1"/>
                </a:solidFill>
              </a:rPr>
              <a:t>Desarrollo de colaboradores para complementar la red de colaboradores locales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>
                <a:solidFill>
                  <a:schemeClr val="dk1"/>
                </a:solidFill>
              </a:rPr>
              <a:t>Desarrollar un conjunto de herramientas y materiales para la red de colaboradores locales para las jurisdicciones.</a:t>
            </a:r>
            <a:endParaRPr/>
          </a:p>
        </p:txBody>
      </p:sp>
      <p:sp>
        <p:nvSpPr>
          <p:cNvPr id="136" name="Google Shape;136;p10"/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 b="7692" l="0" r="-1177" t="0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7725" y="543614"/>
            <a:ext cx="3011685" cy="372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Operaciones del Programa</a:t>
            </a:r>
            <a:endParaRPr sz="2400"/>
          </a:p>
        </p:txBody>
      </p:sp>
      <p:sp>
        <p:nvSpPr>
          <p:cNvPr id="144" name="Google Shape;144;p11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1"/>
          <p:cNvSpPr txBox="1"/>
          <p:nvPr>
            <p:ph idx="4294967295" type="body"/>
          </p:nvPr>
        </p:nvSpPr>
        <p:spPr>
          <a:xfrm>
            <a:off x="0" y="1171575"/>
            <a:ext cx="3908425" cy="3179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311700" y="814390"/>
            <a:ext cx="8240627" cy="3703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Portal en línea centralizado con opciones para que soliciten personas inquilinas y propietaries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portal proporciona orientación para ayudar a les solicitantes a preparar los documentos necesarios.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portal dirige a les solicitantes a las jurisdicciones apropiadas para las Opciones B y C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Evaluación de elegibilidad transparente con recursos adicionales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Aplicación diseñada para recopilar la información mínima necesaria para cumplir con los estándares estatales y federales y, al mismo tiempo, abordar la eliminación de duplicaciones y la prevención del fraude.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aplicación facilita la participación de propietaries en las solicitudes enviadas por personas inquilinas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Gestión de casos para aplicaciones que necesitan asistencia para completarse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Múltiples </a:t>
            </a: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lenguaje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s, asistencia de accesibilidad, tutoriales en vivo y apoyo en persona a través de la red de colaboradores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Pasos de la Aplicación</a:t>
            </a:r>
            <a:endParaRPr/>
          </a:p>
        </p:txBody>
      </p:sp>
      <p:sp>
        <p:nvSpPr>
          <p:cNvPr id="152" name="Google Shape;152;p12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3" name="Google Shape;153;p12"/>
          <p:cNvGrpSpPr/>
          <p:nvPr/>
        </p:nvGrpSpPr>
        <p:grpSpPr>
          <a:xfrm>
            <a:off x="537029" y="1085654"/>
            <a:ext cx="8479214" cy="3060581"/>
            <a:chOff x="469795" y="372961"/>
            <a:chExt cx="8479214" cy="3060581"/>
          </a:xfrm>
        </p:grpSpPr>
        <p:sp>
          <p:nvSpPr>
            <p:cNvPr id="154" name="Google Shape;154;p12"/>
            <p:cNvSpPr/>
            <p:nvPr/>
          </p:nvSpPr>
          <p:spPr>
            <a:xfrm rot="5400000">
              <a:off x="627907" y="1034512"/>
              <a:ext cx="596787" cy="679421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BBAC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469795" y="372961"/>
              <a:ext cx="1004639" cy="703215"/>
            </a:xfrm>
            <a:prstGeom prst="roundRect">
              <a:avLst>
                <a:gd fmla="val 16670" name="adj"/>
              </a:avLst>
            </a:prstGeom>
            <a:solidFill>
              <a:srgbClr val="2000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2"/>
            <p:cNvSpPr txBox="1"/>
            <p:nvPr/>
          </p:nvSpPr>
          <p:spPr>
            <a:xfrm>
              <a:off x="504129" y="407295"/>
              <a:ext cx="935971" cy="634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Aplicación de Personas Inquilinas</a:t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1533068" y="430673"/>
              <a:ext cx="3803111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2"/>
            <p:cNvSpPr txBox="1"/>
            <p:nvPr/>
          </p:nvSpPr>
          <p:spPr>
            <a:xfrm>
              <a:off x="1533068" y="430673"/>
              <a:ext cx="3803111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Solicitudes completas enviadas a propietaries para confirmación de datos claves</a:t>
              </a:r>
              <a:endParaRPr/>
            </a:p>
          </p:txBody>
        </p:sp>
        <p:sp>
          <p:nvSpPr>
            <p:cNvPr id="159" name="Google Shape;159;p12"/>
            <p:cNvSpPr/>
            <p:nvPr/>
          </p:nvSpPr>
          <p:spPr>
            <a:xfrm rot="5400000">
              <a:off x="1709701" y="1806282"/>
              <a:ext cx="596787" cy="679421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BBAC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1551595" y="1144739"/>
              <a:ext cx="1004639" cy="703215"/>
            </a:xfrm>
            <a:prstGeom prst="roundRect">
              <a:avLst>
                <a:gd fmla="val 16670" name="adj"/>
              </a:avLst>
            </a:prstGeom>
            <a:solidFill>
              <a:srgbClr val="2000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2"/>
            <p:cNvSpPr txBox="1"/>
            <p:nvPr/>
          </p:nvSpPr>
          <p:spPr>
            <a:xfrm>
              <a:off x="1585929" y="1179073"/>
              <a:ext cx="935971" cy="634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Verificación de propietaries y de los servicios públicos</a:t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2634349" y="1192572"/>
              <a:ext cx="4875243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2"/>
            <p:cNvSpPr txBox="1"/>
            <p:nvPr/>
          </p:nvSpPr>
          <p:spPr>
            <a:xfrm>
              <a:off x="2634349" y="1192572"/>
              <a:ext cx="4875243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Opción para personas inquilinas quienes les propietaries de su vivienda eligen no participar– Personas inquilinas reciben pago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Propietaries participantes recibirán pago directo</a:t>
              </a:r>
              <a:b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Compañias participantes de servicios públicos recibirán pago directo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 rot="5400000">
              <a:off x="2846284" y="2595169"/>
              <a:ext cx="596787" cy="679421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BBAC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2719127" y="1933177"/>
              <a:ext cx="1004639" cy="703215"/>
            </a:xfrm>
            <a:prstGeom prst="roundRect">
              <a:avLst>
                <a:gd fmla="val 16670" name="adj"/>
              </a:avLst>
            </a:prstGeom>
            <a:solidFill>
              <a:srgbClr val="2000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2"/>
            <p:cNvSpPr txBox="1"/>
            <p:nvPr/>
          </p:nvSpPr>
          <p:spPr>
            <a:xfrm>
              <a:off x="2753461" y="1967511"/>
              <a:ext cx="935971" cy="634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Repaso de Aplicación</a:t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3825444" y="2013860"/>
              <a:ext cx="5123565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 txBox="1"/>
            <p:nvPr/>
          </p:nvSpPr>
          <p:spPr>
            <a:xfrm>
              <a:off x="3825444" y="2013860"/>
              <a:ext cx="5123565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Solicitudes de documentación adicional si es necesario</a:t>
              </a:r>
              <a:b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Personas quienes manejen casos harán varios intentos para completar las aplicaciones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3929164" y="2730327"/>
              <a:ext cx="1004639" cy="703215"/>
            </a:xfrm>
            <a:prstGeom prst="roundRect">
              <a:avLst>
                <a:gd fmla="val 16670" name="adj"/>
              </a:avLst>
            </a:prstGeom>
            <a:solidFill>
              <a:srgbClr val="2000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 txBox="1"/>
            <p:nvPr/>
          </p:nvSpPr>
          <p:spPr>
            <a:xfrm>
              <a:off x="3963498" y="2764661"/>
              <a:ext cx="935971" cy="634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Aplicación Aprovada</a:t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4994299" y="2815960"/>
              <a:ext cx="3467649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 txBox="1"/>
            <p:nvPr/>
          </p:nvSpPr>
          <p:spPr>
            <a:xfrm>
              <a:off x="4994299" y="2815960"/>
              <a:ext cx="3467649" cy="568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Dirigida para pago mediante depósito directo o cheque en papel</a:t>
              </a:r>
              <a:b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Notificación de pago con detalles de participación en el programa enviada tanto a propietaries como a personas inquilinas, y a proveedores de servicios públicos, si corresponde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3"/>
          <p:cNvSpPr txBox="1"/>
          <p:nvPr>
            <p:ph type="title"/>
          </p:nvPr>
        </p:nvSpPr>
        <p:spPr>
          <a:xfrm>
            <a:off x="311700" y="4237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Implementación de </a:t>
            </a:r>
            <a:r>
              <a:rPr lang="en-US"/>
              <a:t>Línea</a:t>
            </a:r>
            <a:r>
              <a:rPr lang="en-US"/>
              <a:t> de Tiempo</a:t>
            </a:r>
            <a:endParaRPr/>
          </a:p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311701" y="1163649"/>
            <a:ext cx="2638890" cy="3205151"/>
          </a:xfrm>
          <a:prstGeom prst="rect">
            <a:avLst/>
          </a:prstGeom>
          <a:solidFill>
            <a:srgbClr val="C6ED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Marzo 2021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Se abre el Centro de Llamadas del Programa Estatal en la segunda semana de marzo</a:t>
            </a:r>
            <a:endParaRPr sz="1100"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Aumento de las comunicaciones y divulgación</a:t>
            </a:r>
            <a:endParaRPr sz="1100"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15 de marzo de 2021. Se abre el portal del programa estatal para solicitudes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Prioridades de la 1era Ronda: Hogares con ingresos menos del 50% del ingreso medio del área</a:t>
            </a:r>
            <a:endParaRPr sz="1100"/>
          </a:p>
        </p:txBody>
      </p:sp>
      <p:sp>
        <p:nvSpPr>
          <p:cNvPr id="180" name="Google Shape;180;p13"/>
          <p:cNvSpPr txBox="1"/>
          <p:nvPr/>
        </p:nvSpPr>
        <p:spPr>
          <a:xfrm>
            <a:off x="3200400" y="1163649"/>
            <a:ext cx="2732567" cy="3205151"/>
          </a:xfrm>
          <a:prstGeom prst="rect">
            <a:avLst/>
          </a:prstGeom>
          <a:solidFill>
            <a:srgbClr val="FFF391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Abril 2021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Solicitudes revi</a:t>
            </a: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adas y pagos emitidos de forma continua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Educación y divulgación continuas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Agregue colaboradores a la red de colaboradores locales según sea necesario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Prioridades de la 2da Ronda: áreas impactadas desproporcionadamente por COVID-19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6193409" y="1163649"/>
            <a:ext cx="2638890" cy="3205151"/>
          </a:xfrm>
          <a:prstGeom prst="rect">
            <a:avLst/>
          </a:prstGeom>
          <a:solidFill>
            <a:srgbClr val="F0B7EE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Mayo 2021 y </a:t>
            </a: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más</a:t>
            </a: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allá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Continúan los esfuerzos de comunicación y divulgación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Apoyo y cooperación continuos con programas administrados localmente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programa acepta solicitudes y distribuye los pagos de alquiler hasta que todos los fondos estén obligados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734261"/>
            <a:ext cx="4419600" cy="3392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234458" y="3795998"/>
            <a:ext cx="4488065" cy="6132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Personas Inquilinas/ Propietaries / Info de SB 91 </a:t>
            </a:r>
            <a:r>
              <a:rPr b="0" i="0" lang="en-US" sz="1400" u="sng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Housingiskey.com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  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254000" y="2416234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Preguntas/ Comentarios?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219693" y="3084319"/>
            <a:ext cx="4488065" cy="7965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Preguntas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</a:pPr>
            <a:r>
              <a:rPr b="0" i="0" lang="en-US" sz="1400" u="sng" cap="none" strike="noStrike">
                <a:solidFill>
                  <a:srgbClr val="1874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ERAP@hcd.ca.gov</a:t>
            </a:r>
            <a:r>
              <a:rPr b="0" i="0" lang="en-US" sz="1400" u="none" cap="none" strike="noStrike">
                <a:solidFill>
                  <a:srgbClr val="1874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b="0" i="0" sz="2400" u="none" cap="none" strike="noStrike">
              <a:solidFill>
                <a:srgbClr val="1874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11700" y="19998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4000"/>
              <a:t>Historial Legislativo</a:t>
            </a:r>
            <a:endParaRPr/>
          </a:p>
        </p:txBody>
      </p:sp>
      <p:sp>
        <p:nvSpPr>
          <p:cNvPr id="64" name="Google Shape;64;p2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4572000" y="0"/>
            <a:ext cx="4572000" cy="4582633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7692" l="0" r="-1177" t="0"/>
          <a:stretch/>
        </p:blipFill>
        <p:spPr>
          <a:xfrm>
            <a:off x="8279410" y="0"/>
            <a:ext cx="934795" cy="50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208029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AB 3088</a:t>
            </a:r>
            <a:endParaRPr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241494" y="887804"/>
            <a:ext cx="4200919" cy="36948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Se aprueba originalmente en agosto de 2020 para cubrir hasta enero de 2021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Proporciona protección contra el desalojo a personas inquilinas que no pueden pagar el alquiler  completo debido a COVID-19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Requiere que personas inquilinas paguen al menos el 25% de la renta debida para mantener las protecciones</a:t>
            </a:r>
            <a:endParaRPr sz="1400"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  <a:p>
            <a:pPr indent="-3048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Se enmienda para extenderlo hasta junio de 2021.</a:t>
            </a:r>
            <a:endParaRPr/>
          </a:p>
          <a:p>
            <a:pPr indent="0" lvl="0" marL="152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4839607" y="132104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SB 91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4839606" y="840476"/>
            <a:ext cx="4174807" cy="374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promulgación estatal de la Ley de Asignaciones Consolidadas de 2021 que asignó $ 25 mil millones a nivel nacional para asistencia de alquiler de emergencia.</a:t>
            </a:r>
            <a:endParaRPr/>
          </a:p>
          <a:p>
            <a:pPr indent="-3048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solución permanente para los atrasos de alquiler incurridos entre el 1 de abril de 2020 y el 31 de marzo de 2021 proporciona a los propietarios el 80% de los atrasos a cambio de perdonar la deuda.</a:t>
            </a:r>
            <a:endParaRPr/>
          </a:p>
          <a:p>
            <a:pPr indent="-3048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Solución temporal para alquileres actuales, proporciona el 25% del alquiler para mantener las protecciones AB 3088.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4237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Opciones de Implementación</a:t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311701" y="1163649"/>
            <a:ext cx="2638890" cy="3059559"/>
          </a:xfrm>
          <a:prstGeom prst="rect">
            <a:avLst/>
          </a:prstGeom>
          <a:solidFill>
            <a:srgbClr val="C6ED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OPCION A </a:t>
            </a:r>
            <a:endParaRPr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Programa Administrado por el Estado</a:t>
            </a:r>
            <a:endParaRPr b="1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/>
              <a:t>Las jurisdicciones que no recibieron una asignación federal tendrán sus fondos administrados por el programa estatal. La jurisdicción que recibió una asignación federal puede optar por el programa estatal.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200400" y="1163649"/>
            <a:ext cx="2732567" cy="3059559"/>
          </a:xfrm>
          <a:prstGeom prst="rect">
            <a:avLst/>
          </a:prstGeom>
          <a:solidFill>
            <a:srgbClr val="FFF391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OPCION B </a:t>
            </a:r>
            <a:endParaRPr/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Programa Administrado Localmente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Las jurisdicciones que recibieron fondos federales directamente acuerdan seguir los parámetros del programa estatal SB 91 y administrar su reserva estatal como una subvención en bloque.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6193409" y="1163649"/>
            <a:ext cx="2638890" cy="3059559"/>
          </a:xfrm>
          <a:prstGeom prst="rect">
            <a:avLst/>
          </a:prstGeom>
          <a:solidFill>
            <a:srgbClr val="F0B7EE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OPCION C </a:t>
            </a:r>
            <a:endParaRPr/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Programa </a:t>
            </a:r>
            <a:endParaRPr/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Dual</a:t>
            </a:r>
            <a:endParaRPr/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Las jurisdicciones con asignación federal directa optan por no seguir los parámetros del programa SB 91.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estado administra la reserva estatal de la jurisdicción.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11701" y="333265"/>
            <a:ext cx="2638890" cy="4237024"/>
          </a:xfrm>
          <a:prstGeom prst="rect">
            <a:avLst/>
          </a:prstGeom>
          <a:solidFill>
            <a:srgbClr val="C6ED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OPCION A </a:t>
            </a:r>
            <a:endParaRPr sz="1100"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Todos los condados con menos de 200 mil habitantes y las ciudades dentro de los condados</a:t>
            </a:r>
            <a:endParaRPr sz="1100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Jurisdicciones que optaron por el programa estatal: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Ciudad de Bakersfield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Ciudad de Fontana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Ciudad de Oxnard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Butte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Contra Costa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los angeles</a:t>
            </a:r>
            <a:endParaRPr sz="1100"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San Luis Obispo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San Mateo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Santa Cruz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Tulare</a:t>
            </a:r>
            <a:endParaRPr/>
          </a:p>
          <a:p>
            <a:pPr indent="-2857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Condado de Ventura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3200400" y="338149"/>
            <a:ext cx="2732567" cy="4241909"/>
          </a:xfrm>
          <a:prstGeom prst="rect">
            <a:avLst/>
          </a:prstGeom>
          <a:solidFill>
            <a:srgbClr val="FFF391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OPCION B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anaheim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Bakersfield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Chula Vista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Fremont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fresno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Irvine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Long Beach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los angeles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Modesto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</a:t>
            </a: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acramento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</a:t>
            </a: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iego</a:t>
            </a:r>
            <a:endParaRPr b="0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Stockton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Alameda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Fresno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Kern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Marin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Monterey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Sacramento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 San Bernardino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 San Diego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 San Joaquin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 Sonoma</a:t>
            </a:r>
            <a:endParaRPr sz="900"/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 Stanislaus</a:t>
            </a:r>
            <a:endParaRPr sz="900"/>
          </a:p>
        </p:txBody>
      </p:sp>
      <p:sp>
        <p:nvSpPr>
          <p:cNvPr id="92" name="Google Shape;92;p5"/>
          <p:cNvSpPr txBox="1"/>
          <p:nvPr/>
        </p:nvSpPr>
        <p:spPr>
          <a:xfrm>
            <a:off x="6193409" y="343034"/>
            <a:ext cx="2638890" cy="4237024"/>
          </a:xfrm>
          <a:prstGeom prst="rect">
            <a:avLst/>
          </a:prstGeom>
          <a:solidFill>
            <a:srgbClr val="F0B7EE">
              <a:alpha val="6470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OPCION C 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Moreno Valley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Oakland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Riverside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San Bernardino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San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ose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anta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de Santa Clarita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Merced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ondado de Orange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Placer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Riverside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anta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árbara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Santa Clara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Ciudad y </a:t>
            </a: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ondado de San Francisco</a:t>
            </a:r>
            <a:endParaRPr/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Condado de Solano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6794265" y="4661966"/>
            <a:ext cx="16781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as of 2/21/21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311700" y="19998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Descripción General del Programa Estatal</a:t>
            </a:r>
            <a:endParaRPr b="1"/>
          </a:p>
        </p:txBody>
      </p:sp>
      <p:sp>
        <p:nvSpPr>
          <p:cNvPr id="99" name="Google Shape;99;p6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7"/>
          <p:cNvSpPr txBox="1"/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Repaso General del Programa</a:t>
            </a:r>
            <a:endParaRPr sz="2400"/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35929" y="982050"/>
            <a:ext cx="4536071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-US" sz="1400" u="sng"/>
              <a:t>Enfoque: </a:t>
            </a:r>
            <a:r>
              <a:rPr lang="en-US" sz="1400"/>
              <a:t>estabilizar a los hogares de bajos ingresos mediante el pago de los atrasos en el alquiler y los servicios públicos a les propietaries y proveedores</a:t>
            </a:r>
            <a:endParaRPr sz="14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-US" sz="1400" u="sng"/>
              <a:t>Elegibilidad</a:t>
            </a:r>
            <a:r>
              <a:rPr b="1" lang="en-US" sz="1400" u="sng"/>
              <a:t>: </a:t>
            </a:r>
            <a:endParaRPr/>
          </a:p>
          <a:p>
            <a:pPr indent="-304800" lvl="1" marL="9144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-US" sz="1400"/>
              <a:t>Los ingresos deben ser inferiores al 80% del ingreso medio del área (AMI) según el ingreso total del hogar para el año calendario 2020 o el ingreso mensual del hogar en el momento de la solicitud.</a:t>
            </a:r>
            <a:endParaRPr/>
          </a:p>
          <a:p>
            <a:pPr indent="-304800" lvl="1" marL="9144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-US" sz="1400"/>
              <a:t>El hogar debe tener un impacto COVID-19.</a:t>
            </a:r>
            <a:endParaRPr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0163"/>
            <a:ext cx="4591455" cy="457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7692" l="0" r="-1177" t="0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8"/>
          <p:cNvSpPr txBox="1"/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Repaso General del Programa</a:t>
            </a:r>
            <a:endParaRPr/>
          </a:p>
        </p:txBody>
      </p:sp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14688" y="1000264"/>
            <a:ext cx="45012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Les propietaries participantes recibirán una compensación del 80% del alquiler impago desde el 1 de abril de 2020 hasta el 31 de marzo de 2021. Aceptan como pago total de todas las deudas de alquiler para ese período.</a:t>
            </a:r>
            <a:endParaRPr/>
          </a:p>
          <a:p>
            <a:pPr indent="-304800" lvl="0" marL="4572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Si propietaries se niega a participar,  hogares elegibles aún pueden solicitar y recibir el 25% del alquiler atrasado adeudado durante el período cubierto.</a:t>
            </a:r>
            <a:endParaRPr/>
          </a:p>
          <a:p>
            <a:pPr indent="-304800" lvl="0" marL="4572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Los atrasos de alquiler y servicios públicos se </a:t>
            </a:r>
            <a:r>
              <a:rPr lang="en-US" sz="1400"/>
              <a:t>priorizan</a:t>
            </a:r>
            <a:r>
              <a:rPr lang="en-US" sz="1400"/>
              <a:t> sobre los pagos de alquiler y servicios públicos actuales y futuros.</a:t>
            </a:r>
            <a:endParaRPr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4">
            <a:alphaModFix/>
          </a:blip>
          <a:srcRect b="0" l="68441" r="0" t="0"/>
          <a:stretch/>
        </p:blipFill>
        <p:spPr>
          <a:xfrm>
            <a:off x="4925100" y="848314"/>
            <a:ext cx="2175617" cy="344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5">
            <a:alphaModFix/>
          </a:blip>
          <a:srcRect b="0" l="68260" r="0" t="0"/>
          <a:stretch/>
        </p:blipFill>
        <p:spPr>
          <a:xfrm>
            <a:off x="6705732" y="848315"/>
            <a:ext cx="2188080" cy="344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7692" l="0" r="-1177" t="0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 txBox="1"/>
          <p:nvPr>
            <p:ph idx="12" type="sldNum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9"/>
          <p:cNvSpPr txBox="1"/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Red de Colaboradores</a:t>
            </a:r>
            <a:endParaRPr/>
          </a:p>
        </p:txBody>
      </p:sp>
      <p:sp>
        <p:nvSpPr>
          <p:cNvPr id="127" name="Google Shape;127;p9"/>
          <p:cNvSpPr txBox="1"/>
          <p:nvPr>
            <p:ph idx="1" type="body"/>
          </p:nvPr>
        </p:nvSpPr>
        <p:spPr>
          <a:xfrm>
            <a:off x="187695" y="1037934"/>
            <a:ext cx="4155209" cy="340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Colaboradores de la  comunidad y sin fines de lucro con capacidad para brindar apoyo local y en los lenguajes necesarios para residentes.</a:t>
            </a:r>
            <a:endParaRPr/>
          </a:p>
          <a:p>
            <a:pPr indent="-3048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Estrategia de tres niveles:</a:t>
            </a:r>
            <a:endParaRPr/>
          </a:p>
          <a:p>
            <a:pPr indent="-342900" lvl="1" marL="9525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400"/>
              <a:t>Promoción del programa</a:t>
            </a:r>
            <a:endParaRPr sz="1400"/>
          </a:p>
          <a:p>
            <a:pPr indent="-342900" lvl="1" marL="9525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400"/>
              <a:t>Divulgación dirigida a hogares elegibles</a:t>
            </a:r>
            <a:endParaRPr sz="1400"/>
          </a:p>
          <a:p>
            <a:pPr indent="-342900" lvl="1" marL="952500" rtl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400"/>
              <a:t>Asistencia técnica para brindar orientación a las personas mientras navegan por el proceso de solicitud</a:t>
            </a:r>
            <a:endParaRPr sz="1400"/>
          </a:p>
        </p:txBody>
      </p:sp>
      <p:pic>
        <p:nvPicPr>
          <p:cNvPr descr="Smiling woman holding file folder at the office" id="128" name="Google Shape;128;p9"/>
          <p:cNvPicPr preferRelativeResize="0"/>
          <p:nvPr/>
        </p:nvPicPr>
        <p:blipFill rotWithShape="1">
          <a:blip r:embed="rId4">
            <a:alphaModFix/>
          </a:blip>
          <a:srcRect b="588" l="33333" r="391" t="0"/>
          <a:stretch/>
        </p:blipFill>
        <p:spPr>
          <a:xfrm>
            <a:off x="4879027" y="592700"/>
            <a:ext cx="3593431" cy="338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91BA3"/>
      </a:dk2>
      <a:lt2>
        <a:srgbClr val="C5ECEF"/>
      </a:lt2>
      <a:accent1>
        <a:srgbClr val="21006B"/>
      </a:accent1>
      <a:accent2>
        <a:srgbClr val="7863FF"/>
      </a:accent2>
      <a:accent3>
        <a:srgbClr val="FF9E57"/>
      </a:accent3>
      <a:accent4>
        <a:srgbClr val="FFD07C"/>
      </a:accent4>
      <a:accent5>
        <a:srgbClr val="1874FF"/>
      </a:accent5>
      <a:accent6>
        <a:srgbClr val="FFD9A6"/>
      </a:accent6>
      <a:hlink>
        <a:srgbClr val="1874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Castro Ramírez, Lourdes@BCSH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0x0101002EC0975D70D3DA418A1547DF278F227B</vt:lpwstr>
  </property>
</Properties>
</file>