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j7UcUoQp4G4aKLLR+CHLCreg3N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font" Target="fonts/Roboto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623ed47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f623ed47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f623ed478a_0_0"/>
          <p:cNvSpPr txBox="1"/>
          <p:nvPr>
            <p:ph type="title"/>
          </p:nvPr>
        </p:nvSpPr>
        <p:spPr>
          <a:xfrm>
            <a:off x="423600" y="100248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8148"/>
              <a:buNone/>
            </a:pPr>
            <a:br>
              <a:rPr b="0" lang="en">
                <a:latin typeface="Montserrat"/>
                <a:ea typeface="Montserrat"/>
                <a:cs typeface="Montserrat"/>
                <a:sym typeface="Montserrat"/>
              </a:rPr>
            </a:br>
            <a:r>
              <a:rPr b="0" i="1" lang="en" sz="3700">
                <a:latin typeface="Montserrat"/>
                <a:ea typeface="Montserrat"/>
                <a:cs typeface="Montserrat"/>
                <a:sym typeface="Montserrat"/>
              </a:rPr>
              <a:t>CACLTN Teach-In Series:</a:t>
            </a:r>
            <a:br>
              <a:rPr b="0" i="1" lang="en" sz="1300">
                <a:latin typeface="Montserrat"/>
                <a:ea typeface="Montserrat"/>
                <a:cs typeface="Montserrat"/>
                <a:sym typeface="Montserrat"/>
              </a:rPr>
            </a:br>
            <a:br>
              <a:rPr b="0" i="1" lang="en" sz="3700">
                <a:latin typeface="Montserrat"/>
                <a:ea typeface="Montserrat"/>
                <a:cs typeface="Montserrat"/>
                <a:sym typeface="Montserrat"/>
              </a:rPr>
            </a:br>
            <a:r>
              <a:rPr b="0" lang="en">
                <a:latin typeface="Montserrat"/>
                <a:ea typeface="Montserrat"/>
                <a:cs typeface="Montserrat"/>
                <a:sym typeface="Montserrat"/>
              </a:rPr>
              <a:t>Constituency Relationship Management (CRM) Systems for CLTs</a:t>
            </a:r>
            <a:endParaRPr b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gf623ed478a_0_0"/>
          <p:cNvSpPr txBox="1"/>
          <p:nvPr/>
        </p:nvSpPr>
        <p:spPr>
          <a:xfrm>
            <a:off x="4080988" y="3891859"/>
            <a:ext cx="46395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3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Tuesday Oct 19, 12PM</a:t>
            </a:r>
            <a:endParaRPr b="0" i="0" sz="3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gf623ed478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882" y="3068807"/>
            <a:ext cx="3330250" cy="166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/>
          <p:nvPr>
            <p:ph type="ctrTitle"/>
          </p:nvPr>
        </p:nvSpPr>
        <p:spPr>
          <a:xfrm>
            <a:off x="311700" y="542450"/>
            <a:ext cx="8520600" cy="976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Intro to CRM for Nonprofits</a:t>
            </a:r>
            <a:endParaRPr/>
          </a:p>
        </p:txBody>
      </p:sp>
      <p:sp>
        <p:nvSpPr>
          <p:cNvPr id="62" name="Google Shape;62;p1"/>
          <p:cNvSpPr txBox="1"/>
          <p:nvPr>
            <p:ph idx="1" type="subTitle"/>
          </p:nvPr>
        </p:nvSpPr>
        <p:spPr>
          <a:xfrm>
            <a:off x="311700" y="1904225"/>
            <a:ext cx="8520600" cy="14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/>
              <a:t>Bruce Wolfe, MSW</a:t>
            </a:r>
            <a:r>
              <a:rPr lang="en"/>
              <a:t> 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200"/>
              <a:t>Boardmember, SFCLT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200"/>
              <a:t>Treasurer, CARE CLT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CIO, Alcohol Justice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8" name="Google Shape;68;p2"/>
          <p:cNvSpPr txBox="1"/>
          <p:nvPr>
            <p:ph idx="1" type="body"/>
          </p:nvPr>
        </p:nvSpPr>
        <p:spPr>
          <a:xfrm>
            <a:off x="311700" y="923875"/>
            <a:ext cx="8520600" cy="37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6075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Overview and description of CRM systems.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○"/>
            </a:pPr>
            <a:r>
              <a:rPr i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 collection of contacts be it customers, clients, constituents, etc., and other relative data that various tools or applications can collectively use to achieve a certain objective or strategy.</a:t>
            </a:r>
            <a:endParaRPr i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Spreadsheet vs Database?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Data Entry: Webforms and website integration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Explanation of general tools used &amp; how it works together with the database.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Types &amp; suggested platforms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Demo of CiviCRM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60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850"/>
              <a:buFont typeface="Roboto"/>
              <a:buChar char="●"/>
            </a:pPr>
            <a:r>
              <a:rPr b="1" lang="en" sz="1850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Q&amp;A</a:t>
            </a:r>
            <a:endParaRPr b="1" sz="1850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"/>
              <a:t>Conceptualize Need for CRM</a:t>
            </a:r>
            <a:endParaRPr b="1"/>
          </a:p>
        </p:txBody>
      </p:sp>
      <p:sp>
        <p:nvSpPr>
          <p:cNvPr id="74" name="Google Shape;74;p3"/>
          <p:cNvSpPr txBox="1"/>
          <p:nvPr>
            <p:ph idx="1" type="body"/>
          </p:nvPr>
        </p:nvSpPr>
        <p:spPr>
          <a:xfrm>
            <a:off x="311700" y="1152475"/>
            <a:ext cx="3500100" cy="25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-35803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629"/>
              <a:t>Purpose, Goals &amp; Use</a:t>
            </a:r>
            <a:endParaRPr b="1" sz="2629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Contacts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Fundraising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Membership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Events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Outreach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Volunteer/Intern Activity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Case Work</a:t>
            </a:r>
            <a:endParaRPr b="1" sz="1962"/>
          </a:p>
          <a:p>
            <a:pPr indent="-32523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b="1" lang="en" sz="1962"/>
              <a:t>Analytics</a:t>
            </a:r>
            <a:endParaRPr b="1" sz="1962"/>
          </a:p>
        </p:txBody>
      </p:sp>
      <p:sp>
        <p:nvSpPr>
          <p:cNvPr id="75" name="Google Shape;75;p3"/>
          <p:cNvSpPr txBox="1"/>
          <p:nvPr/>
        </p:nvSpPr>
        <p:spPr>
          <a:xfrm>
            <a:off x="290950" y="3590875"/>
            <a:ext cx="44796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Developing Strategy &amp; Futurethink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Singular, multiple and/or interacting purposes &amp; use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4710550" y="1152475"/>
            <a:ext cx="39579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Tools To Achieve Goals</a:t>
            </a:r>
            <a:r>
              <a:rPr b="0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en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stay generic</a:t>
            </a:r>
            <a:r>
              <a:rPr b="0" i="0" lang="en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 txBox="1"/>
          <p:nvPr/>
        </p:nvSpPr>
        <p:spPr>
          <a:xfrm>
            <a:off x="4710550" y="3590875"/>
            <a:ext cx="43137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Research Application Brands &amp; Products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4710550" y="2246275"/>
            <a:ext cx="41562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CRM-In-A-Can vs A La Carte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</a:pPr>
            <a:r>
              <a:rPr b="1" i="0" lang="en" sz="155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Subscription vs Free </a:t>
            </a:r>
            <a:endParaRPr b="1" i="0" sz="1550" u="none" cap="none" strike="noStrike">
              <a:solidFill>
                <a:srgbClr val="3C4043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92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</a:pPr>
            <a:r>
              <a:rPr b="1" i="0" lang="en" sz="155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Open-Source vs Proprietary</a:t>
            </a:r>
            <a:endParaRPr b="1" i="0" sz="19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"/>
          <p:cNvSpPr txBox="1"/>
          <p:nvPr>
            <p:ph type="title"/>
          </p:nvPr>
        </p:nvSpPr>
        <p:spPr>
          <a:xfrm>
            <a:off x="311700" y="4232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"/>
              <a:t>Questions &amp; Answers</a:t>
            </a:r>
            <a:endParaRPr b="1"/>
          </a:p>
        </p:txBody>
      </p:sp>
      <p:sp>
        <p:nvSpPr>
          <p:cNvPr id="84" name="Google Shape;84;p4"/>
          <p:cNvSpPr txBox="1"/>
          <p:nvPr/>
        </p:nvSpPr>
        <p:spPr>
          <a:xfrm>
            <a:off x="2027550" y="1520250"/>
            <a:ext cx="5088900" cy="26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" sz="17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7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https://www.capterra.com/nonprofit-crm-software/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CiviCRM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Action Network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Neon CRM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Salesforce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Zoho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Blackbaud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Monday</a:t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