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6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12192000" cy="6858000"/>
  <p:notesSz cx="6858000" cy="9144000"/>
  <p:embeddedFontLst>
    <p:embeddedFont>
      <p:font typeface="Arial Black" panose="020B0604020202020204" pitchFamily="34" charset="0"/>
      <p:regular r:id="rId66"/>
      <p:bold r:id="rId67"/>
    </p:embeddedFont>
    <p:embeddedFont>
      <p:font typeface="Calibri" panose="020F0502020204030204" pitchFamily="34" charset="0"/>
      <p:regular r:id="rId68"/>
      <p:bold r:id="rId69"/>
      <p:italic r:id="rId70"/>
      <p:boldItalic r:id="rId71"/>
    </p:embeddedFont>
    <p:embeddedFont>
      <p:font typeface="DM Sans" pitchFamily="2" charset="77"/>
      <p:regular r:id="rId72"/>
      <p:bold r:id="rId73"/>
      <p:italic r:id="rId74"/>
      <p:boldItalic r:id="rId75"/>
    </p:embeddedFont>
    <p:embeddedFont>
      <p:font typeface="DM Sans Medium" panose="020F0502020204030204" pitchFamily="34" charset="0"/>
      <p:regular r:id="rId76"/>
      <p:bold r:id="rId77"/>
      <p:italic r:id="rId78"/>
      <p:boldItalic r:id="rId79"/>
    </p:embeddedFont>
    <p:embeddedFont>
      <p:font typeface="Merriweather" pitchFamily="2" charset="77"/>
      <p:regular r:id="rId80"/>
      <p:bold r:id="rId81"/>
      <p:italic r:id="rId82"/>
      <p:boldItalic r:id="rId83"/>
    </p:embeddedFont>
    <p:embeddedFont>
      <p:font typeface="Open Sans" panose="020B0606030504020204" pitchFamily="34" charset="0"/>
      <p:regular r:id="rId84"/>
      <p:bold r:id="rId85"/>
      <p:italic r:id="rId86"/>
      <p:boldItalic r:id="rId87"/>
    </p:embeddedFont>
    <p:embeddedFont>
      <p:font typeface="PT Sans Narrow" panose="020B0506020203020204" pitchFamily="34" charset="77"/>
      <p:regular r:id="rId88"/>
      <p:bold r:id="rId89"/>
    </p:embeddedFont>
    <p:embeddedFont>
      <p:font typeface="Raleway" pitchFamily="2" charset="77"/>
      <p:regular r:id="rId90"/>
      <p:bold r:id="rId91"/>
      <p:italic r:id="rId92"/>
      <p:boldItalic r:id="rId93"/>
    </p:embeddedFont>
    <p:embeddedFont>
      <p:font typeface="Roboto" panose="02000000000000000000" pitchFamily="2" charset="0"/>
      <p:regular r:id="rId94"/>
      <p:bold r:id="rId95"/>
      <p:italic r:id="rId96"/>
      <p:boldItalic r:id="rId97"/>
    </p:embeddedFont>
    <p:embeddedFont>
      <p:font typeface="Verdana" panose="020B0604030504040204" pitchFamily="34" charset="0"/>
      <p:regular r:id="rId98"/>
      <p:bold r:id="rId99"/>
      <p:italic r:id="rId100"/>
      <p:boldItalic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62"/>
  </p:normalViewPr>
  <p:slideViewPr>
    <p:cSldViewPr snapToGrid="0">
      <p:cViewPr>
        <p:scale>
          <a:sx n="78" d="100"/>
          <a:sy n="78" d="100"/>
        </p:scale>
        <p:origin x="456" y="8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font" Target="fonts/font14.fntdata"/><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font" Target="fonts/font25.fntdata"/><Relationship Id="rId95" Type="http://schemas.openxmlformats.org/officeDocument/2006/relationships/font" Target="fonts/font30.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4.fntdata"/><Relationship Id="rId80" Type="http://schemas.openxmlformats.org/officeDocument/2006/relationships/font" Target="fonts/font15.fntdata"/><Relationship Id="rId85" Type="http://schemas.openxmlformats.org/officeDocument/2006/relationships/font" Target="fonts/font20.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96"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font" Target="fonts/font29.fntdata"/><Relationship Id="rId99" Type="http://schemas.openxmlformats.org/officeDocument/2006/relationships/font" Target="fonts/font34.fntdata"/><Relationship Id="rId101" Type="http://schemas.openxmlformats.org/officeDocument/2006/relationships/font" Target="fonts/font3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97" Type="http://schemas.openxmlformats.org/officeDocument/2006/relationships/font" Target="fonts/font32.fntdata"/><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60.xml"/><Relationship Id="rId82"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2.fntdata"/><Relationship Id="rId100" Type="http://schemas.openxmlformats.org/officeDocument/2006/relationships/font" Target="fonts/font35.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93" Type="http://schemas.openxmlformats.org/officeDocument/2006/relationships/font" Target="fonts/font28.fntdata"/><Relationship Id="rId98" Type="http://schemas.openxmlformats.org/officeDocument/2006/relationships/font" Target="fonts/font3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d869e16ac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d869e16ac9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d869e16ac9_0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d869e16ac9_0_1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Lydia: slides 8 - include first &amp; second speaker Intro’s</a:t>
            </a:r>
            <a:endParaRPr/>
          </a:p>
        </p:txBody>
      </p:sp>
      <p:sp>
        <p:nvSpPr>
          <p:cNvPr id="156" name="Google Shape;156;g1d869e16ac9_0_1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d869e16ac9_0_2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d869e16ac9_0_2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Lydia: slides 8 - include first &amp; second speaker Intro’s</a:t>
            </a:r>
            <a:endParaRPr/>
          </a:p>
        </p:txBody>
      </p:sp>
      <p:sp>
        <p:nvSpPr>
          <p:cNvPr id="163" name="Google Shape;163;g1d869e16ac9_0_2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d869e16ac9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d869e16ac9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g1d869e16ac9_0_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e74f33e5c5_1_1412: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6" name="Google Shape;176;g1e74f33e5c5_1_1412:notes"/>
          <p:cNvSpPr txBox="1">
            <a:spLocks noGrp="1"/>
          </p:cNvSpPr>
          <p:nvPr>
            <p:ph type="body" idx="1"/>
          </p:nvPr>
        </p:nvSpPr>
        <p:spPr>
          <a:xfrm>
            <a:off x="685187" y="4344714"/>
            <a:ext cx="5487600" cy="41142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177" name="Google Shape;177;g1e74f33e5c5_1_1412:notes"/>
          <p:cNvSpPr txBox="1">
            <a:spLocks noGrp="1"/>
          </p:cNvSpPr>
          <p:nvPr>
            <p:ph type="sldNum" idx="12"/>
          </p:nvPr>
        </p:nvSpPr>
        <p:spPr>
          <a:xfrm>
            <a:off x="3884258" y="8684790"/>
            <a:ext cx="2972400" cy="4575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e74f33e5c5_1_1419: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g1e74f33e5c5_1_1419:notes"/>
          <p:cNvSpPr txBox="1">
            <a:spLocks noGrp="1"/>
          </p:cNvSpPr>
          <p:nvPr>
            <p:ph type="body" idx="1"/>
          </p:nvPr>
        </p:nvSpPr>
        <p:spPr>
          <a:xfrm>
            <a:off x="685187" y="4344714"/>
            <a:ext cx="5487600" cy="41142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r>
              <a:rPr lang="en-US"/>
              <a:t>Programs: </a:t>
            </a:r>
            <a:endParaRPr/>
          </a:p>
          <a:p>
            <a:pPr marL="0" lvl="0" indent="0" algn="l" rtl="0">
              <a:spcBef>
                <a:spcPts val="300"/>
              </a:spcBef>
              <a:spcAft>
                <a:spcPts val="0"/>
              </a:spcAft>
              <a:buNone/>
            </a:pPr>
            <a:r>
              <a:rPr lang="en-US"/>
              <a:t>Food and Agriculture</a:t>
            </a:r>
            <a:endParaRPr/>
          </a:p>
          <a:p>
            <a:pPr marL="0" lvl="0" indent="0" algn="l" rtl="0">
              <a:spcBef>
                <a:spcPts val="300"/>
              </a:spcBef>
              <a:spcAft>
                <a:spcPts val="0"/>
              </a:spcAft>
              <a:buNone/>
            </a:pPr>
            <a:r>
              <a:rPr lang="en-US"/>
              <a:t>Housing</a:t>
            </a:r>
            <a:endParaRPr/>
          </a:p>
          <a:p>
            <a:pPr marL="0" lvl="0" indent="0" algn="l" rtl="0">
              <a:spcBef>
                <a:spcPts val="300"/>
              </a:spcBef>
              <a:spcAft>
                <a:spcPts val="0"/>
              </a:spcAft>
              <a:buNone/>
            </a:pPr>
            <a:r>
              <a:rPr lang="en-US"/>
              <a:t>Worker cooperatives, such as: </a:t>
            </a:r>
            <a:endParaRPr/>
          </a:p>
          <a:p>
            <a:pPr marL="0" lvl="0" indent="0" algn="l" rtl="0">
              <a:spcBef>
                <a:spcPts val="300"/>
              </a:spcBef>
              <a:spcAft>
                <a:spcPts val="0"/>
              </a:spcAft>
              <a:buNone/>
            </a:pPr>
            <a:r>
              <a:rPr lang="en-US"/>
              <a:t>Artists and artisans </a:t>
            </a:r>
            <a:r>
              <a:rPr lang="en-US" i="1"/>
              <a:t>(NOTE:  ARTISAN COOPS ARE NOT WORKER COOPs)</a:t>
            </a:r>
            <a:endParaRPr/>
          </a:p>
          <a:p>
            <a:pPr marL="0" lvl="0" indent="0" algn="l" rtl="0">
              <a:spcBef>
                <a:spcPts val="300"/>
              </a:spcBef>
              <a:spcAft>
                <a:spcPts val="0"/>
              </a:spcAft>
              <a:buNone/>
            </a:pPr>
            <a:r>
              <a:rPr lang="en-US"/>
              <a:t>Services: home health care, cleaning.</a:t>
            </a:r>
            <a:endParaRPr/>
          </a:p>
          <a:p>
            <a:pPr marL="0" lvl="0" indent="0" algn="l" rtl="0">
              <a:spcBef>
                <a:spcPts val="300"/>
              </a:spcBef>
              <a:spcAft>
                <a:spcPts val="0"/>
              </a:spcAft>
              <a:buNone/>
            </a:pPr>
            <a:r>
              <a:rPr lang="en-US"/>
              <a:t>We assist in establishing new co-ops—in planning and start-up. We also provide assistance to established co-ops—including board governance training. </a:t>
            </a:r>
            <a:endParaRPr/>
          </a:p>
          <a:p>
            <a:pPr marL="0" lvl="0" indent="0" algn="l" rtl="0">
              <a:spcBef>
                <a:spcPts val="300"/>
              </a:spcBef>
              <a:spcAft>
                <a:spcPts val="0"/>
              </a:spcAft>
              <a:buNone/>
            </a:pPr>
            <a:endParaRPr/>
          </a:p>
        </p:txBody>
      </p:sp>
      <p:sp>
        <p:nvSpPr>
          <p:cNvPr id="185" name="Google Shape;185;g1e74f33e5c5_1_1419:notes"/>
          <p:cNvSpPr txBox="1">
            <a:spLocks noGrp="1"/>
          </p:cNvSpPr>
          <p:nvPr>
            <p:ph type="sldNum" idx="12"/>
          </p:nvPr>
        </p:nvSpPr>
        <p:spPr>
          <a:xfrm>
            <a:off x="3884258" y="8684790"/>
            <a:ext cx="2972400" cy="4575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e74f33e5c5_1_1427:notes"/>
          <p:cNvSpPr>
            <a:spLocks noGrp="1" noRot="1" noChangeAspect="1"/>
          </p:cNvSpPr>
          <p:nvPr>
            <p:ph type="sldImg" idx="2"/>
          </p:nvPr>
        </p:nvSpPr>
        <p:spPr>
          <a:xfrm>
            <a:off x="406195" y="684950"/>
            <a:ext cx="60456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3" name="Google Shape;193;g1e74f33e5c5_1_1427:notes"/>
          <p:cNvSpPr txBox="1">
            <a:spLocks noGrp="1"/>
          </p:cNvSpPr>
          <p:nvPr>
            <p:ph type="body" idx="1"/>
          </p:nvPr>
        </p:nvSpPr>
        <p:spPr>
          <a:xfrm>
            <a:off x="685187" y="4344714"/>
            <a:ext cx="5487600" cy="41142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r>
              <a:rPr lang="en-US"/>
              <a:t>Chart shows 44 years, a Widening Gap Between rich, particularly the top 5% and the rest of us.  </a:t>
            </a:r>
            <a:endParaRPr/>
          </a:p>
        </p:txBody>
      </p:sp>
      <p:sp>
        <p:nvSpPr>
          <p:cNvPr id="194" name="Google Shape;194;g1e74f33e5c5_1_1427:notes"/>
          <p:cNvSpPr txBox="1">
            <a:spLocks noGrp="1"/>
          </p:cNvSpPr>
          <p:nvPr>
            <p:ph type="sldNum" idx="12"/>
          </p:nvPr>
        </p:nvSpPr>
        <p:spPr>
          <a:xfrm>
            <a:off x="3884258" y="8684790"/>
            <a:ext cx="2972400" cy="4575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15</a:t>
            </a:fld>
            <a:endParaRPr sz="120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e74f33e5c5_1_1434:notes"/>
          <p:cNvSpPr>
            <a:spLocks noGrp="1" noRot="1" noChangeAspect="1"/>
          </p:cNvSpPr>
          <p:nvPr>
            <p:ph type="sldImg" idx="2"/>
          </p:nvPr>
        </p:nvSpPr>
        <p:spPr>
          <a:xfrm>
            <a:off x="406195" y="684950"/>
            <a:ext cx="60456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1" name="Google Shape;201;g1e74f33e5c5_1_1434:notes"/>
          <p:cNvSpPr txBox="1">
            <a:spLocks noGrp="1"/>
          </p:cNvSpPr>
          <p:nvPr>
            <p:ph type="body" idx="1"/>
          </p:nvPr>
        </p:nvSpPr>
        <p:spPr>
          <a:xfrm>
            <a:off x="685187" y="4344714"/>
            <a:ext cx="5487600" cy="41142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r>
              <a:rPr lang="en-US"/>
              <a:t>And inequality is not color blind!</a:t>
            </a:r>
            <a:endParaRPr/>
          </a:p>
        </p:txBody>
      </p:sp>
      <p:sp>
        <p:nvSpPr>
          <p:cNvPr id="202" name="Google Shape;202;g1e74f33e5c5_1_1434:notes"/>
          <p:cNvSpPr txBox="1">
            <a:spLocks noGrp="1"/>
          </p:cNvSpPr>
          <p:nvPr>
            <p:ph type="sldNum" idx="12"/>
          </p:nvPr>
        </p:nvSpPr>
        <p:spPr>
          <a:xfrm>
            <a:off x="3884258" y="8684790"/>
            <a:ext cx="2972400" cy="4575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16</a:t>
            </a:fld>
            <a:endParaRPr sz="12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e74f33e5c5_1_1441:notes"/>
          <p:cNvSpPr>
            <a:spLocks noGrp="1" noRot="1" noChangeAspect="1"/>
          </p:cNvSpPr>
          <p:nvPr>
            <p:ph type="sldImg" idx="2"/>
          </p:nvPr>
        </p:nvSpPr>
        <p:spPr>
          <a:xfrm>
            <a:off x="406195" y="684950"/>
            <a:ext cx="60456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9" name="Google Shape;209;g1e74f33e5c5_1_1441:notes"/>
          <p:cNvSpPr txBox="1">
            <a:spLocks noGrp="1"/>
          </p:cNvSpPr>
          <p:nvPr>
            <p:ph type="body" idx="1"/>
          </p:nvPr>
        </p:nvSpPr>
        <p:spPr>
          <a:xfrm>
            <a:off x="685187" y="4344714"/>
            <a:ext cx="5487600" cy="41142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r>
              <a:rPr lang="en-US"/>
              <a:t>This inequality is not because most of us are lazy!  An even though we are more productive than ever—we are not benefitting, corporations are!</a:t>
            </a:r>
            <a:endParaRPr/>
          </a:p>
        </p:txBody>
      </p:sp>
      <p:sp>
        <p:nvSpPr>
          <p:cNvPr id="210" name="Google Shape;210;g1e74f33e5c5_1_1441:notes"/>
          <p:cNvSpPr txBox="1">
            <a:spLocks noGrp="1"/>
          </p:cNvSpPr>
          <p:nvPr>
            <p:ph type="sldNum" idx="12"/>
          </p:nvPr>
        </p:nvSpPr>
        <p:spPr>
          <a:xfrm>
            <a:off x="3884258" y="8684790"/>
            <a:ext cx="2972400" cy="4575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17</a:t>
            </a:fld>
            <a:endParaRPr sz="12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e74f33e5c5_1_1448: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7" name="Google Shape;217;g1e74f33e5c5_1_1448:notes"/>
          <p:cNvSpPr txBox="1">
            <a:spLocks noGrp="1"/>
          </p:cNvSpPr>
          <p:nvPr>
            <p:ph type="body" idx="1"/>
          </p:nvPr>
        </p:nvSpPr>
        <p:spPr>
          <a:xfrm>
            <a:off x="685187" y="4344714"/>
            <a:ext cx="5487600" cy="4114200"/>
          </a:xfrm>
          <a:prstGeom prst="rect">
            <a:avLst/>
          </a:prstGeom>
          <a:noFill/>
          <a:ln>
            <a:noFill/>
          </a:ln>
        </p:spPr>
        <p:txBody>
          <a:bodyPr spcFirstLastPara="1" wrap="square" lIns="90350" tIns="45175" rIns="90350" bIns="451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Search</a:t>
            </a:r>
            <a:r>
              <a:rPr lang="en-US"/>
              <a:t>—How to look—computer….—</a:t>
            </a:r>
            <a:r>
              <a:rPr lang="en-US" b="1"/>
              <a:t>Interview &amp; Related—</a:t>
            </a:r>
            <a:r>
              <a:rPr lang="en-US" b="0"/>
              <a:t>Etiquette,</a:t>
            </a:r>
            <a:endParaRPr/>
          </a:p>
          <a:p>
            <a:pPr marL="0" lvl="0" indent="0" algn="l" rtl="0">
              <a:spcBef>
                <a:spcPts val="300"/>
              </a:spcBef>
              <a:spcAft>
                <a:spcPts val="0"/>
              </a:spcAft>
              <a:buNone/>
            </a:pPr>
            <a:r>
              <a:rPr lang="en-US"/>
              <a:t>help with resume; clothes for interview, interview skills…  </a:t>
            </a:r>
            <a:r>
              <a:rPr lang="en-US" b="1"/>
              <a:t>Skills</a:t>
            </a:r>
            <a:r>
              <a:rPr lang="en-US"/>
              <a:t>—Solar; Construction…. BUT—this lands a person in a system that is unlikely to lead to true change</a:t>
            </a:r>
            <a:endParaRPr/>
          </a:p>
        </p:txBody>
      </p:sp>
      <p:sp>
        <p:nvSpPr>
          <p:cNvPr id="218" name="Google Shape;218;g1e74f33e5c5_1_1448:notes"/>
          <p:cNvSpPr txBox="1">
            <a:spLocks noGrp="1"/>
          </p:cNvSpPr>
          <p:nvPr>
            <p:ph type="sldNum" idx="12"/>
          </p:nvPr>
        </p:nvSpPr>
        <p:spPr>
          <a:xfrm>
            <a:off x="3884258" y="8684790"/>
            <a:ext cx="2972400" cy="4575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18</a:t>
            </a:fld>
            <a:endParaRPr sz="12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e74f33e5c5_1_1456: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1e74f33e5c5_1_1456:notes"/>
          <p:cNvSpPr txBox="1">
            <a:spLocks noGrp="1"/>
          </p:cNvSpPr>
          <p:nvPr>
            <p:ph type="body" idx="1"/>
          </p:nvPr>
        </p:nvSpPr>
        <p:spPr>
          <a:xfrm>
            <a:off x="685187" y="4344714"/>
            <a:ext cx="5487600" cy="41142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227" name="Google Shape;227;g1e74f33e5c5_1_1456:notes"/>
          <p:cNvSpPr txBox="1">
            <a:spLocks noGrp="1"/>
          </p:cNvSpPr>
          <p:nvPr>
            <p:ph type="sldNum" idx="12"/>
          </p:nvPr>
        </p:nvSpPr>
        <p:spPr>
          <a:xfrm>
            <a:off x="3884258" y="8684790"/>
            <a:ext cx="2972400" cy="4575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d869e16ac9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d869e16ac9_0_1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g1d869e16ac9_0_1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e74f33e5c5_1_1463: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4" name="Google Shape;234;g1e74f33e5c5_1_1463:notes"/>
          <p:cNvSpPr txBox="1">
            <a:spLocks noGrp="1"/>
          </p:cNvSpPr>
          <p:nvPr>
            <p:ph type="body" idx="1"/>
          </p:nvPr>
        </p:nvSpPr>
        <p:spPr>
          <a:xfrm>
            <a:off x="685187" y="4344714"/>
            <a:ext cx="5487600" cy="41142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r>
              <a:rPr lang="en-US" b="1">
                <a:solidFill>
                  <a:srgbClr val="7030A0"/>
                </a:solidFill>
              </a:rPr>
              <a:t>Empowerment--Members= Workers, Farmers, Residents….</a:t>
            </a:r>
            <a:endParaRPr b="1">
              <a:solidFill>
                <a:srgbClr val="CC0000"/>
              </a:solidFill>
            </a:endParaRPr>
          </a:p>
          <a:p>
            <a:pPr marL="0" lvl="0" indent="0" algn="l" rtl="0">
              <a:spcBef>
                <a:spcPts val="300"/>
              </a:spcBef>
              <a:spcAft>
                <a:spcPts val="0"/>
              </a:spcAft>
              <a:buNone/>
            </a:pPr>
            <a:r>
              <a:rPr lang="en-US" b="1"/>
              <a:t>Equitable Sharing</a:t>
            </a:r>
            <a:r>
              <a:rPr lang="en-US"/>
              <a:t>=related to type of coop</a:t>
            </a:r>
            <a:endParaRPr/>
          </a:p>
          <a:p>
            <a:pPr marL="0" lvl="0" indent="0" algn="l" rtl="0">
              <a:spcBef>
                <a:spcPts val="300"/>
              </a:spcBef>
              <a:spcAft>
                <a:spcPts val="0"/>
              </a:spcAft>
              <a:buNone/>
            </a:pPr>
            <a:r>
              <a:rPr lang="en-US" b="1"/>
              <a:t>Membership Changes </a:t>
            </a:r>
            <a:r>
              <a:rPr lang="en-US"/>
              <a:t>… Housing transitions, new jobs in a worker coop as business grows..</a:t>
            </a:r>
            <a:endParaRPr/>
          </a:p>
        </p:txBody>
      </p:sp>
      <p:sp>
        <p:nvSpPr>
          <p:cNvPr id="235" name="Google Shape;235;g1e74f33e5c5_1_1463:notes"/>
          <p:cNvSpPr txBox="1">
            <a:spLocks noGrp="1"/>
          </p:cNvSpPr>
          <p:nvPr>
            <p:ph type="sldNum" idx="12"/>
          </p:nvPr>
        </p:nvSpPr>
        <p:spPr>
          <a:xfrm>
            <a:off x="3884258" y="8684790"/>
            <a:ext cx="2972400" cy="4575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20</a:t>
            </a:fld>
            <a:endParaRPr sz="12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e74f33e5c5_1_1470: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1e74f33e5c5_1_1470:notes"/>
          <p:cNvSpPr txBox="1">
            <a:spLocks noGrp="1"/>
          </p:cNvSpPr>
          <p:nvPr>
            <p:ph type="body" idx="1"/>
          </p:nvPr>
        </p:nvSpPr>
        <p:spPr>
          <a:xfrm>
            <a:off x="685187" y="4344714"/>
            <a:ext cx="5487600" cy="41142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243" name="Google Shape;243;g1e74f33e5c5_1_1470:notes"/>
          <p:cNvSpPr txBox="1">
            <a:spLocks noGrp="1"/>
          </p:cNvSpPr>
          <p:nvPr>
            <p:ph type="sldNum" idx="12"/>
          </p:nvPr>
        </p:nvSpPr>
        <p:spPr>
          <a:xfrm>
            <a:off x="3884258" y="8684790"/>
            <a:ext cx="2972400" cy="4575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e74f33e5c5_1_1484: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1e74f33e5c5_1_1484:notes"/>
          <p:cNvSpPr txBox="1">
            <a:spLocks noGrp="1"/>
          </p:cNvSpPr>
          <p:nvPr>
            <p:ph type="body" idx="1"/>
          </p:nvPr>
        </p:nvSpPr>
        <p:spPr>
          <a:xfrm>
            <a:off x="685187" y="4344714"/>
            <a:ext cx="5487600" cy="41142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258" name="Google Shape;258;g1e74f33e5c5_1_1484:notes"/>
          <p:cNvSpPr txBox="1">
            <a:spLocks noGrp="1"/>
          </p:cNvSpPr>
          <p:nvPr>
            <p:ph type="sldNum" idx="12"/>
          </p:nvPr>
        </p:nvSpPr>
        <p:spPr>
          <a:xfrm>
            <a:off x="3884258" y="8684790"/>
            <a:ext cx="2972400" cy="4575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e74f33e5c5_1_1494: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1e74f33e5c5_1_1494:notes"/>
          <p:cNvSpPr txBox="1">
            <a:spLocks noGrp="1"/>
          </p:cNvSpPr>
          <p:nvPr>
            <p:ph type="body" idx="1"/>
          </p:nvPr>
        </p:nvSpPr>
        <p:spPr>
          <a:xfrm>
            <a:off x="685187" y="4344714"/>
            <a:ext cx="5487600" cy="41142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r>
              <a:rPr lang="en-US"/>
              <a:t>What are the commonalities here? </a:t>
            </a:r>
            <a:endParaRPr/>
          </a:p>
          <a:p>
            <a:pPr marL="0" lvl="0" indent="0" algn="l" rtl="0">
              <a:spcBef>
                <a:spcPts val="300"/>
              </a:spcBef>
              <a:spcAft>
                <a:spcPts val="0"/>
              </a:spcAft>
              <a:buNone/>
            </a:pPr>
            <a:r>
              <a:rPr lang="en-US"/>
              <a:t>- Mostly non-perishable</a:t>
            </a:r>
            <a:endParaRPr/>
          </a:p>
          <a:p>
            <a:pPr marL="0" lvl="0" indent="0" algn="l" rtl="0">
              <a:spcBef>
                <a:spcPts val="300"/>
              </a:spcBef>
              <a:spcAft>
                <a:spcPts val="0"/>
              </a:spcAft>
              <a:buNone/>
            </a:pPr>
            <a:r>
              <a:rPr lang="en-US"/>
              <a:t>- Requires value added processing </a:t>
            </a:r>
            <a:endParaRPr/>
          </a:p>
        </p:txBody>
      </p:sp>
      <p:sp>
        <p:nvSpPr>
          <p:cNvPr id="269" name="Google Shape;269;g1e74f33e5c5_1_1494:notes"/>
          <p:cNvSpPr txBox="1">
            <a:spLocks noGrp="1"/>
          </p:cNvSpPr>
          <p:nvPr>
            <p:ph type="sldNum" idx="12"/>
          </p:nvPr>
        </p:nvSpPr>
        <p:spPr>
          <a:xfrm>
            <a:off x="3884258" y="8684790"/>
            <a:ext cx="2972400" cy="4575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e74f33e5c5_1_1506:notes"/>
          <p:cNvSpPr txBox="1">
            <a:spLocks noGrp="1"/>
          </p:cNvSpPr>
          <p:nvPr>
            <p:ph type="body" idx="1"/>
          </p:nvPr>
        </p:nvSpPr>
        <p:spPr>
          <a:xfrm>
            <a:off x="685187" y="4344714"/>
            <a:ext cx="5487600" cy="4114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1e74f33e5c5_1_1506: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e74f33e5c5_1_1515:notes"/>
          <p:cNvSpPr txBox="1">
            <a:spLocks noGrp="1"/>
          </p:cNvSpPr>
          <p:nvPr>
            <p:ph type="body" idx="1"/>
          </p:nvPr>
        </p:nvSpPr>
        <p:spPr>
          <a:xfrm>
            <a:off x="685187" y="4344714"/>
            <a:ext cx="5487600" cy="4114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g1e74f33e5c5_1_1515:notes"/>
          <p:cNvSpPr>
            <a:spLocks noGrp="1" noRot="1" noChangeAspect="1"/>
          </p:cNvSpPr>
          <p:nvPr>
            <p:ph type="sldImg" idx="2"/>
          </p:nvPr>
        </p:nvSpPr>
        <p:spPr>
          <a:xfrm>
            <a:off x="406195" y="684950"/>
            <a:ext cx="6045600" cy="3429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e74f33e5c5_1_1521: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8" name="Google Shape;298;g1e74f33e5c5_1_1521:notes"/>
          <p:cNvSpPr txBox="1">
            <a:spLocks noGrp="1"/>
          </p:cNvSpPr>
          <p:nvPr>
            <p:ph type="body" idx="1"/>
          </p:nvPr>
        </p:nvSpPr>
        <p:spPr>
          <a:xfrm>
            <a:off x="685187" y="4344714"/>
            <a:ext cx="5487600" cy="4114200"/>
          </a:xfrm>
          <a:prstGeom prst="rect">
            <a:avLst/>
          </a:prstGeom>
          <a:noFill/>
          <a:ln>
            <a:noFill/>
          </a:ln>
        </p:spPr>
        <p:txBody>
          <a:bodyPr spcFirstLastPara="1" wrap="square" lIns="90350" tIns="45175" rIns="90350" bIns="451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Formed in 1970’s funded by black farmers –creating 10 renewable leases on land for Shared Stewardship of Land. /denied federal assistance provided to other farmers &amp; land trust and lost farm in 1985, Decades late won lawsuit Won $15 million lawsuit  to re-establish land trust in new form</a:t>
            </a:r>
            <a:endParaRPr/>
          </a:p>
        </p:txBody>
      </p:sp>
      <p:sp>
        <p:nvSpPr>
          <p:cNvPr id="299" name="Google Shape;299;g1e74f33e5c5_1_1521:notes"/>
          <p:cNvSpPr txBox="1">
            <a:spLocks noGrp="1"/>
          </p:cNvSpPr>
          <p:nvPr>
            <p:ph type="sldNum" idx="12"/>
          </p:nvPr>
        </p:nvSpPr>
        <p:spPr>
          <a:xfrm>
            <a:off x="3884258" y="8684790"/>
            <a:ext cx="2972400" cy="4575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26</a:t>
            </a:fld>
            <a:endParaRPr sz="1200">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e74f33e5c5_1_1531:notes"/>
          <p:cNvSpPr txBox="1">
            <a:spLocks noGrp="1"/>
          </p:cNvSpPr>
          <p:nvPr>
            <p:ph type="body" idx="1"/>
          </p:nvPr>
        </p:nvSpPr>
        <p:spPr>
          <a:xfrm>
            <a:off x="685187" y="4344714"/>
            <a:ext cx="5487600" cy="4114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g1e74f33e5c5_1_1531:notes"/>
          <p:cNvSpPr>
            <a:spLocks noGrp="1" noRot="1" noChangeAspect="1"/>
          </p:cNvSpPr>
          <p:nvPr>
            <p:ph type="sldImg" idx="2"/>
          </p:nvPr>
        </p:nvSpPr>
        <p:spPr>
          <a:xfrm>
            <a:off x="406195" y="684950"/>
            <a:ext cx="6045600" cy="3429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e74f33e5c5_1_1542:notes"/>
          <p:cNvSpPr>
            <a:spLocks noGrp="1" noRot="1" noChangeAspect="1"/>
          </p:cNvSpPr>
          <p:nvPr>
            <p:ph type="sldImg" idx="2"/>
          </p:nvPr>
        </p:nvSpPr>
        <p:spPr>
          <a:xfrm>
            <a:off x="344488" y="668338"/>
            <a:ext cx="5934075" cy="33385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1e74f33e5c5_1_1542:notes"/>
          <p:cNvSpPr txBox="1">
            <a:spLocks noGrp="1"/>
          </p:cNvSpPr>
          <p:nvPr>
            <p:ph type="body" idx="1"/>
          </p:nvPr>
        </p:nvSpPr>
        <p:spPr>
          <a:xfrm>
            <a:off x="662194" y="4230298"/>
            <a:ext cx="5297700" cy="4007700"/>
          </a:xfrm>
          <a:prstGeom prst="rect">
            <a:avLst/>
          </a:prstGeom>
          <a:noFill/>
          <a:ln>
            <a:noFill/>
          </a:ln>
        </p:spPr>
        <p:txBody>
          <a:bodyPr spcFirstLastPara="1" wrap="square" lIns="88525" tIns="88525" rIns="88525" bIns="885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74f33e5c5_1_1549:notes"/>
          <p:cNvSpPr>
            <a:spLocks noGrp="1" noRot="1" noChangeAspect="1"/>
          </p:cNvSpPr>
          <p:nvPr>
            <p:ph type="sldImg" idx="2"/>
          </p:nvPr>
        </p:nvSpPr>
        <p:spPr>
          <a:xfrm>
            <a:off x="344488" y="668338"/>
            <a:ext cx="5934075" cy="33385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74f33e5c5_1_1549:notes"/>
          <p:cNvSpPr txBox="1">
            <a:spLocks noGrp="1"/>
          </p:cNvSpPr>
          <p:nvPr>
            <p:ph type="body" idx="1"/>
          </p:nvPr>
        </p:nvSpPr>
        <p:spPr>
          <a:xfrm>
            <a:off x="662194" y="4230298"/>
            <a:ext cx="5297700" cy="4007700"/>
          </a:xfrm>
          <a:prstGeom prst="rect">
            <a:avLst/>
          </a:prstGeom>
          <a:noFill/>
          <a:ln>
            <a:noFill/>
          </a:ln>
        </p:spPr>
        <p:txBody>
          <a:bodyPr spcFirstLastPara="1" wrap="square" lIns="88525" tIns="88525" rIns="88525" bIns="885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d869e16ac9_0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d869e16ac9_0_2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NEEDS WORK</a:t>
            </a:r>
            <a:endParaRPr/>
          </a:p>
        </p:txBody>
      </p:sp>
      <p:sp>
        <p:nvSpPr>
          <p:cNvPr id="106" name="Google Shape;106;g1d869e16ac9_0_20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e74f33e5c5_1_1557:notes"/>
          <p:cNvSpPr>
            <a:spLocks noGrp="1" noRot="1" noChangeAspect="1"/>
          </p:cNvSpPr>
          <p:nvPr>
            <p:ph type="sldImg" idx="2"/>
          </p:nvPr>
        </p:nvSpPr>
        <p:spPr>
          <a:xfrm>
            <a:off x="344488" y="668338"/>
            <a:ext cx="5934075" cy="33385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1e74f33e5c5_1_1557:notes"/>
          <p:cNvSpPr txBox="1">
            <a:spLocks noGrp="1"/>
          </p:cNvSpPr>
          <p:nvPr>
            <p:ph type="body" idx="1"/>
          </p:nvPr>
        </p:nvSpPr>
        <p:spPr>
          <a:xfrm>
            <a:off x="662194" y="4230298"/>
            <a:ext cx="5297700" cy="4007700"/>
          </a:xfrm>
          <a:prstGeom prst="rect">
            <a:avLst/>
          </a:prstGeom>
          <a:noFill/>
          <a:ln>
            <a:noFill/>
          </a:ln>
        </p:spPr>
        <p:txBody>
          <a:bodyPr spcFirstLastPara="1" wrap="square" lIns="88525" tIns="88525" rIns="88525" bIns="885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e74f33e5c5_1_1563:notes"/>
          <p:cNvSpPr txBox="1">
            <a:spLocks noGrp="1"/>
          </p:cNvSpPr>
          <p:nvPr>
            <p:ph type="body" idx="1"/>
          </p:nvPr>
        </p:nvSpPr>
        <p:spPr>
          <a:xfrm>
            <a:off x="685187" y="4344714"/>
            <a:ext cx="5487600" cy="4114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1e74f33e5c5_1_1563: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e74f33e5c5_1_1570: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1e74f33e5c5_1_1570:notes"/>
          <p:cNvSpPr txBox="1">
            <a:spLocks noGrp="1"/>
          </p:cNvSpPr>
          <p:nvPr>
            <p:ph type="body" idx="1"/>
          </p:nvPr>
        </p:nvSpPr>
        <p:spPr>
          <a:xfrm>
            <a:off x="685187" y="4344714"/>
            <a:ext cx="5487600" cy="4114200"/>
          </a:xfrm>
          <a:prstGeom prst="rect">
            <a:avLst/>
          </a:prstGeom>
          <a:noFill/>
          <a:ln>
            <a:noFill/>
          </a:ln>
        </p:spPr>
        <p:txBody>
          <a:bodyPr spcFirstLastPara="1" wrap="square" lIns="90350" tIns="45175" rIns="90350" bIns="451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Farmworker Coops in Salina’s valley.  Mid 1080s. Pre co-op= No sewage, dirt roads, very rundown. All continue to thrive today.  </a:t>
            </a:r>
            <a:r>
              <a:rPr lang="en-US" sz="1200" b="1">
                <a:solidFill>
                  <a:srgbClr val="244061"/>
                </a:solidFill>
                <a:latin typeface="Calibri"/>
                <a:ea typeface="Calibri"/>
                <a:cs typeface="Calibri"/>
                <a:sym typeface="Calibri"/>
              </a:rPr>
              <a:t>Farmworker Housing Co-ops</a:t>
            </a:r>
            <a:endParaRPr/>
          </a:p>
          <a:p>
            <a:pPr marL="0" marR="0" lvl="0" indent="0" algn="l" rtl="0">
              <a:lnSpc>
                <a:spcPct val="100000"/>
              </a:lnSpc>
              <a:spcBef>
                <a:spcPts val="300"/>
              </a:spcBef>
              <a:spcAft>
                <a:spcPts val="0"/>
              </a:spcAft>
              <a:buClr>
                <a:srgbClr val="244061"/>
              </a:buClr>
              <a:buSzPts val="1200"/>
              <a:buFont typeface="Calibri"/>
              <a:buNone/>
            </a:pPr>
            <a:r>
              <a:rPr lang="en-US" sz="1200" b="1">
                <a:solidFill>
                  <a:srgbClr val="244061"/>
                </a:solidFill>
                <a:latin typeface="Calibri"/>
                <a:ea typeface="Calibri"/>
                <a:cs typeface="Calibri"/>
                <a:sym typeface="Calibri"/>
              </a:rPr>
              <a:t>Were formed in conjunction with Cesar Chavez &amp; UFW reforms</a:t>
            </a:r>
            <a:endParaRPr sz="1200" b="1">
              <a:solidFill>
                <a:srgbClr val="244061"/>
              </a:solidFill>
              <a:latin typeface="Calibri"/>
              <a:ea typeface="Calibri"/>
              <a:cs typeface="Calibri"/>
              <a:sym typeface="Calibri"/>
            </a:endParaRPr>
          </a:p>
          <a:p>
            <a:pPr marL="0" lvl="0" indent="0" algn="l" rtl="0">
              <a:spcBef>
                <a:spcPts val="300"/>
              </a:spcBef>
              <a:spcAft>
                <a:spcPts val="0"/>
              </a:spcAft>
              <a:buNone/>
            </a:pPr>
            <a:r>
              <a:rPr lang="en-US"/>
              <a:t>.</a:t>
            </a:r>
            <a:endParaRPr/>
          </a:p>
        </p:txBody>
      </p:sp>
      <p:sp>
        <p:nvSpPr>
          <p:cNvPr id="354" name="Google Shape;354;g1e74f33e5c5_1_1570:notes"/>
          <p:cNvSpPr txBox="1">
            <a:spLocks noGrp="1"/>
          </p:cNvSpPr>
          <p:nvPr>
            <p:ph type="sldNum" idx="12"/>
          </p:nvPr>
        </p:nvSpPr>
        <p:spPr>
          <a:xfrm>
            <a:off x="3884258" y="8684790"/>
            <a:ext cx="2972400" cy="4575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e74f33e5c5_1_1579:notes"/>
          <p:cNvSpPr txBox="1">
            <a:spLocks noGrp="1"/>
          </p:cNvSpPr>
          <p:nvPr>
            <p:ph type="body" idx="1"/>
          </p:nvPr>
        </p:nvSpPr>
        <p:spPr>
          <a:xfrm>
            <a:off x="685187" y="4344714"/>
            <a:ext cx="5487600" cy="4114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g1e74f33e5c5_1_1579: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e74f33e5c5_1_1585:notes"/>
          <p:cNvSpPr txBox="1">
            <a:spLocks noGrp="1"/>
          </p:cNvSpPr>
          <p:nvPr>
            <p:ph type="body" idx="1"/>
          </p:nvPr>
        </p:nvSpPr>
        <p:spPr>
          <a:xfrm>
            <a:off x="685187" y="4344714"/>
            <a:ext cx="5487600" cy="4114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g1e74f33e5c5_1_1585: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e74f33e5c5_1_1593: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9" name="Google Shape;379;g1e74f33e5c5_1_1593:notes"/>
          <p:cNvSpPr txBox="1">
            <a:spLocks noGrp="1"/>
          </p:cNvSpPr>
          <p:nvPr>
            <p:ph type="body" idx="1"/>
          </p:nvPr>
        </p:nvSpPr>
        <p:spPr>
          <a:xfrm>
            <a:off x="685187" y="4344714"/>
            <a:ext cx="5487600" cy="41142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r>
              <a:rPr lang="en-US">
                <a:latin typeface="Arial"/>
                <a:ea typeface="Arial"/>
                <a:cs typeface="Arial"/>
                <a:sym typeface="Arial"/>
              </a:rPr>
              <a:t>Manufactured homes are NOT Mobile—Very difficult to relocate. Even when they are the moving cost is prohibitive.</a:t>
            </a:r>
            <a:endParaRPr/>
          </a:p>
          <a:p>
            <a:pPr marL="0" lvl="0" indent="0" algn="l" rtl="0">
              <a:spcBef>
                <a:spcPts val="300"/>
              </a:spcBef>
              <a:spcAft>
                <a:spcPts val="0"/>
              </a:spcAft>
              <a:buNone/>
            </a:pPr>
            <a:r>
              <a:rPr lang="en-US">
                <a:latin typeface="Arial"/>
                <a:ea typeface="Arial"/>
                <a:cs typeface="Arial"/>
                <a:sym typeface="Arial"/>
              </a:rPr>
              <a:t>Rolfe is co-owner of 6</a:t>
            </a:r>
            <a:r>
              <a:rPr lang="en-US" baseline="30000">
                <a:latin typeface="Arial"/>
                <a:ea typeface="Arial"/>
                <a:cs typeface="Arial"/>
                <a:sym typeface="Arial"/>
              </a:rPr>
              <a:t>th</a:t>
            </a:r>
            <a:r>
              <a:rPr lang="en-US">
                <a:latin typeface="Arial"/>
                <a:ea typeface="Arial"/>
                <a:cs typeface="Arial"/>
                <a:sym typeface="Arial"/>
              </a:rPr>
              <a:t> largest MHP business in the nation </a:t>
            </a:r>
            <a:endParaRPr/>
          </a:p>
        </p:txBody>
      </p:sp>
      <p:sp>
        <p:nvSpPr>
          <p:cNvPr id="380" name="Google Shape;380;g1e74f33e5c5_1_1593:notes"/>
          <p:cNvSpPr txBox="1">
            <a:spLocks noGrp="1"/>
          </p:cNvSpPr>
          <p:nvPr>
            <p:ph type="sldNum" idx="12"/>
          </p:nvPr>
        </p:nvSpPr>
        <p:spPr>
          <a:xfrm>
            <a:off x="3884258" y="8684790"/>
            <a:ext cx="2972400" cy="4575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35</a:t>
            </a:fld>
            <a:endParaRPr sz="1200">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e74f33e5c5_1_1600:notes"/>
          <p:cNvSpPr txBox="1">
            <a:spLocks noGrp="1"/>
          </p:cNvSpPr>
          <p:nvPr>
            <p:ph type="body" idx="1"/>
          </p:nvPr>
        </p:nvSpPr>
        <p:spPr>
          <a:xfrm>
            <a:off x="685187" y="4344714"/>
            <a:ext cx="5487600" cy="4114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g1e74f33e5c5_1_1600: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e74f33e5c5_1_1605:notes"/>
          <p:cNvSpPr txBox="1">
            <a:spLocks noGrp="1"/>
          </p:cNvSpPr>
          <p:nvPr>
            <p:ph type="body" idx="1"/>
          </p:nvPr>
        </p:nvSpPr>
        <p:spPr>
          <a:xfrm>
            <a:off x="685187" y="4344714"/>
            <a:ext cx="5487600" cy="4114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g1e74f33e5c5_1_1605: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e74f33e5c5_1_1613: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1e74f33e5c5_1_1613:notes"/>
          <p:cNvSpPr txBox="1">
            <a:spLocks noGrp="1"/>
          </p:cNvSpPr>
          <p:nvPr>
            <p:ph type="body" idx="1"/>
          </p:nvPr>
        </p:nvSpPr>
        <p:spPr>
          <a:xfrm>
            <a:off x="685187" y="4344714"/>
            <a:ext cx="5487600" cy="41142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r>
              <a:rPr lang="en-US"/>
              <a:t>LEHC=Non-profit corp’n      LEHS is governed by CA legislation    ROC USA requires low share price     </a:t>
            </a:r>
            <a:endParaRPr/>
          </a:p>
          <a:p>
            <a:pPr marL="0" lvl="0" indent="0" algn="l" rtl="0">
              <a:spcBef>
                <a:spcPts val="300"/>
              </a:spcBef>
              <a:spcAft>
                <a:spcPts val="0"/>
              </a:spcAft>
              <a:buNone/>
            </a:pPr>
            <a:r>
              <a:rPr lang="en-US"/>
              <a:t> Law puts cap @ 10% per year; ROC requires no equity</a:t>
            </a:r>
            <a:endParaRPr/>
          </a:p>
          <a:p>
            <a:pPr marL="0" lvl="0" indent="0" algn="l" rtl="0">
              <a:spcBef>
                <a:spcPts val="300"/>
              </a:spcBef>
              <a:spcAft>
                <a:spcPts val="0"/>
              </a:spcAft>
              <a:buNone/>
            </a:pPr>
            <a:r>
              <a:rPr lang="en-US"/>
              <a:t>Owner occupied– Rentals only for those in park @ COE; grandfathers – when sold MUST be owner &amp; coop member</a:t>
            </a:r>
            <a:endParaRPr/>
          </a:p>
          <a:p>
            <a:pPr marL="0" lvl="0" indent="0" algn="l" rtl="0">
              <a:spcBef>
                <a:spcPts val="300"/>
              </a:spcBef>
              <a:spcAft>
                <a:spcPts val="0"/>
              </a:spcAft>
              <a:buNone/>
            </a:pPr>
            <a:r>
              <a:rPr lang="en-US"/>
              <a:t>Sale Restriction=To prevent speculation, LEHC law doesn’t allow individual members to benefit to sale of entire – must sell to another coop or non-profit</a:t>
            </a:r>
            <a:endParaRPr/>
          </a:p>
        </p:txBody>
      </p:sp>
      <p:sp>
        <p:nvSpPr>
          <p:cNvPr id="403" name="Google Shape;403;g1e74f33e5c5_1_1613:notes"/>
          <p:cNvSpPr txBox="1">
            <a:spLocks noGrp="1"/>
          </p:cNvSpPr>
          <p:nvPr>
            <p:ph type="sldNum" idx="12"/>
          </p:nvPr>
        </p:nvSpPr>
        <p:spPr>
          <a:xfrm>
            <a:off x="3884258" y="8684790"/>
            <a:ext cx="2972400" cy="4575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e74f33e5c5_1_1621: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1" name="Google Shape;411;g1e74f33e5c5_1_1621:notes"/>
          <p:cNvSpPr txBox="1">
            <a:spLocks noGrp="1"/>
          </p:cNvSpPr>
          <p:nvPr>
            <p:ph type="body" idx="1"/>
          </p:nvPr>
        </p:nvSpPr>
        <p:spPr>
          <a:xfrm>
            <a:off x="685187" y="4344714"/>
            <a:ext cx="5487600" cy="41142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r>
              <a:rPr lang="en-US" b="1"/>
              <a:t>Very challenging – Price of park results in continued high rent unless we can get subsidy.  Applying for HOME, Serna as we wait for new MORE program to open</a:t>
            </a:r>
            <a:endParaRPr/>
          </a:p>
          <a:p>
            <a:pPr marL="0" lvl="0" indent="0" algn="l" rtl="0">
              <a:spcBef>
                <a:spcPts val="300"/>
              </a:spcBef>
              <a:spcAft>
                <a:spcPts val="0"/>
              </a:spcAft>
              <a:buNone/>
            </a:pPr>
            <a:r>
              <a:rPr lang="en-US" b="1"/>
              <a:t>Mariah Thompson with CA Rural Legal Assistance file lawsuit which slowed resale of the park.</a:t>
            </a:r>
            <a:endParaRPr/>
          </a:p>
        </p:txBody>
      </p:sp>
      <p:sp>
        <p:nvSpPr>
          <p:cNvPr id="412" name="Google Shape;412;g1e74f33e5c5_1_1621:notes"/>
          <p:cNvSpPr txBox="1">
            <a:spLocks noGrp="1"/>
          </p:cNvSpPr>
          <p:nvPr>
            <p:ph type="sldNum" idx="12"/>
          </p:nvPr>
        </p:nvSpPr>
        <p:spPr>
          <a:xfrm>
            <a:off x="3884258" y="8684790"/>
            <a:ext cx="2972400" cy="4575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39</a:t>
            </a:fld>
            <a:endParaRPr sz="12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d869e16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d869e16ac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Welcome &amp; Land Acknowledgement</a:t>
            </a:r>
            <a:endParaRPr/>
          </a:p>
        </p:txBody>
      </p:sp>
      <p:sp>
        <p:nvSpPr>
          <p:cNvPr id="112" name="Google Shape;112;g1d869e16ac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e74f33e5c5_1_1630: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0" name="Google Shape;420;g1e74f33e5c5_1_1630:notes"/>
          <p:cNvSpPr txBox="1">
            <a:spLocks noGrp="1"/>
          </p:cNvSpPr>
          <p:nvPr>
            <p:ph type="body" idx="1"/>
          </p:nvPr>
        </p:nvSpPr>
        <p:spPr>
          <a:xfrm>
            <a:off x="685187" y="4344714"/>
            <a:ext cx="5487600" cy="41142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421" name="Google Shape;421;g1e74f33e5c5_1_1630:notes"/>
          <p:cNvSpPr txBox="1">
            <a:spLocks noGrp="1"/>
          </p:cNvSpPr>
          <p:nvPr>
            <p:ph type="sldNum" idx="12"/>
          </p:nvPr>
        </p:nvSpPr>
        <p:spPr>
          <a:xfrm>
            <a:off x="3884258" y="8684790"/>
            <a:ext cx="2972400" cy="4575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40</a:t>
            </a:fld>
            <a:endParaRPr sz="1200">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ff0be5b9c4_0_0:notes"/>
          <p:cNvSpPr>
            <a:spLocks noGrp="1" noRot="1" noChangeAspect="1"/>
          </p:cNvSpPr>
          <p:nvPr>
            <p:ph type="sldImg" idx="2"/>
          </p:nvPr>
        </p:nvSpPr>
        <p:spPr>
          <a:xfrm>
            <a:off x="406195" y="684950"/>
            <a:ext cx="60456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9" name="Google Shape;429;g1ff0be5b9c4_0_0:notes"/>
          <p:cNvSpPr txBox="1">
            <a:spLocks noGrp="1"/>
          </p:cNvSpPr>
          <p:nvPr>
            <p:ph type="body" idx="1"/>
          </p:nvPr>
        </p:nvSpPr>
        <p:spPr>
          <a:xfrm>
            <a:off x="685187" y="4344714"/>
            <a:ext cx="5487600" cy="41142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430" name="Google Shape;430;g1ff0be5b9c4_0_0:notes"/>
          <p:cNvSpPr txBox="1">
            <a:spLocks noGrp="1"/>
          </p:cNvSpPr>
          <p:nvPr>
            <p:ph type="sldNum" idx="12"/>
          </p:nvPr>
        </p:nvSpPr>
        <p:spPr>
          <a:xfrm>
            <a:off x="3884258" y="8684790"/>
            <a:ext cx="2972400" cy="4575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41</a:t>
            </a:fld>
            <a:endParaRPr sz="1200">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d869e16ac9_0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d869e16ac9_0_1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1d869e16ac9_0_1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e636bf87c9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e636bf87c9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000">
              <a:solidFill>
                <a:srgbClr val="11111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present, there are no other CLTs and very limited small-site development and preservation-oriented Community Development Corporations/Community Housing Development Corporations in Santa Clara County. </a:t>
            </a:r>
            <a:endParaRPr b="1"/>
          </a:p>
        </p:txBody>
      </p:sp>
      <p:sp>
        <p:nvSpPr>
          <p:cNvPr id="448" name="Google Shape;448;ge636bf87c9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e636bf87c9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e636bf87c9_0_1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a:p>
          <a:p>
            <a:pPr marL="457200" lvl="0" indent="-298450" algn="l" rtl="0">
              <a:spcBef>
                <a:spcPts val="0"/>
              </a:spcBef>
              <a:spcAft>
                <a:spcPts val="0"/>
              </a:spcAft>
              <a:buClr>
                <a:schemeClr val="dk1"/>
              </a:buClr>
              <a:buSzPts val="1100"/>
              <a:buFont typeface="Calibri"/>
              <a:buChar char="-"/>
            </a:pPr>
            <a:r>
              <a:rPr lang="en-US" sz="1100">
                <a:latin typeface="Arial"/>
                <a:ea typeface="Arial"/>
                <a:cs typeface="Arial"/>
                <a:sym typeface="Arial"/>
              </a:rPr>
              <a:t>Community Land Trusts have unique governance structures &amp; stewardship that ensure that land-use decisions are community-controlled and needs are community-defined. </a:t>
            </a:r>
            <a:endParaRPr sz="1100">
              <a:latin typeface="Arial"/>
              <a:ea typeface="Arial"/>
              <a:cs typeface="Arial"/>
              <a:sym typeface="Arial"/>
            </a:endParaRPr>
          </a:p>
          <a:p>
            <a:pPr marL="457200" lvl="0" indent="-298450" algn="l" rtl="0">
              <a:spcBef>
                <a:spcPts val="0"/>
              </a:spcBef>
              <a:spcAft>
                <a:spcPts val="0"/>
              </a:spcAft>
              <a:buClr>
                <a:schemeClr val="dk1"/>
              </a:buClr>
              <a:buSzPts val="1100"/>
              <a:buFont typeface="Calibri"/>
              <a:buChar char="-"/>
            </a:pPr>
            <a:r>
              <a:rPr lang="en-US" sz="1100">
                <a:latin typeface="Arial"/>
                <a:ea typeface="Arial"/>
                <a:cs typeface="Arial"/>
                <a:sym typeface="Arial"/>
              </a:rPr>
              <a:t>This structure ensures that low income residents and beneficiaries of the land trust’s programs have an equitable seat at the decision making table of the organization</a:t>
            </a:r>
            <a:endParaRPr sz="1100">
              <a:latin typeface="Arial"/>
              <a:ea typeface="Arial"/>
              <a:cs typeface="Arial"/>
              <a:sym typeface="Arial"/>
            </a:endParaRPr>
          </a:p>
          <a:p>
            <a:pPr marL="914400" lvl="1" indent="-298450" algn="l" rtl="0">
              <a:spcBef>
                <a:spcPts val="0"/>
              </a:spcBef>
              <a:spcAft>
                <a:spcPts val="0"/>
              </a:spcAft>
              <a:buClr>
                <a:schemeClr val="dk1"/>
              </a:buClr>
              <a:buSzPts val="1100"/>
              <a:buFont typeface="Calibri"/>
              <a:buChar char="-"/>
            </a:pPr>
            <a:r>
              <a:rPr lang="en-US" sz="1100">
                <a:latin typeface="Arial"/>
                <a:ea typeface="Arial"/>
                <a:cs typeface="Arial"/>
                <a:sym typeface="Arial"/>
              </a:rPr>
              <a:t>what that looks like: board is ⅓ local experts | ⅓ residents of CLT properties | ⅓ neighboring residents - larger community</a:t>
            </a:r>
            <a:endParaRPr sz="9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9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solidFill>
                <a:srgbClr val="434343"/>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rgbClr val="434343"/>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100">
              <a:solidFill>
                <a:srgbClr val="4D5156"/>
              </a:solidFill>
              <a:latin typeface="Roboto"/>
              <a:ea typeface="Roboto"/>
              <a:cs typeface="Roboto"/>
              <a:sym typeface="Roboto"/>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5d368d2c0b_0_90:notes"/>
          <p:cNvSpPr>
            <a:spLocks noGrp="1" noRot="1" noChangeAspect="1"/>
          </p:cNvSpPr>
          <p:nvPr>
            <p:ph type="sldImg" idx="2"/>
          </p:nvPr>
        </p:nvSpPr>
        <p:spPr>
          <a:xfrm>
            <a:off x="-117475" y="581025"/>
            <a:ext cx="3627438" cy="20399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15d368d2c0b_0_90:notes"/>
          <p:cNvSpPr txBox="1">
            <a:spLocks noGrp="1"/>
          </p:cNvSpPr>
          <p:nvPr>
            <p:ph type="body" idx="1"/>
          </p:nvPr>
        </p:nvSpPr>
        <p:spPr>
          <a:xfrm>
            <a:off x="285750" y="2757718"/>
            <a:ext cx="6286500" cy="5700600"/>
          </a:xfrm>
          <a:prstGeom prst="rect">
            <a:avLst/>
          </a:prstGeom>
          <a:noFill/>
          <a:ln>
            <a:noFill/>
          </a:ln>
        </p:spPr>
        <p:txBody>
          <a:bodyPr spcFirstLastPara="1" wrap="square" lIns="90975" tIns="45475" rIns="90975" bIns="45475"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CLT ownership of underlying land will preserve the buildings above in a state of permanent affordability, providing one of the few possible vehicles for low-income residents to obtain permanently affordable housing, including the only viable opportunity for home ownership and asset building.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None/>
            </a:pPr>
            <a:r>
              <a:rPr lang="en-US" sz="1100" b="1"/>
              <a:t>What is decommodification of land &amp; housing? </a:t>
            </a:r>
            <a:endParaRPr sz="1100" b="1"/>
          </a:p>
          <a:p>
            <a:pPr marL="914400" lvl="1" indent="-298450" algn="l" rtl="0">
              <a:lnSpc>
                <a:spcPct val="115000"/>
              </a:lnSpc>
              <a:spcBef>
                <a:spcPts val="0"/>
              </a:spcBef>
              <a:spcAft>
                <a:spcPts val="0"/>
              </a:spcAft>
              <a:buClr>
                <a:schemeClr val="dk1"/>
              </a:buClr>
              <a:buSzPts val="1100"/>
              <a:buFont typeface="Calibri"/>
              <a:buChar char="-"/>
            </a:pPr>
            <a:r>
              <a:rPr lang="en-US" sz="1100"/>
              <a:t>Housing (&amp; land) is currently being seen as a commodity, meaning people sell it, keep it, or buy it for the sake of making profit.</a:t>
            </a:r>
            <a:endParaRPr sz="1100"/>
          </a:p>
          <a:p>
            <a:pPr marL="914400" lvl="1" indent="-298450" algn="l" rtl="0">
              <a:lnSpc>
                <a:spcPct val="115000"/>
              </a:lnSpc>
              <a:spcBef>
                <a:spcPts val="0"/>
              </a:spcBef>
              <a:spcAft>
                <a:spcPts val="0"/>
              </a:spcAft>
              <a:buClr>
                <a:schemeClr val="dk1"/>
              </a:buClr>
              <a:buSzPts val="1100"/>
              <a:buFont typeface="Calibri"/>
              <a:buChar char="-"/>
            </a:pPr>
            <a:r>
              <a:rPr lang="en-US" sz="1100"/>
              <a:t>Decommodifying land &amp; housing means that the land and the uses on it are shielded from </a:t>
            </a:r>
            <a:r>
              <a:rPr lang="en-US" sz="1100" b="1" u="sng"/>
              <a:t>speculation</a:t>
            </a:r>
            <a:r>
              <a:rPr lang="en-US" sz="1100"/>
              <a:t> by taking it off the private market (profit driven market) &amp; placing it in 99-year ground leases or deed restriction</a:t>
            </a:r>
            <a:endParaRPr sz="1100"/>
          </a:p>
          <a:p>
            <a:pPr marL="1371600" lvl="2" indent="-311150" algn="l" rtl="0">
              <a:lnSpc>
                <a:spcPct val="115000"/>
              </a:lnSpc>
              <a:spcBef>
                <a:spcPts val="0"/>
              </a:spcBef>
              <a:spcAft>
                <a:spcPts val="0"/>
              </a:spcAft>
              <a:buClr>
                <a:schemeClr val="dk1"/>
              </a:buClr>
              <a:buSzPts val="1300"/>
              <a:buChar char="-"/>
            </a:pPr>
            <a:r>
              <a:rPr lang="en-US" sz="1100"/>
              <a:t>removes land &amp; buildings from the profit-driven market to provide permanently affordable housing to communities historically marginalized due to income, status, gender &amp; race.</a:t>
            </a:r>
            <a:endParaRPr sz="1100" i="1"/>
          </a:p>
          <a:p>
            <a:pPr marL="1371600" lvl="2" indent="-298450" algn="l" rtl="0">
              <a:lnSpc>
                <a:spcPct val="115000"/>
              </a:lnSpc>
              <a:spcBef>
                <a:spcPts val="0"/>
              </a:spcBef>
              <a:spcAft>
                <a:spcPts val="0"/>
              </a:spcAft>
              <a:buClr>
                <a:schemeClr val="dk1"/>
              </a:buClr>
              <a:buSzPts val="1100"/>
              <a:buFont typeface="Calibri"/>
              <a:buChar char="-"/>
            </a:pPr>
            <a:r>
              <a:rPr lang="en-US" sz="1100"/>
              <a:t>decommodification of land ensures communities can’t get priced out or evicted based on market influences</a:t>
            </a:r>
            <a:endParaRPr sz="1100"/>
          </a:p>
          <a:p>
            <a:pPr marL="1371600" lvl="2" indent="-311150" algn="l" rtl="0">
              <a:lnSpc>
                <a:spcPct val="115000"/>
              </a:lnSpc>
              <a:spcBef>
                <a:spcPts val="0"/>
              </a:spcBef>
              <a:spcAft>
                <a:spcPts val="0"/>
              </a:spcAft>
              <a:buClr>
                <a:schemeClr val="dk1"/>
              </a:buClr>
              <a:buSzPts val="1300"/>
              <a:buChar char="-"/>
            </a:pPr>
            <a:r>
              <a:rPr lang="en-US" sz="1100"/>
              <a:t>While we have focused so far on discussing the creation of affordable housing, the community land trust is a very flexible model, one that can be used across many types of land uses from creating community or co-op daycare facilities, healthcare centers, community gardens, recreational and cultural facilities etc.  </a:t>
            </a:r>
            <a:endParaRPr sz="1100"/>
          </a:p>
          <a:p>
            <a:pPr marL="1371600" lvl="2" indent="-311150" algn="l" rtl="0">
              <a:lnSpc>
                <a:spcPct val="115000"/>
              </a:lnSpc>
              <a:spcBef>
                <a:spcPts val="0"/>
              </a:spcBef>
              <a:spcAft>
                <a:spcPts val="0"/>
              </a:spcAft>
              <a:buClr>
                <a:schemeClr val="dk1"/>
              </a:buClr>
              <a:buSzPts val="1300"/>
              <a:buChar char="-"/>
            </a:pPr>
            <a:r>
              <a:rPr lang="en-US" sz="1100" b="1"/>
              <a:t>BUT the main point, however, is that</a:t>
            </a:r>
            <a:r>
              <a:rPr lang="en-US" sz="1100"/>
              <a:t> </a:t>
            </a:r>
            <a:r>
              <a:rPr lang="en-US" sz="1100" b="1"/>
              <a:t>the community land trust retains ownership of the land to ensure that it always serves a community purpose.</a:t>
            </a:r>
            <a:endParaRPr/>
          </a:p>
          <a:p>
            <a:pPr marL="0" lvl="0" indent="0" algn="l" rtl="0">
              <a:spcBef>
                <a:spcPts val="0"/>
              </a:spcBef>
              <a:spcAft>
                <a:spcPts val="0"/>
              </a:spcAft>
              <a:buNone/>
            </a:pPr>
            <a:endParaRPr/>
          </a:p>
        </p:txBody>
      </p:sp>
      <p:sp>
        <p:nvSpPr>
          <p:cNvPr id="471" name="Google Shape;471;g15d368d2c0b_0_90:notes"/>
          <p:cNvSpPr txBox="1">
            <a:spLocks noGrp="1"/>
          </p:cNvSpPr>
          <p:nvPr>
            <p:ph type="sldNum" idx="12"/>
          </p:nvPr>
        </p:nvSpPr>
        <p:spPr>
          <a:xfrm>
            <a:off x="3884613" y="8685225"/>
            <a:ext cx="2971800" cy="457200"/>
          </a:xfrm>
          <a:prstGeom prst="rect">
            <a:avLst/>
          </a:prstGeom>
          <a:noFill/>
          <a:ln>
            <a:noFill/>
          </a:ln>
        </p:spPr>
        <p:txBody>
          <a:bodyPr spcFirstLastPara="1" wrap="square" lIns="90975" tIns="45475" rIns="90975" bIns="45475"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e5bee060c0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e5bee060c0_0_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300"/>
              </a:spcBef>
              <a:spcAft>
                <a:spcPts val="1300"/>
              </a:spcAft>
              <a:buNone/>
            </a:pPr>
            <a:r>
              <a:rPr lang="en-US" sz="1100"/>
              <a:t>staying true and centering our values in the development we want to see in our communities. </a:t>
            </a:r>
            <a:br>
              <a:rPr lang="en-US" sz="1100">
                <a:solidFill>
                  <a:srgbClr val="A1E8D9"/>
                </a:solidFill>
              </a:rPr>
            </a:br>
            <a:endParaRPr sz="1100"/>
          </a:p>
        </p:txBody>
      </p:sp>
      <p:sp>
        <p:nvSpPr>
          <p:cNvPr id="479" name="Google Shape;479;ge5bee060c0_0_1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365ec69b90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1365ec69b90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t>
            </a:r>
            <a:endParaRPr/>
          </a:p>
        </p:txBody>
      </p:sp>
      <p:sp>
        <p:nvSpPr>
          <p:cNvPr id="491" name="Google Shape;491;g1365ec69b90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2012fa9e70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12012fa9e70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g12012fa9e70_4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5d368d2c0b_0_5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5d368d2c0b_0_5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g15d368d2c0b_0_5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d869e16ac9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d869e16ac9_0_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Orientation Day + Intros sedgway</a:t>
            </a:r>
            <a:endParaRPr/>
          </a:p>
        </p:txBody>
      </p:sp>
      <p:sp>
        <p:nvSpPr>
          <p:cNvPr id="118" name="Google Shape;118;g1d869e16ac9_0_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5d368d2c0b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5d368d2c0b_0_1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solidFill>
                  <a:srgbClr val="2A3990"/>
                </a:solidFill>
              </a:rPr>
              <a:t>More economical than new construction, for which there is inadequate funding, preservation also reuses buildings, takes advantage of existing public infrastructure, conserves green space, and reduces utility costs and greenhouse gas emissions.</a:t>
            </a:r>
            <a:endParaRPr dirty="0"/>
          </a:p>
          <a:p>
            <a:pPr marL="0" lvl="0" indent="0" algn="l" rtl="0">
              <a:lnSpc>
                <a:spcPct val="115000"/>
              </a:lnSpc>
              <a:spcBef>
                <a:spcPts val="0"/>
              </a:spcBef>
              <a:spcAft>
                <a:spcPts val="0"/>
              </a:spcAft>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22435ff8e4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122435ff8e4_0_2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t>beyond residents at one property</a:t>
            </a:r>
            <a:endParaRPr/>
          </a:p>
          <a:p>
            <a:pPr marL="0" lvl="0" indent="0" algn="l" rtl="0">
              <a:lnSpc>
                <a:spcPct val="115000"/>
              </a:lnSpc>
              <a:spcBef>
                <a:spcPts val="0"/>
              </a:spcBef>
              <a:spcAft>
                <a:spcPts val="0"/>
              </a:spcAft>
              <a:buNone/>
            </a:pPr>
            <a:r>
              <a:rPr lang="en-US"/>
              <a:t>goal: stabilizing whole neighborhoods and communities…</a:t>
            </a: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15d368d2c0b_0_5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15d368d2c0b_0_5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b="1">
                <a:solidFill>
                  <a:srgbClr val="FF0000"/>
                </a:solidFill>
                <a:latin typeface="Times New Roman"/>
                <a:ea typeface="Times New Roman"/>
                <a:cs typeface="Times New Roman"/>
                <a:sym typeface="Times New Roman"/>
              </a:rPr>
              <a:t>Funding</a:t>
            </a:r>
            <a:r>
              <a:rPr lang="en-US">
                <a:solidFill>
                  <a:srgbClr val="FF0000"/>
                </a:solidFill>
                <a:latin typeface="Times New Roman"/>
                <a:ea typeface="Times New Roman"/>
                <a:cs typeface="Times New Roman"/>
                <a:sym typeface="Times New Roman"/>
              </a:rPr>
              <a:t> (where does $$ come from, where does it go?)</a:t>
            </a:r>
            <a:endParaRPr>
              <a:solidFill>
                <a:srgbClr val="FF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en-US" b="1">
                <a:latin typeface="Times New Roman"/>
                <a:ea typeface="Times New Roman"/>
                <a:cs typeface="Times New Roman"/>
                <a:sym typeface="Times New Roman"/>
              </a:rPr>
              <a:t>CDFI: institución financiera de desarrollo comunitario</a:t>
            </a:r>
            <a:br>
              <a:rPr lang="en-US" b="1">
                <a:latin typeface="Times New Roman"/>
                <a:ea typeface="Times New Roman"/>
                <a:cs typeface="Times New Roman"/>
                <a:sym typeface="Times New Roman"/>
              </a:rPr>
            </a:br>
            <a:r>
              <a:rPr lang="en-US" b="1">
                <a:latin typeface="Times New Roman"/>
                <a:ea typeface="Times New Roman"/>
                <a:cs typeface="Times New Roman"/>
                <a:sym typeface="Times New Roman"/>
              </a:rPr>
              <a:t>(community development financial institution)</a:t>
            </a:r>
            <a:endParaRPr b="1">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en-US">
                <a:latin typeface="Times New Roman"/>
                <a:ea typeface="Times New Roman"/>
                <a:cs typeface="Times New Roman"/>
                <a:sym typeface="Times New Roman"/>
              </a:rPr>
              <a:t>letting them know the city is passive and we need help pressuring them to support in funding this. We are accountable to community first</a:t>
            </a:r>
            <a:endParaRPr>
              <a:latin typeface="Times New Roman"/>
              <a:ea typeface="Times New Roman"/>
              <a:cs typeface="Times New Roman"/>
              <a:sym typeface="Times New Roman"/>
            </a:endParaRPr>
          </a:p>
          <a:p>
            <a:pPr marL="0" lvl="0" indent="0" algn="l" rtl="0">
              <a:lnSpc>
                <a:spcPct val="115000"/>
              </a:lnSpc>
              <a:spcBef>
                <a:spcPts val="1200"/>
              </a:spcBef>
              <a:spcAft>
                <a:spcPts val="1200"/>
              </a:spcAft>
              <a:buNone/>
            </a:pPr>
            <a:endParaRPr sz="1100"/>
          </a:p>
        </p:txBody>
      </p:sp>
      <p:sp>
        <p:nvSpPr>
          <p:cNvPr id="531" name="Google Shape;531;g15d368d2c0b_0_5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15d368d2c0b_0_5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15d368d2c0b_0_5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g15d368d2c0b_0_5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15d368d2c0b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15d368d2c0b_0_3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d869e16ac9_0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1d869e16ac9_0_1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g1d869e16ac9_0_1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1d869e16ac9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1d869e16ac9_0_2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g1d869e16ac9_0_2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d869e16ac9_0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1d869e16ac9_0_1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g1d869e16ac9_0_1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1d869e16ac9_0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1d869e16ac9_0_1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g1d869e16ac9_0_1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1d869e16ac9_0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1d869e16ac9_0_2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8" name="Google Shape;608;g1d869e16ac9_0_2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d869e16ac9_0_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d869e16ac9_0_2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g1d869e16ac9_0_2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1e74f33e5c5_1_1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1e74f33e5c5_1_18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1d869e16ac9_0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1d869e16ac9_0_2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g1d869e16ac9_0_2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d869e16ac9_0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1d869e16ac9_0_2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0" name="Google Shape;630;g1d869e16ac9_0_2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d869e16ac9_0_2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d869e16ac9_0_2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g1d869e16ac9_0_2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d869e16ac9_0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d869e16ac9_0_2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g1d869e16ac9_0_2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d869e16ac9_0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d869e16ac9_0_1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g1d869e16ac9_0_1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d869e16ac9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d869e16ac9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g1d869e16ac9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5" name="Google Shape;15;p2"/>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0" name="Google Shape;50;p11"/>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1" name="Google Shape;51;p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3700"/>
              <a:buNone/>
              <a:defRPr sz="1800"/>
            </a:lvl2pPr>
            <a:lvl3pPr lvl="2" rtl="0">
              <a:spcBef>
                <a:spcPts val="0"/>
              </a:spcBef>
              <a:spcAft>
                <a:spcPts val="0"/>
              </a:spcAft>
              <a:buSzPts val="3700"/>
              <a:buNone/>
              <a:defRPr sz="1800"/>
            </a:lvl3pPr>
            <a:lvl4pPr lvl="3" rtl="0">
              <a:spcBef>
                <a:spcPts val="0"/>
              </a:spcBef>
              <a:spcAft>
                <a:spcPts val="0"/>
              </a:spcAft>
              <a:buSzPts val="3700"/>
              <a:buNone/>
              <a:defRPr sz="1800"/>
            </a:lvl4pPr>
            <a:lvl5pPr lvl="4" rtl="0">
              <a:spcBef>
                <a:spcPts val="0"/>
              </a:spcBef>
              <a:spcAft>
                <a:spcPts val="0"/>
              </a:spcAft>
              <a:buSzPts val="3700"/>
              <a:buNone/>
              <a:defRPr sz="1800"/>
            </a:lvl5pPr>
            <a:lvl6pPr lvl="5" rtl="0">
              <a:spcBef>
                <a:spcPts val="0"/>
              </a:spcBef>
              <a:spcAft>
                <a:spcPts val="0"/>
              </a:spcAft>
              <a:buSzPts val="3700"/>
              <a:buNone/>
              <a:defRPr sz="1800"/>
            </a:lvl6pPr>
            <a:lvl7pPr lvl="6" rtl="0">
              <a:spcBef>
                <a:spcPts val="0"/>
              </a:spcBef>
              <a:spcAft>
                <a:spcPts val="0"/>
              </a:spcAft>
              <a:buSzPts val="3700"/>
              <a:buNone/>
              <a:defRPr sz="1800"/>
            </a:lvl7pPr>
            <a:lvl8pPr lvl="7" rtl="0">
              <a:spcBef>
                <a:spcPts val="0"/>
              </a:spcBef>
              <a:spcAft>
                <a:spcPts val="0"/>
              </a:spcAft>
              <a:buSzPts val="3700"/>
              <a:buNone/>
              <a:defRPr sz="1800"/>
            </a:lvl8pPr>
            <a:lvl9pPr lvl="8" rtl="0">
              <a:spcBef>
                <a:spcPts val="0"/>
              </a:spcBef>
              <a:spcAft>
                <a:spcPts val="0"/>
              </a:spcAft>
              <a:buSzPts val="3700"/>
              <a:buNone/>
              <a:defRPr sz="1800"/>
            </a:lvl9pPr>
          </a:lstStyle>
          <a:p>
            <a:endParaRPr/>
          </a:p>
        </p:txBody>
      </p:sp>
      <p:sp>
        <p:nvSpPr>
          <p:cNvPr id="56" name="Google Shape;56;p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1600"/>
              </a:spcBef>
              <a:spcAft>
                <a:spcPts val="160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sp>
        <p:nvSpPr>
          <p:cNvPr id="62" name="Google Shape;62;p14"/>
          <p:cNvSpPr txBox="1">
            <a:spLocks noGrp="1"/>
          </p:cNvSpPr>
          <p:nvPr>
            <p:ph type="body" idx="1"/>
          </p:nvPr>
        </p:nvSpPr>
        <p:spPr>
          <a:xfrm>
            <a:off x="609600" y="1600200"/>
            <a:ext cx="5384700" cy="4526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rgbClr val="31859C"/>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1600"/>
              </a:spcBef>
              <a:spcAft>
                <a:spcPts val="0"/>
              </a:spcAft>
              <a:buClr>
                <a:schemeClr val="dk1"/>
              </a:buClr>
              <a:buSzPts val="1800"/>
              <a:buChar char="●"/>
              <a:defRPr sz="1800"/>
            </a:lvl7pPr>
            <a:lvl8pPr marL="3657600" lvl="7" indent="-342900" algn="l" rtl="0">
              <a:spcBef>
                <a:spcPts val="1600"/>
              </a:spcBef>
              <a:spcAft>
                <a:spcPts val="0"/>
              </a:spcAft>
              <a:buClr>
                <a:schemeClr val="dk1"/>
              </a:buClr>
              <a:buSzPts val="1800"/>
              <a:buChar char="○"/>
              <a:defRPr sz="1800"/>
            </a:lvl8pPr>
            <a:lvl9pPr marL="4114800" lvl="8" indent="-342900" algn="l" rtl="0">
              <a:spcBef>
                <a:spcPts val="1600"/>
              </a:spcBef>
              <a:spcAft>
                <a:spcPts val="1600"/>
              </a:spcAft>
              <a:buClr>
                <a:schemeClr val="dk1"/>
              </a:buClr>
              <a:buSzPts val="1800"/>
              <a:buChar char="■"/>
              <a:defRPr sz="1800"/>
            </a:lvl9pPr>
          </a:lstStyle>
          <a:p>
            <a:endParaRPr/>
          </a:p>
        </p:txBody>
      </p:sp>
      <p:sp>
        <p:nvSpPr>
          <p:cNvPr id="63" name="Google Shape;63;p14"/>
          <p:cNvSpPr txBox="1">
            <a:spLocks noGrp="1"/>
          </p:cNvSpPr>
          <p:nvPr>
            <p:ph type="body" idx="2"/>
          </p:nvPr>
        </p:nvSpPr>
        <p:spPr>
          <a:xfrm>
            <a:off x="6197600" y="1600200"/>
            <a:ext cx="5384700" cy="4526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rgbClr val="31859C"/>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1600"/>
              </a:spcBef>
              <a:spcAft>
                <a:spcPts val="0"/>
              </a:spcAft>
              <a:buClr>
                <a:schemeClr val="dk1"/>
              </a:buClr>
              <a:buSzPts val="1800"/>
              <a:buChar char="●"/>
              <a:defRPr sz="1800"/>
            </a:lvl7pPr>
            <a:lvl8pPr marL="3657600" lvl="7" indent="-342900" algn="l" rtl="0">
              <a:spcBef>
                <a:spcPts val="1600"/>
              </a:spcBef>
              <a:spcAft>
                <a:spcPts val="0"/>
              </a:spcAft>
              <a:buClr>
                <a:schemeClr val="dk1"/>
              </a:buClr>
              <a:buSzPts val="1800"/>
              <a:buChar char="○"/>
              <a:defRPr sz="1800"/>
            </a:lvl8pPr>
            <a:lvl9pPr marL="4114800" lvl="8" indent="-342900" algn="l" rtl="0">
              <a:spcBef>
                <a:spcPts val="1600"/>
              </a:spcBef>
              <a:spcAft>
                <a:spcPts val="1600"/>
              </a:spcAft>
              <a:buClr>
                <a:schemeClr val="dk1"/>
              </a:buClr>
              <a:buSzPts val="1800"/>
              <a:buChar char="■"/>
              <a:defRPr sz="1800"/>
            </a:lvl9pPr>
          </a:lstStyle>
          <a:p>
            <a:endParaRPr/>
          </a:p>
        </p:txBody>
      </p:sp>
      <p:sp>
        <p:nvSpPr>
          <p:cNvPr id="64" name="Google Shape;64;p14"/>
          <p:cNvSpPr txBox="1">
            <a:spLocks noGrp="1"/>
          </p:cNvSpPr>
          <p:nvPr>
            <p:ph type="dt" idx="10"/>
          </p:nvPr>
        </p:nvSpPr>
        <p:spPr>
          <a:xfrm>
            <a:off x="609600" y="6356350"/>
            <a:ext cx="2844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p14"/>
          <p:cNvSpPr txBox="1">
            <a:spLocks noGrp="1"/>
          </p:cNvSpPr>
          <p:nvPr>
            <p:ph type="ftr" idx="11"/>
          </p:nvPr>
        </p:nvSpPr>
        <p:spPr>
          <a:xfrm>
            <a:off x="4165600" y="6356350"/>
            <a:ext cx="386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14"/>
          <p:cNvSpPr txBox="1">
            <a:spLocks noGrp="1"/>
          </p:cNvSpPr>
          <p:nvPr>
            <p:ph type="sldNum" idx="12"/>
          </p:nvPr>
        </p:nvSpPr>
        <p:spPr>
          <a:xfrm>
            <a:off x="8737600" y="6356350"/>
            <a:ext cx="2844900" cy="365100"/>
          </a:xfrm>
          <a:prstGeom prst="rect">
            <a:avLst/>
          </a:prstGeom>
          <a:noFill/>
          <a:ln>
            <a:noFill/>
          </a:ln>
        </p:spPr>
        <p:txBody>
          <a:bodyPr spcFirstLastPara="1" wrap="square" lIns="91425" tIns="45700" rIns="91425" bIns="45700" anchor="ctr" anchorCtr="0">
            <a:normAutofit/>
          </a:bodyPr>
          <a:lstStyle>
            <a:lvl1pPr marL="0" marR="0" lvl="0" indent="0" algn="r" rtl="0">
              <a:spcBef>
                <a:spcPts val="0"/>
              </a:spcBef>
              <a:spcAft>
                <a:spcPts val="0"/>
              </a:spcAft>
              <a:buNone/>
              <a:defRPr sz="1200">
                <a:solidFill>
                  <a:srgbClr val="898989"/>
                </a:solidFill>
                <a:latin typeface="Arial"/>
                <a:ea typeface="Arial"/>
                <a:cs typeface="Arial"/>
                <a:sym typeface="Arial"/>
              </a:defRPr>
            </a:lvl1pPr>
            <a:lvl2pPr marL="0" marR="0" lvl="1" indent="0" algn="r" rtl="0">
              <a:spcBef>
                <a:spcPts val="0"/>
              </a:spcBef>
              <a:spcAft>
                <a:spcPts val="0"/>
              </a:spcAft>
              <a:buNone/>
              <a:defRPr sz="1200">
                <a:solidFill>
                  <a:srgbClr val="898989"/>
                </a:solidFill>
                <a:latin typeface="Arial"/>
                <a:ea typeface="Arial"/>
                <a:cs typeface="Arial"/>
                <a:sym typeface="Arial"/>
              </a:defRPr>
            </a:lvl2pPr>
            <a:lvl3pPr marL="0" marR="0" lvl="2" indent="0" algn="r" rtl="0">
              <a:spcBef>
                <a:spcPts val="0"/>
              </a:spcBef>
              <a:spcAft>
                <a:spcPts val="0"/>
              </a:spcAft>
              <a:buNone/>
              <a:defRPr sz="1200">
                <a:solidFill>
                  <a:srgbClr val="898989"/>
                </a:solidFill>
                <a:latin typeface="Arial"/>
                <a:ea typeface="Arial"/>
                <a:cs typeface="Arial"/>
                <a:sym typeface="Arial"/>
              </a:defRPr>
            </a:lvl3pPr>
            <a:lvl4pPr marL="0" marR="0" lvl="3" indent="0" algn="r" rtl="0">
              <a:spcBef>
                <a:spcPts val="0"/>
              </a:spcBef>
              <a:spcAft>
                <a:spcPts val="0"/>
              </a:spcAft>
              <a:buNone/>
              <a:defRPr sz="1200">
                <a:solidFill>
                  <a:srgbClr val="898989"/>
                </a:solidFill>
                <a:latin typeface="Arial"/>
                <a:ea typeface="Arial"/>
                <a:cs typeface="Arial"/>
                <a:sym typeface="Arial"/>
              </a:defRPr>
            </a:lvl4pPr>
            <a:lvl5pPr marL="0" marR="0" lvl="4" indent="0" algn="r" rtl="0">
              <a:spcBef>
                <a:spcPts val="0"/>
              </a:spcBef>
              <a:spcAft>
                <a:spcPts val="0"/>
              </a:spcAft>
              <a:buNone/>
              <a:defRPr sz="1200">
                <a:solidFill>
                  <a:srgbClr val="898989"/>
                </a:solidFill>
                <a:latin typeface="Arial"/>
                <a:ea typeface="Arial"/>
                <a:cs typeface="Arial"/>
                <a:sym typeface="Arial"/>
              </a:defRPr>
            </a:lvl5pPr>
            <a:lvl6pPr marL="0" marR="0" lvl="5" indent="0" algn="r" rtl="0">
              <a:spcBef>
                <a:spcPts val="0"/>
              </a:spcBef>
              <a:spcAft>
                <a:spcPts val="0"/>
              </a:spcAft>
              <a:buNone/>
              <a:defRPr sz="1200">
                <a:solidFill>
                  <a:srgbClr val="898989"/>
                </a:solidFill>
                <a:latin typeface="Arial"/>
                <a:ea typeface="Arial"/>
                <a:cs typeface="Arial"/>
                <a:sym typeface="Arial"/>
              </a:defRPr>
            </a:lvl6pPr>
            <a:lvl7pPr marL="0" marR="0" lvl="6" indent="0" algn="r" rtl="0">
              <a:spcBef>
                <a:spcPts val="0"/>
              </a:spcBef>
              <a:spcAft>
                <a:spcPts val="0"/>
              </a:spcAft>
              <a:buNone/>
              <a:defRPr sz="1200">
                <a:solidFill>
                  <a:srgbClr val="898989"/>
                </a:solidFill>
                <a:latin typeface="Arial"/>
                <a:ea typeface="Arial"/>
                <a:cs typeface="Arial"/>
                <a:sym typeface="Arial"/>
              </a:defRPr>
            </a:lvl7pPr>
            <a:lvl8pPr marL="0" marR="0" lvl="7" indent="0" algn="r" rtl="0">
              <a:spcBef>
                <a:spcPts val="0"/>
              </a:spcBef>
              <a:spcAft>
                <a:spcPts val="0"/>
              </a:spcAft>
              <a:buNone/>
              <a:defRPr sz="1200">
                <a:solidFill>
                  <a:srgbClr val="898989"/>
                </a:solidFill>
                <a:latin typeface="Arial"/>
                <a:ea typeface="Arial"/>
                <a:cs typeface="Arial"/>
                <a:sym typeface="Arial"/>
              </a:defRPr>
            </a:lvl8pPr>
            <a:lvl9pPr marL="0" marR="0" lvl="8" indent="0" algn="r" rtl="0">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sp>
        <p:nvSpPr>
          <p:cNvPr id="69" name="Google Shape;69;p15"/>
          <p:cNvSpPr txBox="1">
            <a:spLocks noGrp="1"/>
          </p:cNvSpPr>
          <p:nvPr>
            <p:ph type="body" idx="1"/>
          </p:nvPr>
        </p:nvSpPr>
        <p:spPr>
          <a:xfrm>
            <a:off x="609600" y="1535113"/>
            <a:ext cx="5386800" cy="6399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rgbClr val="31859C"/>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1600"/>
              </a:spcBef>
              <a:spcAft>
                <a:spcPts val="0"/>
              </a:spcAft>
              <a:buClr>
                <a:schemeClr val="dk1"/>
              </a:buClr>
              <a:buSzPts val="1600"/>
              <a:buNone/>
              <a:defRPr sz="1600" b="1"/>
            </a:lvl7pPr>
            <a:lvl8pPr marL="3657600" lvl="7" indent="-228600" algn="l" rtl="0">
              <a:spcBef>
                <a:spcPts val="1600"/>
              </a:spcBef>
              <a:spcAft>
                <a:spcPts val="0"/>
              </a:spcAft>
              <a:buClr>
                <a:schemeClr val="dk1"/>
              </a:buClr>
              <a:buSzPts val="1600"/>
              <a:buNone/>
              <a:defRPr sz="1600" b="1"/>
            </a:lvl8pPr>
            <a:lvl9pPr marL="4114800" lvl="8" indent="-228600" algn="l" rtl="0">
              <a:spcBef>
                <a:spcPts val="1600"/>
              </a:spcBef>
              <a:spcAft>
                <a:spcPts val="1600"/>
              </a:spcAft>
              <a:buClr>
                <a:schemeClr val="dk1"/>
              </a:buClr>
              <a:buSzPts val="1600"/>
              <a:buNone/>
              <a:defRPr sz="1600" b="1"/>
            </a:lvl9pPr>
          </a:lstStyle>
          <a:p>
            <a:endParaRPr/>
          </a:p>
        </p:txBody>
      </p:sp>
      <p:sp>
        <p:nvSpPr>
          <p:cNvPr id="70" name="Google Shape;70;p15"/>
          <p:cNvSpPr txBox="1">
            <a:spLocks noGrp="1"/>
          </p:cNvSpPr>
          <p:nvPr>
            <p:ph type="body" idx="2"/>
          </p:nvPr>
        </p:nvSpPr>
        <p:spPr>
          <a:xfrm>
            <a:off x="609600" y="2174875"/>
            <a:ext cx="5386800" cy="39513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rgbClr val="31859C"/>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1600"/>
              </a:spcBef>
              <a:spcAft>
                <a:spcPts val="0"/>
              </a:spcAft>
              <a:buClr>
                <a:schemeClr val="dk1"/>
              </a:buClr>
              <a:buSzPts val="1600"/>
              <a:buChar char="●"/>
              <a:defRPr sz="1600"/>
            </a:lvl7pPr>
            <a:lvl8pPr marL="3657600" lvl="7" indent="-330200" algn="l" rtl="0">
              <a:spcBef>
                <a:spcPts val="1600"/>
              </a:spcBef>
              <a:spcAft>
                <a:spcPts val="0"/>
              </a:spcAft>
              <a:buClr>
                <a:schemeClr val="dk1"/>
              </a:buClr>
              <a:buSzPts val="1600"/>
              <a:buChar char="○"/>
              <a:defRPr sz="1600"/>
            </a:lvl8pPr>
            <a:lvl9pPr marL="4114800" lvl="8" indent="-330200" algn="l" rtl="0">
              <a:spcBef>
                <a:spcPts val="1600"/>
              </a:spcBef>
              <a:spcAft>
                <a:spcPts val="1600"/>
              </a:spcAft>
              <a:buClr>
                <a:schemeClr val="dk1"/>
              </a:buClr>
              <a:buSzPts val="1600"/>
              <a:buChar char="■"/>
              <a:defRPr sz="1600"/>
            </a:lvl9pPr>
          </a:lstStyle>
          <a:p>
            <a:endParaRPr/>
          </a:p>
        </p:txBody>
      </p:sp>
      <p:sp>
        <p:nvSpPr>
          <p:cNvPr id="71" name="Google Shape;71;p15"/>
          <p:cNvSpPr txBox="1">
            <a:spLocks noGrp="1"/>
          </p:cNvSpPr>
          <p:nvPr>
            <p:ph type="body" idx="3"/>
          </p:nvPr>
        </p:nvSpPr>
        <p:spPr>
          <a:xfrm>
            <a:off x="6193367" y="1535113"/>
            <a:ext cx="5389200" cy="6399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rgbClr val="31859C"/>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1600"/>
              </a:spcBef>
              <a:spcAft>
                <a:spcPts val="0"/>
              </a:spcAft>
              <a:buClr>
                <a:schemeClr val="dk1"/>
              </a:buClr>
              <a:buSzPts val="1600"/>
              <a:buNone/>
              <a:defRPr sz="1600" b="1"/>
            </a:lvl7pPr>
            <a:lvl8pPr marL="3657600" lvl="7" indent="-228600" algn="l" rtl="0">
              <a:spcBef>
                <a:spcPts val="1600"/>
              </a:spcBef>
              <a:spcAft>
                <a:spcPts val="0"/>
              </a:spcAft>
              <a:buClr>
                <a:schemeClr val="dk1"/>
              </a:buClr>
              <a:buSzPts val="1600"/>
              <a:buNone/>
              <a:defRPr sz="1600" b="1"/>
            </a:lvl8pPr>
            <a:lvl9pPr marL="4114800" lvl="8" indent="-228600" algn="l" rtl="0">
              <a:spcBef>
                <a:spcPts val="1600"/>
              </a:spcBef>
              <a:spcAft>
                <a:spcPts val="1600"/>
              </a:spcAft>
              <a:buClr>
                <a:schemeClr val="dk1"/>
              </a:buClr>
              <a:buSzPts val="1600"/>
              <a:buNone/>
              <a:defRPr sz="1600" b="1"/>
            </a:lvl9pPr>
          </a:lstStyle>
          <a:p>
            <a:endParaRPr/>
          </a:p>
        </p:txBody>
      </p:sp>
      <p:sp>
        <p:nvSpPr>
          <p:cNvPr id="72" name="Google Shape;72;p15"/>
          <p:cNvSpPr txBox="1">
            <a:spLocks noGrp="1"/>
          </p:cNvSpPr>
          <p:nvPr>
            <p:ph type="body" idx="4"/>
          </p:nvPr>
        </p:nvSpPr>
        <p:spPr>
          <a:xfrm>
            <a:off x="6193367" y="2174875"/>
            <a:ext cx="5389200" cy="39513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rgbClr val="31859C"/>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1600"/>
              </a:spcBef>
              <a:spcAft>
                <a:spcPts val="0"/>
              </a:spcAft>
              <a:buClr>
                <a:schemeClr val="dk1"/>
              </a:buClr>
              <a:buSzPts val="1600"/>
              <a:buChar char="●"/>
              <a:defRPr sz="1600"/>
            </a:lvl7pPr>
            <a:lvl8pPr marL="3657600" lvl="7" indent="-330200" algn="l" rtl="0">
              <a:spcBef>
                <a:spcPts val="1600"/>
              </a:spcBef>
              <a:spcAft>
                <a:spcPts val="0"/>
              </a:spcAft>
              <a:buClr>
                <a:schemeClr val="dk1"/>
              </a:buClr>
              <a:buSzPts val="1600"/>
              <a:buChar char="○"/>
              <a:defRPr sz="1600"/>
            </a:lvl8pPr>
            <a:lvl9pPr marL="4114800" lvl="8" indent="-330200" algn="l" rtl="0">
              <a:spcBef>
                <a:spcPts val="1600"/>
              </a:spcBef>
              <a:spcAft>
                <a:spcPts val="1600"/>
              </a:spcAft>
              <a:buClr>
                <a:schemeClr val="dk1"/>
              </a:buClr>
              <a:buSzPts val="1600"/>
              <a:buChar char="■"/>
              <a:defRPr sz="1600"/>
            </a:lvl9pPr>
          </a:lstStyle>
          <a:p>
            <a:endParaRPr/>
          </a:p>
        </p:txBody>
      </p:sp>
      <p:sp>
        <p:nvSpPr>
          <p:cNvPr id="73" name="Google Shape;73;p15"/>
          <p:cNvSpPr txBox="1">
            <a:spLocks noGrp="1"/>
          </p:cNvSpPr>
          <p:nvPr>
            <p:ph type="dt" idx="10"/>
          </p:nvPr>
        </p:nvSpPr>
        <p:spPr>
          <a:xfrm>
            <a:off x="609600" y="6356350"/>
            <a:ext cx="2844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 name="Google Shape;74;p15"/>
          <p:cNvSpPr txBox="1">
            <a:spLocks noGrp="1"/>
          </p:cNvSpPr>
          <p:nvPr>
            <p:ph type="ftr" idx="11"/>
          </p:nvPr>
        </p:nvSpPr>
        <p:spPr>
          <a:xfrm>
            <a:off x="4165600" y="6356350"/>
            <a:ext cx="386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 name="Google Shape;75;p15"/>
          <p:cNvSpPr txBox="1">
            <a:spLocks noGrp="1"/>
          </p:cNvSpPr>
          <p:nvPr>
            <p:ph type="sldNum" idx="12"/>
          </p:nvPr>
        </p:nvSpPr>
        <p:spPr>
          <a:xfrm>
            <a:off x="8737600" y="6356350"/>
            <a:ext cx="2844900" cy="365100"/>
          </a:xfrm>
          <a:prstGeom prst="rect">
            <a:avLst/>
          </a:prstGeom>
          <a:noFill/>
          <a:ln>
            <a:noFill/>
          </a:ln>
        </p:spPr>
        <p:txBody>
          <a:bodyPr spcFirstLastPara="1" wrap="square" lIns="91425" tIns="45700" rIns="91425" bIns="45700" anchor="ctr" anchorCtr="0">
            <a:normAutofit/>
          </a:bodyPr>
          <a:lstStyle>
            <a:lvl1pPr marL="0" marR="0" lvl="0" indent="0" algn="r" rtl="0">
              <a:spcBef>
                <a:spcPts val="0"/>
              </a:spcBef>
              <a:spcAft>
                <a:spcPts val="0"/>
              </a:spcAft>
              <a:buNone/>
              <a:defRPr sz="1200">
                <a:solidFill>
                  <a:srgbClr val="898989"/>
                </a:solidFill>
                <a:latin typeface="Arial"/>
                <a:ea typeface="Arial"/>
                <a:cs typeface="Arial"/>
                <a:sym typeface="Arial"/>
              </a:defRPr>
            </a:lvl1pPr>
            <a:lvl2pPr marL="0" marR="0" lvl="1" indent="0" algn="r" rtl="0">
              <a:spcBef>
                <a:spcPts val="0"/>
              </a:spcBef>
              <a:spcAft>
                <a:spcPts val="0"/>
              </a:spcAft>
              <a:buNone/>
              <a:defRPr sz="1200">
                <a:solidFill>
                  <a:srgbClr val="898989"/>
                </a:solidFill>
                <a:latin typeface="Arial"/>
                <a:ea typeface="Arial"/>
                <a:cs typeface="Arial"/>
                <a:sym typeface="Arial"/>
              </a:defRPr>
            </a:lvl2pPr>
            <a:lvl3pPr marL="0" marR="0" lvl="2" indent="0" algn="r" rtl="0">
              <a:spcBef>
                <a:spcPts val="0"/>
              </a:spcBef>
              <a:spcAft>
                <a:spcPts val="0"/>
              </a:spcAft>
              <a:buNone/>
              <a:defRPr sz="1200">
                <a:solidFill>
                  <a:srgbClr val="898989"/>
                </a:solidFill>
                <a:latin typeface="Arial"/>
                <a:ea typeface="Arial"/>
                <a:cs typeface="Arial"/>
                <a:sym typeface="Arial"/>
              </a:defRPr>
            </a:lvl3pPr>
            <a:lvl4pPr marL="0" marR="0" lvl="3" indent="0" algn="r" rtl="0">
              <a:spcBef>
                <a:spcPts val="0"/>
              </a:spcBef>
              <a:spcAft>
                <a:spcPts val="0"/>
              </a:spcAft>
              <a:buNone/>
              <a:defRPr sz="1200">
                <a:solidFill>
                  <a:srgbClr val="898989"/>
                </a:solidFill>
                <a:latin typeface="Arial"/>
                <a:ea typeface="Arial"/>
                <a:cs typeface="Arial"/>
                <a:sym typeface="Arial"/>
              </a:defRPr>
            </a:lvl4pPr>
            <a:lvl5pPr marL="0" marR="0" lvl="4" indent="0" algn="r" rtl="0">
              <a:spcBef>
                <a:spcPts val="0"/>
              </a:spcBef>
              <a:spcAft>
                <a:spcPts val="0"/>
              </a:spcAft>
              <a:buNone/>
              <a:defRPr sz="1200">
                <a:solidFill>
                  <a:srgbClr val="898989"/>
                </a:solidFill>
                <a:latin typeface="Arial"/>
                <a:ea typeface="Arial"/>
                <a:cs typeface="Arial"/>
                <a:sym typeface="Arial"/>
              </a:defRPr>
            </a:lvl5pPr>
            <a:lvl6pPr marL="0" marR="0" lvl="5" indent="0" algn="r" rtl="0">
              <a:spcBef>
                <a:spcPts val="0"/>
              </a:spcBef>
              <a:spcAft>
                <a:spcPts val="0"/>
              </a:spcAft>
              <a:buNone/>
              <a:defRPr sz="1200">
                <a:solidFill>
                  <a:srgbClr val="898989"/>
                </a:solidFill>
                <a:latin typeface="Arial"/>
                <a:ea typeface="Arial"/>
                <a:cs typeface="Arial"/>
                <a:sym typeface="Arial"/>
              </a:defRPr>
            </a:lvl6pPr>
            <a:lvl7pPr marL="0" marR="0" lvl="6" indent="0" algn="r" rtl="0">
              <a:spcBef>
                <a:spcPts val="0"/>
              </a:spcBef>
              <a:spcAft>
                <a:spcPts val="0"/>
              </a:spcAft>
              <a:buNone/>
              <a:defRPr sz="1200">
                <a:solidFill>
                  <a:srgbClr val="898989"/>
                </a:solidFill>
                <a:latin typeface="Arial"/>
                <a:ea typeface="Arial"/>
                <a:cs typeface="Arial"/>
                <a:sym typeface="Arial"/>
              </a:defRPr>
            </a:lvl7pPr>
            <a:lvl8pPr marL="0" marR="0" lvl="7" indent="0" algn="r" rtl="0">
              <a:spcBef>
                <a:spcPts val="0"/>
              </a:spcBef>
              <a:spcAft>
                <a:spcPts val="0"/>
              </a:spcAft>
              <a:buNone/>
              <a:defRPr sz="1200">
                <a:solidFill>
                  <a:srgbClr val="898989"/>
                </a:solidFill>
                <a:latin typeface="Arial"/>
                <a:ea typeface="Arial"/>
                <a:cs typeface="Arial"/>
                <a:sym typeface="Arial"/>
              </a:defRPr>
            </a:lvl8pPr>
            <a:lvl9pPr marL="0" marR="0" lvl="8" indent="0" algn="r" rtl="0">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1">
  <p:cSld name="Section header 1 1">
    <p:bg>
      <p:bgPr>
        <a:solidFill>
          <a:schemeClr val="lt1"/>
        </a:solidFill>
        <a:effectLst/>
      </p:bgPr>
    </p:bg>
    <p:spTree>
      <p:nvGrpSpPr>
        <p:cNvPr id="1" name="Shape 76"/>
        <p:cNvGrpSpPr/>
        <p:nvPr/>
      </p:nvGrpSpPr>
      <p:grpSpPr>
        <a:xfrm>
          <a:off x="0" y="0"/>
          <a:ext cx="0" cy="0"/>
          <a:chOff x="0" y="0"/>
          <a:chExt cx="0" cy="0"/>
        </a:xfrm>
      </p:grpSpPr>
      <p:cxnSp>
        <p:nvCxnSpPr>
          <p:cNvPr id="77" name="Google Shape;77;p16"/>
          <p:cNvCxnSpPr/>
          <p:nvPr/>
        </p:nvCxnSpPr>
        <p:spPr>
          <a:xfrm>
            <a:off x="476433" y="6514067"/>
            <a:ext cx="11246100" cy="0"/>
          </a:xfrm>
          <a:prstGeom prst="straightConnector1">
            <a:avLst/>
          </a:prstGeom>
          <a:noFill/>
          <a:ln w="9525" cap="flat" cmpd="sng">
            <a:solidFill>
              <a:srgbClr val="417389"/>
            </a:solidFill>
            <a:prstDash val="solid"/>
            <a:round/>
            <a:headEnd type="none" w="sm" len="sm"/>
            <a:tailEnd type="none" w="sm" len="sm"/>
          </a:ln>
        </p:spPr>
      </p:cxnSp>
      <p:sp>
        <p:nvSpPr>
          <p:cNvPr id="78" name="Google Shape;78;p16"/>
          <p:cNvSpPr txBox="1">
            <a:spLocks noGrp="1"/>
          </p:cNvSpPr>
          <p:nvPr>
            <p:ph type="sldNum" idx="12"/>
          </p:nvPr>
        </p:nvSpPr>
        <p:spPr>
          <a:xfrm>
            <a:off x="11330665" y="6251679"/>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417389"/>
                </a:solidFill>
                <a:latin typeface="DM Sans Medium"/>
                <a:ea typeface="DM Sans Medium"/>
                <a:cs typeface="DM Sans Medium"/>
                <a:sym typeface="DM Sans Medium"/>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417389"/>
                </a:solidFill>
                <a:latin typeface="DM Sans Medium"/>
                <a:ea typeface="DM Sans Medium"/>
                <a:cs typeface="DM Sans Medium"/>
                <a:sym typeface="DM Sans Medium"/>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417389"/>
                </a:solidFill>
                <a:latin typeface="DM Sans Medium"/>
                <a:ea typeface="DM Sans Medium"/>
                <a:cs typeface="DM Sans Medium"/>
                <a:sym typeface="DM Sans Medium"/>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417389"/>
                </a:solidFill>
                <a:latin typeface="DM Sans Medium"/>
                <a:ea typeface="DM Sans Medium"/>
                <a:cs typeface="DM Sans Medium"/>
                <a:sym typeface="DM Sans Medium"/>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417389"/>
                </a:solidFill>
                <a:latin typeface="DM Sans Medium"/>
                <a:ea typeface="DM Sans Medium"/>
                <a:cs typeface="DM Sans Medium"/>
                <a:sym typeface="DM Sans Medium"/>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417389"/>
                </a:solidFill>
                <a:latin typeface="DM Sans Medium"/>
                <a:ea typeface="DM Sans Medium"/>
                <a:cs typeface="DM Sans Medium"/>
                <a:sym typeface="DM Sans Medium"/>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417389"/>
                </a:solidFill>
                <a:latin typeface="DM Sans Medium"/>
                <a:ea typeface="DM Sans Medium"/>
                <a:cs typeface="DM Sans Medium"/>
                <a:sym typeface="DM Sans Medium"/>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417389"/>
                </a:solidFill>
                <a:latin typeface="DM Sans Medium"/>
                <a:ea typeface="DM Sans Medium"/>
                <a:cs typeface="DM Sans Medium"/>
                <a:sym typeface="DM Sans Medium"/>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417389"/>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US"/>
              <a:t>‹#›</a:t>
            </a:fld>
            <a:endParaRPr/>
          </a:p>
        </p:txBody>
      </p:sp>
      <p:cxnSp>
        <p:nvCxnSpPr>
          <p:cNvPr id="79" name="Google Shape;79;p16"/>
          <p:cNvCxnSpPr/>
          <p:nvPr/>
        </p:nvCxnSpPr>
        <p:spPr>
          <a:xfrm>
            <a:off x="464233" y="346267"/>
            <a:ext cx="11258700" cy="0"/>
          </a:xfrm>
          <a:prstGeom prst="straightConnector1">
            <a:avLst/>
          </a:prstGeom>
          <a:noFill/>
          <a:ln w="9525" cap="flat" cmpd="sng">
            <a:solidFill>
              <a:srgbClr val="417389"/>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609600" y="228600"/>
            <a:ext cx="109728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sp>
        <p:nvSpPr>
          <p:cNvPr id="82" name="Google Shape;82;p17"/>
          <p:cNvSpPr txBox="1">
            <a:spLocks noGrp="1"/>
          </p:cNvSpPr>
          <p:nvPr>
            <p:ph type="body" idx="1"/>
          </p:nvPr>
        </p:nvSpPr>
        <p:spPr>
          <a:xfrm>
            <a:off x="609600" y="1600200"/>
            <a:ext cx="5384700" cy="44958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rgbClr val="31859C"/>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1600"/>
              </a:spcBef>
              <a:spcAft>
                <a:spcPts val="0"/>
              </a:spcAft>
              <a:buClr>
                <a:schemeClr val="dk1"/>
              </a:buClr>
              <a:buSzPts val="1800"/>
              <a:buChar char="●"/>
              <a:defRPr/>
            </a:lvl7pPr>
            <a:lvl8pPr marL="3657600" lvl="7" indent="-342900" algn="l" rtl="0">
              <a:spcBef>
                <a:spcPts val="1600"/>
              </a:spcBef>
              <a:spcAft>
                <a:spcPts val="0"/>
              </a:spcAft>
              <a:buClr>
                <a:schemeClr val="dk1"/>
              </a:buClr>
              <a:buSzPts val="1800"/>
              <a:buChar char="○"/>
              <a:defRPr/>
            </a:lvl8pPr>
            <a:lvl9pPr marL="4114800" lvl="8" indent="-342900" algn="l" rtl="0">
              <a:spcBef>
                <a:spcPts val="1600"/>
              </a:spcBef>
              <a:spcAft>
                <a:spcPts val="1600"/>
              </a:spcAft>
              <a:buClr>
                <a:schemeClr val="dk1"/>
              </a:buClr>
              <a:buSzPts val="1800"/>
              <a:buChar char="■"/>
              <a:defRPr/>
            </a:lvl9pPr>
          </a:lstStyle>
          <a:p>
            <a:endParaRPr/>
          </a:p>
        </p:txBody>
      </p:sp>
      <p:sp>
        <p:nvSpPr>
          <p:cNvPr id="83" name="Google Shape;83;p17"/>
          <p:cNvSpPr txBox="1">
            <a:spLocks noGrp="1"/>
          </p:cNvSpPr>
          <p:nvPr>
            <p:ph type="body" idx="2"/>
          </p:nvPr>
        </p:nvSpPr>
        <p:spPr>
          <a:xfrm>
            <a:off x="6197600" y="1600200"/>
            <a:ext cx="5384700" cy="44958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rgbClr val="31859C"/>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1600"/>
              </a:spcBef>
              <a:spcAft>
                <a:spcPts val="0"/>
              </a:spcAft>
              <a:buClr>
                <a:schemeClr val="dk1"/>
              </a:buClr>
              <a:buSzPts val="1800"/>
              <a:buChar char="●"/>
              <a:defRPr/>
            </a:lvl7pPr>
            <a:lvl8pPr marL="3657600" lvl="7" indent="-342900" algn="l" rtl="0">
              <a:spcBef>
                <a:spcPts val="1600"/>
              </a:spcBef>
              <a:spcAft>
                <a:spcPts val="0"/>
              </a:spcAft>
              <a:buClr>
                <a:schemeClr val="dk1"/>
              </a:buClr>
              <a:buSzPts val="1800"/>
              <a:buChar char="○"/>
              <a:defRPr/>
            </a:lvl8pPr>
            <a:lvl9pPr marL="4114800" lvl="8" indent="-342900" algn="l" rtl="0">
              <a:spcBef>
                <a:spcPts val="1600"/>
              </a:spcBef>
              <a:spcAft>
                <a:spcPts val="1600"/>
              </a:spcAft>
              <a:buClr>
                <a:schemeClr val="dk1"/>
              </a:buClr>
              <a:buSzPts val="1800"/>
              <a:buChar char="■"/>
              <a:defRPr/>
            </a:lvl9pPr>
          </a:lstStyle>
          <a:p>
            <a:endParaRPr/>
          </a:p>
        </p:txBody>
      </p:sp>
      <p:sp>
        <p:nvSpPr>
          <p:cNvPr id="84" name="Google Shape;84;p17"/>
          <p:cNvSpPr txBox="1">
            <a:spLocks noGrp="1"/>
          </p:cNvSpPr>
          <p:nvPr>
            <p:ph type="dt" idx="10"/>
          </p:nvPr>
        </p:nvSpPr>
        <p:spPr>
          <a:xfrm>
            <a:off x="609600" y="6356350"/>
            <a:ext cx="2844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5" name="Google Shape;85;p17"/>
          <p:cNvSpPr txBox="1">
            <a:spLocks noGrp="1"/>
          </p:cNvSpPr>
          <p:nvPr>
            <p:ph type="ftr" idx="11"/>
          </p:nvPr>
        </p:nvSpPr>
        <p:spPr>
          <a:xfrm>
            <a:off x="4165600" y="6356350"/>
            <a:ext cx="386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6" name="Google Shape;86;p17"/>
          <p:cNvSpPr txBox="1">
            <a:spLocks noGrp="1"/>
          </p:cNvSpPr>
          <p:nvPr>
            <p:ph type="sldNum" idx="12"/>
          </p:nvPr>
        </p:nvSpPr>
        <p:spPr>
          <a:xfrm>
            <a:off x="8737600" y="6356350"/>
            <a:ext cx="2844900" cy="365100"/>
          </a:xfrm>
          <a:prstGeom prst="rect">
            <a:avLst/>
          </a:prstGeom>
          <a:noFill/>
          <a:ln>
            <a:noFill/>
          </a:ln>
        </p:spPr>
        <p:txBody>
          <a:bodyPr spcFirstLastPara="1" wrap="square" lIns="91425" tIns="45700" rIns="91425" bIns="45700" anchor="ctr" anchorCtr="0">
            <a:normAutofit/>
          </a:bodyPr>
          <a:lstStyle>
            <a:lvl1pPr marL="0" marR="0" lvl="0" indent="0" algn="r" rtl="0">
              <a:spcBef>
                <a:spcPts val="0"/>
              </a:spcBef>
              <a:spcAft>
                <a:spcPts val="0"/>
              </a:spcAft>
              <a:buNone/>
              <a:defRPr sz="1200">
                <a:solidFill>
                  <a:srgbClr val="898989"/>
                </a:solidFill>
                <a:latin typeface="Arial"/>
                <a:ea typeface="Arial"/>
                <a:cs typeface="Arial"/>
                <a:sym typeface="Arial"/>
              </a:defRPr>
            </a:lvl1pPr>
            <a:lvl2pPr marL="0" marR="0" lvl="1" indent="0" algn="r" rtl="0">
              <a:spcBef>
                <a:spcPts val="0"/>
              </a:spcBef>
              <a:spcAft>
                <a:spcPts val="0"/>
              </a:spcAft>
              <a:buNone/>
              <a:defRPr sz="1200">
                <a:solidFill>
                  <a:srgbClr val="898989"/>
                </a:solidFill>
                <a:latin typeface="Arial"/>
                <a:ea typeface="Arial"/>
                <a:cs typeface="Arial"/>
                <a:sym typeface="Arial"/>
              </a:defRPr>
            </a:lvl2pPr>
            <a:lvl3pPr marL="0" marR="0" lvl="2" indent="0" algn="r" rtl="0">
              <a:spcBef>
                <a:spcPts val="0"/>
              </a:spcBef>
              <a:spcAft>
                <a:spcPts val="0"/>
              </a:spcAft>
              <a:buNone/>
              <a:defRPr sz="1200">
                <a:solidFill>
                  <a:srgbClr val="898989"/>
                </a:solidFill>
                <a:latin typeface="Arial"/>
                <a:ea typeface="Arial"/>
                <a:cs typeface="Arial"/>
                <a:sym typeface="Arial"/>
              </a:defRPr>
            </a:lvl3pPr>
            <a:lvl4pPr marL="0" marR="0" lvl="3" indent="0" algn="r" rtl="0">
              <a:spcBef>
                <a:spcPts val="0"/>
              </a:spcBef>
              <a:spcAft>
                <a:spcPts val="0"/>
              </a:spcAft>
              <a:buNone/>
              <a:defRPr sz="1200">
                <a:solidFill>
                  <a:srgbClr val="898989"/>
                </a:solidFill>
                <a:latin typeface="Arial"/>
                <a:ea typeface="Arial"/>
                <a:cs typeface="Arial"/>
                <a:sym typeface="Arial"/>
              </a:defRPr>
            </a:lvl4pPr>
            <a:lvl5pPr marL="0" marR="0" lvl="4" indent="0" algn="r" rtl="0">
              <a:spcBef>
                <a:spcPts val="0"/>
              </a:spcBef>
              <a:spcAft>
                <a:spcPts val="0"/>
              </a:spcAft>
              <a:buNone/>
              <a:defRPr sz="1200">
                <a:solidFill>
                  <a:srgbClr val="898989"/>
                </a:solidFill>
                <a:latin typeface="Arial"/>
                <a:ea typeface="Arial"/>
                <a:cs typeface="Arial"/>
                <a:sym typeface="Arial"/>
              </a:defRPr>
            </a:lvl5pPr>
            <a:lvl6pPr marL="0" marR="0" lvl="5" indent="0" algn="r" rtl="0">
              <a:spcBef>
                <a:spcPts val="0"/>
              </a:spcBef>
              <a:spcAft>
                <a:spcPts val="0"/>
              </a:spcAft>
              <a:buNone/>
              <a:defRPr sz="1200">
                <a:solidFill>
                  <a:srgbClr val="898989"/>
                </a:solidFill>
                <a:latin typeface="Arial"/>
                <a:ea typeface="Arial"/>
                <a:cs typeface="Arial"/>
                <a:sym typeface="Arial"/>
              </a:defRPr>
            </a:lvl6pPr>
            <a:lvl7pPr marL="0" marR="0" lvl="6" indent="0" algn="r" rtl="0">
              <a:spcBef>
                <a:spcPts val="0"/>
              </a:spcBef>
              <a:spcAft>
                <a:spcPts val="0"/>
              </a:spcAft>
              <a:buNone/>
              <a:defRPr sz="1200">
                <a:solidFill>
                  <a:srgbClr val="898989"/>
                </a:solidFill>
                <a:latin typeface="Arial"/>
                <a:ea typeface="Arial"/>
                <a:cs typeface="Arial"/>
                <a:sym typeface="Arial"/>
              </a:defRPr>
            </a:lvl7pPr>
            <a:lvl8pPr marL="0" marR="0" lvl="7" indent="0" algn="r" rtl="0">
              <a:spcBef>
                <a:spcPts val="0"/>
              </a:spcBef>
              <a:spcAft>
                <a:spcPts val="0"/>
              </a:spcAft>
              <a:buNone/>
              <a:defRPr sz="1200">
                <a:solidFill>
                  <a:srgbClr val="898989"/>
                </a:solidFill>
                <a:latin typeface="Arial"/>
                <a:ea typeface="Arial"/>
                <a:cs typeface="Arial"/>
                <a:sym typeface="Arial"/>
              </a:defRPr>
            </a:lvl8pPr>
            <a:lvl9pPr marL="0" marR="0" lvl="8" indent="0" algn="r" rtl="0">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p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23" name="Google Shape;23;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6" name="Google Shape;26;p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7" name="Google Shape;27;p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8" name="Google Shape;28;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1" name="Google Shape;31;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4" name="Google Shape;34;p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5" name="Google Shape;35;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8" name="Google Shape;38;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2" name="Google Shape;42;p9"/>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3" name="Google Shape;43;p9"/>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44" name="Google Shape;44;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47" name="Google Shape;47;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12" name="Google Shape;12;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gif"/><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40.jpg"/><Relationship Id="rId4" Type="http://schemas.openxmlformats.org/officeDocument/2006/relationships/image" Target="../media/image12.jpg"/></Relationships>
</file>

<file path=ppt/slides/_rels/slide27.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54.jpg"/><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hyperlink" Target="https://rocusa.org/roc-whiteboard/"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55.jpg"/></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60.jpg"/></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71.jpg"/></Relationships>
</file>

<file path=ppt/slides/_rels/slide4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www.huduser.gov/portal/periodicals/em/summer13/highlight1.html"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hyperlink" Target="https://www.lincolninst.edu/publications/conference-papers/affordability-challenge" TargetMode="External"/><Relationship Id="rId4" Type="http://schemas.openxmlformats.org/officeDocument/2006/relationships/hyperlink" Target="https://www.jchs.harvard.edu/blog/increasing-land-prices-make-housing-less-affordabl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76.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78.jpg"/><Relationship Id="rId4" Type="http://schemas.openxmlformats.org/officeDocument/2006/relationships/hyperlink" Target="http://tinyurl.com/SBCLTjoinus"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p18"/>
          <p:cNvSpPr txBox="1">
            <a:spLocks noGrp="1"/>
          </p:cNvSpPr>
          <p:nvPr>
            <p:ph type="ctrTitle" idx="4294967295"/>
          </p:nvPr>
        </p:nvSpPr>
        <p:spPr>
          <a:xfrm>
            <a:off x="415600" y="719633"/>
            <a:ext cx="11360700" cy="1710000"/>
          </a:xfrm>
          <a:prstGeom prst="rect">
            <a:avLst/>
          </a:prstGeom>
        </p:spPr>
        <p:txBody>
          <a:bodyPr spcFirstLastPara="1" wrap="square" lIns="121900" tIns="121900" rIns="121900" bIns="121900" anchor="t" anchorCtr="0">
            <a:normAutofit/>
          </a:bodyPr>
          <a:lstStyle/>
          <a:p>
            <a:pPr lvl="0" algn="ctr"/>
            <a:r>
              <a:rPr lang="es-ES_tradnl" sz="3800" dirty="0">
                <a:latin typeface="Raleway"/>
                <a:ea typeface="Raleway"/>
                <a:cs typeface="Raleway"/>
                <a:sym typeface="Raleway"/>
              </a:rPr>
              <a:t>Serie de Talleres del Valle de San </a:t>
            </a:r>
            <a:r>
              <a:rPr lang="es-ES_tradnl" sz="3800" dirty="0" err="1">
                <a:latin typeface="Raleway"/>
                <a:ea typeface="Raleway"/>
                <a:cs typeface="Raleway"/>
                <a:sym typeface="Raleway"/>
              </a:rPr>
              <a:t>Joaquin</a:t>
            </a:r>
            <a:endParaRPr lang="es-ES_tradnl" sz="3800" dirty="0">
              <a:latin typeface="Raleway"/>
              <a:ea typeface="Raleway"/>
              <a:cs typeface="Raleway"/>
              <a:sym typeface="Raleway"/>
            </a:endParaRPr>
          </a:p>
          <a:p>
            <a:pPr lvl="0" algn="ctr"/>
            <a:r>
              <a:rPr lang="es-ES_tradnl" sz="3800" dirty="0">
                <a:latin typeface="Raleway"/>
                <a:ea typeface="Raleway"/>
                <a:cs typeface="Raleway"/>
                <a:sym typeface="Raleway"/>
              </a:rPr>
              <a:t>Modelos de propiedad comunitaria</a:t>
            </a:r>
          </a:p>
        </p:txBody>
      </p:sp>
      <p:sp>
        <p:nvSpPr>
          <p:cNvPr id="92" name="Google Shape;92;p18"/>
          <p:cNvSpPr txBox="1">
            <a:spLocks noGrp="1"/>
          </p:cNvSpPr>
          <p:nvPr>
            <p:ph type="subTitle" idx="4294967295"/>
          </p:nvPr>
        </p:nvSpPr>
        <p:spPr>
          <a:xfrm>
            <a:off x="415600" y="2504733"/>
            <a:ext cx="7794900" cy="1245900"/>
          </a:xfrm>
          <a:prstGeom prst="rect">
            <a:avLst/>
          </a:prstGeom>
        </p:spPr>
        <p:txBody>
          <a:bodyPr spcFirstLastPara="1" wrap="square" lIns="121900" tIns="121900" rIns="121900" bIns="121900" anchor="t" anchorCtr="0">
            <a:noAutofit/>
          </a:bodyPr>
          <a:lstStyle/>
          <a:p>
            <a:pPr marL="0" lvl="0" indent="0">
              <a:buNone/>
            </a:pPr>
            <a:r>
              <a:rPr lang="en-US" sz="2400" b="1" dirty="0">
                <a:latin typeface="Raleway"/>
                <a:ea typeface="Raleway"/>
                <a:cs typeface="Raleway"/>
                <a:sym typeface="Raleway"/>
              </a:rPr>
              <a:t>California CLT Network </a:t>
            </a:r>
            <a:r>
              <a:rPr lang="es-ES_tradnl" b="1" dirty="0">
                <a:latin typeface="Raleway"/>
                <a:ea typeface="Raleway"/>
                <a:cs typeface="Raleway"/>
                <a:sym typeface="Raleway"/>
              </a:rPr>
              <a:t>En colaboración 
con </a:t>
            </a:r>
            <a:r>
              <a:rPr lang="es-ES_tradnl" b="1" dirty="0" err="1">
                <a:latin typeface="Raleway"/>
                <a:ea typeface="Raleway"/>
                <a:cs typeface="Raleway"/>
                <a:sym typeface="Raleway"/>
              </a:rPr>
              <a:t>CNB</a:t>
            </a:r>
            <a:r>
              <a:rPr lang="es-ES_tradnl" b="1" dirty="0">
                <a:latin typeface="Raleway"/>
                <a:ea typeface="Raleway"/>
                <a:cs typeface="Raleway"/>
                <a:sym typeface="Raleway"/>
              </a:rPr>
              <a:t> </a:t>
            </a:r>
            <a:r>
              <a:rPr lang="es-ES_tradnl" b="1" dirty="0" err="1">
                <a:latin typeface="Raleway"/>
                <a:ea typeface="Raleway"/>
                <a:cs typeface="Raleway"/>
                <a:sym typeface="Raleway"/>
              </a:rPr>
              <a:t>Consulting</a:t>
            </a:r>
            <a:endParaRPr lang="es-ES_tradnl" dirty="0">
              <a:latin typeface="Raleway"/>
              <a:ea typeface="Raleway"/>
              <a:cs typeface="Raleway"/>
              <a:sym typeface="Raleway"/>
            </a:endParaRPr>
          </a:p>
        </p:txBody>
      </p:sp>
      <p:sp>
        <p:nvSpPr>
          <p:cNvPr id="93" name="Google Shape;93;p18"/>
          <p:cNvSpPr txBox="1"/>
          <p:nvPr/>
        </p:nvSpPr>
        <p:spPr>
          <a:xfrm>
            <a:off x="10516833" y="3750767"/>
            <a:ext cx="17100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a:latin typeface="Roboto"/>
              <a:ea typeface="Roboto"/>
              <a:cs typeface="Roboto"/>
              <a:sym typeface="Roboto"/>
            </a:endParaRPr>
          </a:p>
        </p:txBody>
      </p:sp>
      <p:sp>
        <p:nvSpPr>
          <p:cNvPr id="94" name="Google Shape;94;p18"/>
          <p:cNvSpPr txBox="1"/>
          <p:nvPr/>
        </p:nvSpPr>
        <p:spPr>
          <a:xfrm>
            <a:off x="7330267" y="2604600"/>
            <a:ext cx="4228800" cy="8310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marL="0" lvl="0" indent="0" algn="l" rtl="0">
              <a:spcBef>
                <a:spcPts val="0"/>
              </a:spcBef>
              <a:spcAft>
                <a:spcPts val="0"/>
              </a:spcAft>
              <a:buNone/>
            </a:pPr>
            <a:r>
              <a:rPr lang="es-ES_tradnl" sz="1900" b="1" dirty="0">
                <a:latin typeface="Merriweather"/>
                <a:ea typeface="Merriweather"/>
                <a:cs typeface="Merriweather"/>
                <a:sym typeface="Merriweather"/>
              </a:rPr>
              <a:t>19 de enero</a:t>
            </a:r>
            <a:r>
              <a:rPr lang="en-US" sz="1900" b="1" dirty="0">
                <a:latin typeface="Merriweather"/>
                <a:ea typeface="Merriweather"/>
                <a:cs typeface="Merriweather"/>
                <a:sym typeface="Merriweather"/>
              </a:rPr>
              <a:t>, 2023 </a:t>
            </a:r>
            <a:endParaRPr sz="1900" b="1" dirty="0">
              <a:latin typeface="Merriweather"/>
              <a:ea typeface="Merriweather"/>
              <a:cs typeface="Merriweather"/>
              <a:sym typeface="Merriweather"/>
            </a:endParaRPr>
          </a:p>
          <a:p>
            <a:pPr marL="0" lvl="0" indent="0" algn="l" rtl="0">
              <a:spcBef>
                <a:spcPts val="0"/>
              </a:spcBef>
              <a:spcAft>
                <a:spcPts val="0"/>
              </a:spcAft>
              <a:buNone/>
            </a:pPr>
            <a:r>
              <a:rPr lang="en-US" sz="1900" dirty="0">
                <a:latin typeface="Merriweather"/>
                <a:ea typeface="Merriweather"/>
                <a:cs typeface="Merriweather"/>
                <a:sym typeface="Merriweather"/>
              </a:rPr>
              <a:t>Valley Dream Center, Fresno</a:t>
            </a:r>
            <a:endParaRPr sz="1900" dirty="0">
              <a:latin typeface="Merriweather"/>
              <a:ea typeface="Merriweather"/>
              <a:cs typeface="Merriweather"/>
              <a:sym typeface="Merriweather"/>
            </a:endParaRPr>
          </a:p>
        </p:txBody>
      </p:sp>
      <p:pic>
        <p:nvPicPr>
          <p:cNvPr id="95" name="Google Shape;95;p18"/>
          <p:cNvPicPr preferRelativeResize="0"/>
          <p:nvPr/>
        </p:nvPicPr>
        <p:blipFill>
          <a:blip r:embed="rId3">
            <a:alphaModFix/>
          </a:blip>
          <a:stretch>
            <a:fillRect/>
          </a:stretch>
        </p:blipFill>
        <p:spPr>
          <a:xfrm>
            <a:off x="1912975" y="4066837"/>
            <a:ext cx="7958401" cy="2366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ctrTitle"/>
          </p:nvPr>
        </p:nvSpPr>
        <p:spPr>
          <a:xfrm>
            <a:off x="415600" y="427401"/>
            <a:ext cx="11360700" cy="1270770"/>
          </a:xfrm>
          <a:prstGeom prst="rect">
            <a:avLst/>
          </a:prstGeom>
        </p:spPr>
        <p:txBody>
          <a:bodyPr spcFirstLastPara="1" wrap="square" lIns="121900" tIns="121900" rIns="121900" bIns="121900" anchor="b" anchorCtr="0">
            <a:normAutofit/>
          </a:bodyPr>
          <a:lstStyle/>
          <a:p>
            <a:pPr marL="0" lvl="0" indent="0" algn="l" rtl="0">
              <a:spcBef>
                <a:spcPts val="0"/>
              </a:spcBef>
              <a:spcAft>
                <a:spcPts val="0"/>
              </a:spcAft>
              <a:buNone/>
            </a:pPr>
            <a:r>
              <a:rPr lang="en-US" sz="5800" dirty="0"/>
              <a:t>Intro: </a:t>
            </a:r>
            <a:r>
              <a:rPr lang="es-ES_tradnl" sz="5800" dirty="0"/>
              <a:t>análisis del entorno del </a:t>
            </a:r>
            <a:r>
              <a:rPr lang="es-ES_tradnl" sz="5800" dirty="0" err="1"/>
              <a:t>SJV</a:t>
            </a:r>
            <a:r>
              <a:rPr lang="es-ES_tradnl" sz="5800" dirty="0"/>
              <a:t> </a:t>
            </a:r>
          </a:p>
        </p:txBody>
      </p:sp>
      <p:sp>
        <p:nvSpPr>
          <p:cNvPr id="159" name="Google Shape;159;p27"/>
          <p:cNvSpPr txBox="1">
            <a:spLocks noGrp="1"/>
          </p:cNvSpPr>
          <p:nvPr>
            <p:ph type="subTitle" idx="1"/>
          </p:nvPr>
        </p:nvSpPr>
        <p:spPr>
          <a:xfrm>
            <a:off x="415600" y="2355019"/>
            <a:ext cx="11360700" cy="3329400"/>
          </a:xfrm>
          <a:prstGeom prst="rect">
            <a:avLst/>
          </a:prstGeom>
        </p:spPr>
        <p:txBody>
          <a:bodyPr spcFirstLastPara="1" wrap="square" lIns="121900" tIns="121900" rIns="121900" bIns="121900" anchor="t" anchorCtr="0">
            <a:normAutofit fontScale="92500" lnSpcReduction="20000"/>
          </a:bodyPr>
          <a:lstStyle/>
          <a:p>
            <a:pPr lvl="0" indent="-463550" algn="l">
              <a:spcBef>
                <a:spcPts val="1000"/>
              </a:spcBef>
              <a:buChar char="●"/>
            </a:pPr>
            <a:r>
              <a:rPr lang="es-ES_tradnl" dirty="0"/>
              <a:t>Análisis de modelos de propiedad comunitaria
Diversidad de proyectos, diversidad de barrios/comunidades
Cómo estos (u otros modelos de propiedad comunitaria) pueden adaptarse a las necesidades y deseos de su comunidad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8"/>
          <p:cNvSpPr txBox="1">
            <a:spLocks noGrp="1"/>
          </p:cNvSpPr>
          <p:nvPr>
            <p:ph type="ctrTitle"/>
          </p:nvPr>
        </p:nvSpPr>
        <p:spPr>
          <a:xfrm>
            <a:off x="114300" y="427401"/>
            <a:ext cx="11936186" cy="1434056"/>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endParaRPr sz="6000" dirty="0"/>
          </a:p>
          <a:p>
            <a:pPr marL="0" lvl="0" indent="0" algn="ctr" rtl="0">
              <a:spcBef>
                <a:spcPts val="0"/>
              </a:spcBef>
              <a:spcAft>
                <a:spcPts val="0"/>
              </a:spcAft>
              <a:buNone/>
            </a:pPr>
            <a:endParaRPr sz="6000" dirty="0"/>
          </a:p>
          <a:p>
            <a:pPr marL="0" lvl="0" indent="0" algn="l" rtl="0">
              <a:spcBef>
                <a:spcPts val="0"/>
              </a:spcBef>
              <a:spcAft>
                <a:spcPts val="0"/>
              </a:spcAft>
              <a:buClr>
                <a:schemeClr val="dk1"/>
              </a:buClr>
              <a:buSzPts val="990"/>
              <a:buFont typeface="Arial"/>
              <a:buNone/>
            </a:pPr>
            <a:r>
              <a:rPr lang="en-US" sz="6000" dirty="0"/>
              <a:t>Intro: </a:t>
            </a:r>
            <a:r>
              <a:rPr lang="es-ES_tradnl" sz="6000" dirty="0"/>
              <a:t>análisis del entorno del </a:t>
            </a:r>
            <a:r>
              <a:rPr lang="es-ES_tradnl" sz="6000" dirty="0" err="1"/>
              <a:t>SJV</a:t>
            </a:r>
            <a:r>
              <a:rPr lang="es-ES_tradnl" sz="6000" dirty="0"/>
              <a:t> </a:t>
            </a:r>
            <a:endParaRPr sz="6000" dirty="0"/>
          </a:p>
        </p:txBody>
      </p:sp>
      <p:sp>
        <p:nvSpPr>
          <p:cNvPr id="166" name="Google Shape;166;p28"/>
          <p:cNvSpPr txBox="1">
            <a:spLocks noGrp="1"/>
          </p:cNvSpPr>
          <p:nvPr>
            <p:ph type="subTitle" idx="1"/>
          </p:nvPr>
        </p:nvSpPr>
        <p:spPr>
          <a:xfrm>
            <a:off x="415650" y="2827597"/>
            <a:ext cx="11360700" cy="3329400"/>
          </a:xfrm>
          <a:prstGeom prst="rect">
            <a:avLst/>
          </a:prstGeom>
        </p:spPr>
        <p:txBody>
          <a:bodyPr spcFirstLastPara="1" wrap="square" lIns="121900" tIns="121900" rIns="121900" bIns="121900" anchor="t" anchorCtr="0">
            <a:normAutofit/>
          </a:bodyPr>
          <a:lstStyle/>
          <a:p>
            <a:pPr lvl="0" indent="-463550" algn="l">
              <a:spcBef>
                <a:spcPts val="1000"/>
              </a:spcBef>
              <a:buFont typeface="Calibri"/>
              <a:buChar char="●"/>
            </a:pPr>
            <a:r>
              <a:rPr lang="en-US" dirty="0" err="1">
                <a:latin typeface="Calibri"/>
                <a:ea typeface="Calibri"/>
                <a:cs typeface="Calibri"/>
                <a:sym typeface="Calibri"/>
              </a:rPr>
              <a:t>Bienes</a:t>
            </a:r>
            <a:r>
              <a:rPr lang="en-US" dirty="0">
                <a:latin typeface="Calibri"/>
                <a:ea typeface="Calibri"/>
                <a:cs typeface="Calibri"/>
                <a:sym typeface="Calibri"/>
              </a:rPr>
              <a:t> de la </a:t>
            </a:r>
            <a:r>
              <a:rPr lang="en-US" dirty="0" err="1">
                <a:latin typeface="Calibri"/>
                <a:ea typeface="Calibri"/>
                <a:cs typeface="Calibri"/>
                <a:sym typeface="Calibri"/>
              </a:rPr>
              <a:t>comunidad</a:t>
            </a:r>
            <a:r>
              <a:rPr lang="en-US" dirty="0">
                <a:latin typeface="Calibri"/>
                <a:ea typeface="Calibri"/>
                <a:cs typeface="Calibri"/>
                <a:sym typeface="Calibri"/>
              </a:rPr>
              <a:t>
</a:t>
            </a:r>
            <a:r>
              <a:rPr lang="en-US" dirty="0" err="1">
                <a:latin typeface="Calibri"/>
                <a:ea typeface="Calibri"/>
                <a:cs typeface="Calibri"/>
                <a:sym typeface="Calibri"/>
              </a:rPr>
              <a:t>Desafíos</a:t>
            </a:r>
            <a:r>
              <a:rPr lang="en-US" dirty="0">
                <a:latin typeface="Calibri"/>
                <a:ea typeface="Calibri"/>
                <a:cs typeface="Calibri"/>
                <a:sym typeface="Calibri"/>
              </a:rPr>
              <a:t> para </a:t>
            </a:r>
            <a:r>
              <a:rPr lang="en-US" dirty="0" err="1">
                <a:latin typeface="Calibri"/>
                <a:ea typeface="Calibri"/>
                <a:cs typeface="Calibri"/>
                <a:sym typeface="Calibri"/>
              </a:rPr>
              <a:t>promover</a:t>
            </a:r>
            <a:r>
              <a:rPr lang="en-US" dirty="0">
                <a:latin typeface="Calibri"/>
                <a:ea typeface="Calibri"/>
                <a:cs typeface="Calibri"/>
                <a:sym typeface="Calibri"/>
              </a:rPr>
              <a:t> la </a:t>
            </a:r>
            <a:r>
              <a:rPr lang="en-US" dirty="0" err="1">
                <a:latin typeface="Calibri"/>
                <a:ea typeface="Calibri"/>
                <a:cs typeface="Calibri"/>
                <a:sym typeface="Calibri"/>
              </a:rPr>
              <a:t>propiedad</a:t>
            </a:r>
            <a:r>
              <a:rPr lang="en-US" dirty="0">
                <a:latin typeface="Calibri"/>
                <a:ea typeface="Calibri"/>
                <a:cs typeface="Calibri"/>
                <a:sym typeface="Calibri"/>
              </a:rPr>
              <a:t> </a:t>
            </a:r>
            <a:r>
              <a:rPr lang="en-US" dirty="0" err="1">
                <a:latin typeface="Calibri"/>
                <a:ea typeface="Calibri"/>
                <a:cs typeface="Calibri"/>
                <a:sym typeface="Calibri"/>
              </a:rPr>
              <a:t>comunitaria</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a:t>
            </a:r>
            <a:r>
              <a:rPr lang="en-US" dirty="0" err="1">
                <a:latin typeface="Calibri"/>
                <a:ea typeface="Calibri"/>
                <a:cs typeface="Calibri"/>
                <a:sym typeface="Calibri"/>
              </a:rPr>
              <a:t>el</a:t>
            </a:r>
            <a:r>
              <a:rPr lang="en-US" dirty="0">
                <a:latin typeface="Calibri"/>
                <a:ea typeface="Calibri"/>
                <a:cs typeface="Calibri"/>
                <a:sym typeface="Calibri"/>
              </a:rPr>
              <a:t> </a:t>
            </a:r>
            <a:r>
              <a:rPr lang="en-US" dirty="0" err="1">
                <a:latin typeface="Calibri"/>
                <a:ea typeface="Calibri"/>
                <a:cs typeface="Calibri"/>
                <a:sym typeface="Calibri"/>
              </a:rPr>
              <a:t>SJV</a:t>
            </a:r>
            <a:r>
              <a:rPr lang="en-US" dirty="0">
                <a:latin typeface="Calibri"/>
                <a:ea typeface="Calibri"/>
                <a:cs typeface="Calibri"/>
                <a:sym typeface="Calibri"/>
              </a:rPr>
              <a:t>
</a:t>
            </a:r>
            <a:r>
              <a:rPr lang="en-US" dirty="0" err="1">
                <a:latin typeface="Calibri"/>
                <a:ea typeface="Calibri"/>
                <a:cs typeface="Calibri"/>
                <a:sym typeface="Calibri"/>
              </a:rPr>
              <a:t>Recomendaciones</a:t>
            </a:r>
            <a:r>
              <a:rPr lang="en-US" dirty="0">
                <a:latin typeface="Calibri"/>
                <a:ea typeface="Calibri"/>
                <a:cs typeface="Calibri"/>
                <a:sym typeface="Calibri"/>
              </a:rPr>
              <a:t> </a:t>
            </a:r>
            <a:r>
              <a:rPr lang="en-US" dirty="0" err="1">
                <a:latin typeface="Calibri"/>
                <a:ea typeface="Calibri"/>
                <a:cs typeface="Calibri"/>
                <a:sym typeface="Calibri"/>
              </a:rPr>
              <a:t>basadas</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a:t>
            </a:r>
            <a:r>
              <a:rPr lang="en-US" dirty="0" err="1">
                <a:latin typeface="Calibri"/>
                <a:ea typeface="Calibri"/>
                <a:cs typeface="Calibri"/>
                <a:sym typeface="Calibri"/>
              </a:rPr>
              <a:t>entrevistas</a:t>
            </a:r>
            <a:r>
              <a:rPr lang="en-US" dirty="0">
                <a:latin typeface="Calibri"/>
                <a:ea typeface="Calibri"/>
                <a:cs typeface="Calibri"/>
                <a:sym typeface="Calibri"/>
              </a:rPr>
              <a:t> </a:t>
            </a:r>
            <a:r>
              <a:rPr lang="en-US" dirty="0" err="1">
                <a:latin typeface="Calibri"/>
                <a:ea typeface="Calibri"/>
                <a:cs typeface="Calibri"/>
                <a:sym typeface="Calibri"/>
              </a:rPr>
              <a:t>realizadas</a:t>
            </a:r>
            <a:endParaRPr dirty="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9"/>
          <p:cNvSpPr txBox="1">
            <a:spLocks noGrp="1"/>
          </p:cNvSpPr>
          <p:nvPr>
            <p:ph type="ctrTitle"/>
          </p:nvPr>
        </p:nvSpPr>
        <p:spPr>
          <a:xfrm>
            <a:off x="487100" y="1749175"/>
            <a:ext cx="9269400" cy="3196200"/>
          </a:xfrm>
          <a:prstGeom prst="rect">
            <a:avLst/>
          </a:prstGeom>
        </p:spPr>
        <p:txBody>
          <a:bodyPr spcFirstLastPara="1" wrap="square" lIns="121900" tIns="121900" rIns="121900" bIns="121900" anchor="b" anchorCtr="0">
            <a:normAutofit/>
          </a:bodyPr>
          <a:lstStyle/>
          <a:p>
            <a:pPr marL="0" lvl="0" indent="0" algn="l" rtl="0">
              <a:spcBef>
                <a:spcPts val="0"/>
              </a:spcBef>
              <a:spcAft>
                <a:spcPts val="0"/>
              </a:spcAft>
              <a:buNone/>
            </a:pPr>
            <a:r>
              <a:rPr lang="en-US" sz="4000" dirty="0">
                <a:solidFill>
                  <a:srgbClr val="111111"/>
                </a:solidFill>
                <a:latin typeface="Raleway"/>
                <a:ea typeface="Raleway"/>
                <a:cs typeface="Raleway"/>
                <a:sym typeface="Raleway"/>
              </a:rPr>
              <a:t>E. Kim Coontz, </a:t>
            </a:r>
            <a:r>
              <a:rPr lang="es-ES_tradnl" sz="4000" dirty="0">
                <a:solidFill>
                  <a:srgbClr val="111111"/>
                </a:solidFill>
                <a:latin typeface="Raleway"/>
                <a:ea typeface="Raleway"/>
                <a:cs typeface="Raleway"/>
                <a:sym typeface="Raleway"/>
              </a:rPr>
              <a:t>Directora Ejecutiva</a:t>
            </a:r>
            <a:br>
              <a:rPr lang="es-ES_tradnl" sz="4000" dirty="0">
                <a:solidFill>
                  <a:srgbClr val="111111"/>
                </a:solidFill>
                <a:latin typeface="Raleway"/>
                <a:ea typeface="Raleway"/>
                <a:cs typeface="Raleway"/>
                <a:sym typeface="Raleway"/>
              </a:rPr>
            </a:br>
            <a:endParaRPr lang="es-ES_tradnl" sz="4000" dirty="0">
              <a:solidFill>
                <a:srgbClr val="111111"/>
              </a:solidFill>
              <a:latin typeface="Raleway"/>
              <a:ea typeface="Raleway"/>
              <a:cs typeface="Raleway"/>
              <a:sym typeface="Raleway"/>
            </a:endParaRPr>
          </a:p>
          <a:p>
            <a:pPr marL="0" lvl="0" indent="0" algn="l" rtl="0">
              <a:spcBef>
                <a:spcPts val="0"/>
              </a:spcBef>
              <a:spcAft>
                <a:spcPts val="0"/>
              </a:spcAft>
              <a:buNone/>
            </a:pPr>
            <a:r>
              <a:rPr lang="es-ES_tradnl" sz="4000" dirty="0">
                <a:solidFill>
                  <a:srgbClr val="111111"/>
                </a:solidFill>
                <a:latin typeface="Raleway"/>
                <a:ea typeface="Raleway"/>
                <a:cs typeface="Raleway"/>
                <a:sym typeface="Raleway"/>
              </a:rPr>
              <a:t>Centro para el Desarrollo de Cooperativas de California</a:t>
            </a:r>
          </a:p>
        </p:txBody>
      </p:sp>
      <p:pic>
        <p:nvPicPr>
          <p:cNvPr id="173" name="Google Shape;173;p29"/>
          <p:cNvPicPr preferRelativeResize="0"/>
          <p:nvPr/>
        </p:nvPicPr>
        <p:blipFill>
          <a:blip r:embed="rId3">
            <a:alphaModFix/>
          </a:blip>
          <a:stretch>
            <a:fillRect/>
          </a:stretch>
        </p:blipFill>
        <p:spPr>
          <a:xfrm>
            <a:off x="8722775" y="1483000"/>
            <a:ext cx="2857500" cy="4229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78"/>
        <p:cNvGrpSpPr/>
        <p:nvPr/>
      </p:nvGrpSpPr>
      <p:grpSpPr>
        <a:xfrm>
          <a:off x="0" y="0"/>
          <a:ext cx="0" cy="0"/>
          <a:chOff x="0" y="0"/>
          <a:chExt cx="0" cy="0"/>
        </a:xfrm>
      </p:grpSpPr>
      <p:sp>
        <p:nvSpPr>
          <p:cNvPr id="179" name="Google Shape;179;p30"/>
          <p:cNvSpPr txBox="1">
            <a:spLocks noGrp="1"/>
          </p:cNvSpPr>
          <p:nvPr>
            <p:ph type="ctrTitle"/>
          </p:nvPr>
        </p:nvSpPr>
        <p:spPr>
          <a:xfrm>
            <a:off x="508000" y="-36513"/>
            <a:ext cx="11480700" cy="7047000"/>
          </a:xfrm>
          <a:prstGeom prst="rect">
            <a:avLst/>
          </a:prstGeom>
          <a:noFill/>
          <a:ln>
            <a:noFill/>
          </a:ln>
        </p:spPr>
        <p:txBody>
          <a:bodyPr spcFirstLastPara="1" wrap="square" lIns="91425" tIns="45700" rIns="91425" bIns="45700" anchor="ctr" anchorCtr="0">
            <a:normAutofit/>
          </a:bodyPr>
          <a:lstStyle/>
          <a:p>
            <a:pPr lvl="0"/>
            <a:br>
              <a:rPr lang="en-US" sz="3200" dirty="0">
                <a:solidFill>
                  <a:srgbClr val="1D1B10"/>
                </a:solidFill>
              </a:rPr>
            </a:br>
            <a:br>
              <a:rPr lang="en-US" sz="3200" dirty="0">
                <a:solidFill>
                  <a:srgbClr val="1D1B10"/>
                </a:solidFill>
              </a:rPr>
            </a:br>
            <a:br>
              <a:rPr lang="en-US" sz="3200" dirty="0">
                <a:solidFill>
                  <a:srgbClr val="1D1B10"/>
                </a:solidFill>
              </a:rPr>
            </a:br>
            <a:br>
              <a:rPr lang="en-US" sz="3200" dirty="0">
                <a:solidFill>
                  <a:srgbClr val="1D1B10"/>
                </a:solidFill>
              </a:rPr>
            </a:br>
            <a:br>
              <a:rPr lang="en-US" sz="3200" dirty="0">
                <a:solidFill>
                  <a:srgbClr val="1D1B10"/>
                </a:solidFill>
              </a:rPr>
            </a:br>
            <a:br>
              <a:rPr lang="en-US" sz="3200" dirty="0">
                <a:solidFill>
                  <a:srgbClr val="1D1B10"/>
                </a:solidFill>
              </a:rPr>
            </a:br>
            <a:r>
              <a:rPr lang="es-ES_tradnl" sz="6000" b="1" dirty="0">
                <a:solidFill>
                  <a:srgbClr val="7030A0"/>
                </a:solidFill>
              </a:rPr>
              <a:t>Cooperativas</a:t>
            </a:r>
            <a:br>
              <a:rPr lang="es-ES_tradnl" sz="4000" b="1" dirty="0">
                <a:solidFill>
                  <a:srgbClr val="7030A0"/>
                </a:solidFill>
              </a:rPr>
            </a:br>
            <a:r>
              <a:rPr lang="es-ES_tradnl" sz="4000" b="1" i="1" dirty="0">
                <a:solidFill>
                  <a:srgbClr val="7030A0"/>
                </a:solidFill>
              </a:rPr>
              <a:t>Una alternativa a la normalidad</a:t>
            </a:r>
            <a:br>
              <a:rPr lang="en-US" sz="3200" b="1" dirty="0">
                <a:solidFill>
                  <a:srgbClr val="7030A0"/>
                </a:solidFill>
                <a:latin typeface="Arial Black"/>
                <a:ea typeface="Arial Black"/>
                <a:cs typeface="Arial Black"/>
                <a:sym typeface="Arial Black"/>
              </a:rPr>
            </a:br>
            <a:r>
              <a:rPr lang="en-US" sz="2800" b="1" dirty="0">
                <a:solidFill>
                  <a:srgbClr val="7030A0"/>
                </a:solidFill>
              </a:rPr>
              <a:t>E. Kim Coontz</a:t>
            </a:r>
            <a:br>
              <a:rPr lang="en-US" sz="4000" b="1" dirty="0">
                <a:solidFill>
                  <a:srgbClr val="7030A0"/>
                </a:solidFill>
                <a:latin typeface="Arial Black"/>
                <a:ea typeface="Arial Black"/>
                <a:cs typeface="Arial Black"/>
                <a:sym typeface="Arial Black"/>
              </a:rPr>
            </a:br>
            <a:endParaRPr sz="4000" dirty="0">
              <a:solidFill>
                <a:srgbClr val="1D1B10"/>
              </a:solidFill>
            </a:endParaRPr>
          </a:p>
        </p:txBody>
      </p:sp>
      <p:sp>
        <p:nvSpPr>
          <p:cNvPr id="180" name="Google Shape;180;p30"/>
          <p:cNvSpPr txBox="1">
            <a:spLocks noGrp="1"/>
          </p:cNvSpPr>
          <p:nvPr>
            <p:ph type="subTitle" idx="1"/>
          </p:nvPr>
        </p:nvSpPr>
        <p:spPr>
          <a:xfrm>
            <a:off x="2133600" y="228600"/>
            <a:ext cx="8737500" cy="10668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31859B"/>
              </a:buClr>
              <a:buSzPct val="100000"/>
              <a:buNone/>
            </a:pPr>
            <a:endParaRPr sz="2800">
              <a:solidFill>
                <a:srgbClr val="31859C"/>
              </a:solidFill>
            </a:endParaRPr>
          </a:p>
          <a:p>
            <a:pPr marL="0" lvl="0" indent="0" algn="ctr" rtl="0">
              <a:spcBef>
                <a:spcPts val="560"/>
              </a:spcBef>
              <a:spcAft>
                <a:spcPts val="0"/>
              </a:spcAft>
              <a:buClr>
                <a:srgbClr val="31859B"/>
              </a:buClr>
              <a:buSzPct val="100000"/>
              <a:buNone/>
            </a:pPr>
            <a:endParaRPr sz="2800">
              <a:solidFill>
                <a:srgbClr val="31859C"/>
              </a:solidFill>
            </a:endParaRPr>
          </a:p>
          <a:p>
            <a:pPr marL="0" lvl="0" indent="0" algn="ctr" rtl="0">
              <a:spcBef>
                <a:spcPts val="560"/>
              </a:spcBef>
              <a:spcAft>
                <a:spcPts val="0"/>
              </a:spcAft>
              <a:buClr>
                <a:srgbClr val="31859B"/>
              </a:buClr>
              <a:buSzPct val="100000"/>
              <a:buNone/>
            </a:pPr>
            <a:endParaRPr sz="2800">
              <a:solidFill>
                <a:srgbClr val="31859C"/>
              </a:solidFill>
            </a:endParaRPr>
          </a:p>
          <a:p>
            <a:pPr marL="0" lvl="0" indent="0" algn="ctr" rtl="0">
              <a:spcBef>
                <a:spcPts val="560"/>
              </a:spcBef>
              <a:spcAft>
                <a:spcPts val="0"/>
              </a:spcAft>
              <a:buClr>
                <a:srgbClr val="31859B"/>
              </a:buClr>
              <a:buSzPct val="100000"/>
              <a:buNone/>
            </a:pPr>
            <a:endParaRPr sz="2800">
              <a:solidFill>
                <a:srgbClr val="31859C"/>
              </a:solidFill>
            </a:endParaRPr>
          </a:p>
          <a:p>
            <a:pPr marL="0" lvl="0" indent="0" algn="ctr" rtl="0">
              <a:spcBef>
                <a:spcPts val="560"/>
              </a:spcBef>
              <a:spcAft>
                <a:spcPts val="0"/>
              </a:spcAft>
              <a:buClr>
                <a:srgbClr val="31859B"/>
              </a:buClr>
              <a:buSzPct val="100000"/>
              <a:buNone/>
            </a:pPr>
            <a:endParaRPr sz="2800">
              <a:solidFill>
                <a:srgbClr val="31859C"/>
              </a:solidFill>
            </a:endParaRPr>
          </a:p>
          <a:p>
            <a:pPr marL="0" lvl="0" indent="0" algn="ctr" rtl="0">
              <a:spcBef>
                <a:spcPts val="560"/>
              </a:spcBef>
              <a:spcAft>
                <a:spcPts val="0"/>
              </a:spcAft>
              <a:buClr>
                <a:srgbClr val="31859B"/>
              </a:buClr>
              <a:buSzPct val="100000"/>
              <a:buNone/>
            </a:pPr>
            <a:endParaRPr sz="2800">
              <a:solidFill>
                <a:srgbClr val="31859C"/>
              </a:solidFill>
            </a:endParaRPr>
          </a:p>
          <a:p>
            <a:pPr marL="0" lvl="0" indent="0" algn="ctr" rtl="0">
              <a:spcBef>
                <a:spcPts val="560"/>
              </a:spcBef>
              <a:spcAft>
                <a:spcPts val="0"/>
              </a:spcAft>
              <a:buClr>
                <a:srgbClr val="31859B"/>
              </a:buClr>
              <a:buSzPct val="100000"/>
              <a:buNone/>
            </a:pPr>
            <a:endParaRPr sz="2800">
              <a:solidFill>
                <a:srgbClr val="31859C"/>
              </a:solidFill>
            </a:endParaRPr>
          </a:p>
        </p:txBody>
      </p:sp>
      <p:pic>
        <p:nvPicPr>
          <p:cNvPr id="181" name="Google Shape;181;p30" descr="NewAddressLetterhead"/>
          <p:cNvPicPr preferRelativeResize="0"/>
          <p:nvPr/>
        </p:nvPicPr>
        <p:blipFill rotWithShape="1">
          <a:blip r:embed="rId3">
            <a:alphaModFix/>
          </a:blip>
          <a:srcRect/>
          <a:stretch/>
        </p:blipFill>
        <p:spPr>
          <a:xfrm>
            <a:off x="649849" y="0"/>
            <a:ext cx="10737201" cy="3352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
        <p:cNvGrpSpPr/>
        <p:nvPr/>
      </p:nvGrpSpPr>
      <p:grpSpPr>
        <a:xfrm>
          <a:off x="0" y="0"/>
          <a:ext cx="0" cy="0"/>
          <a:chOff x="0" y="0"/>
          <a:chExt cx="0" cy="0"/>
        </a:xfrm>
      </p:grpSpPr>
      <p:sp>
        <p:nvSpPr>
          <p:cNvPr id="187" name="Google Shape;187;p31"/>
          <p:cNvSpPr txBox="1">
            <a:spLocks noGrp="1"/>
          </p:cNvSpPr>
          <p:nvPr>
            <p:ph type="sldNum" idx="12"/>
          </p:nvPr>
        </p:nvSpPr>
        <p:spPr>
          <a:xfrm>
            <a:off x="15062147" y="6217622"/>
            <a:ext cx="975600" cy="5247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14</a:t>
            </a:fld>
            <a:endParaRPr/>
          </a:p>
        </p:txBody>
      </p:sp>
      <p:sp>
        <p:nvSpPr>
          <p:cNvPr id="188" name="Google Shape;188;p31"/>
          <p:cNvSpPr txBox="1">
            <a:spLocks noGrp="1"/>
          </p:cNvSpPr>
          <p:nvPr>
            <p:ph type="title" idx="4294967295"/>
          </p:nvPr>
        </p:nvSpPr>
        <p:spPr>
          <a:xfrm>
            <a:off x="0" y="333375"/>
            <a:ext cx="12699900" cy="6399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s-ES_tradnl" sz="3600" dirty="0">
                <a:solidFill>
                  <a:srgbClr val="111111"/>
                </a:solidFill>
                <a:latin typeface="Raleway"/>
                <a:ea typeface="Raleway"/>
                <a:cs typeface="Raleway"/>
                <a:sym typeface="Raleway"/>
              </a:rPr>
              <a:t>Centro para el Desarrollo de Cooperativas de California</a:t>
            </a:r>
            <a:endParaRPr dirty="0"/>
          </a:p>
        </p:txBody>
      </p:sp>
      <p:sp>
        <p:nvSpPr>
          <p:cNvPr id="189" name="Google Shape;189;p31"/>
          <p:cNvSpPr txBox="1"/>
          <p:nvPr/>
        </p:nvSpPr>
        <p:spPr>
          <a:xfrm>
            <a:off x="0" y="4597825"/>
            <a:ext cx="12192000" cy="1384954"/>
          </a:xfrm>
          <a:prstGeom prst="rect">
            <a:avLst/>
          </a:prstGeom>
          <a:noFill/>
          <a:ln>
            <a:noFill/>
          </a:ln>
        </p:spPr>
        <p:txBody>
          <a:bodyPr spcFirstLastPara="1" wrap="square" lIns="91425" tIns="45700" rIns="91425" bIns="45700" anchor="t" anchorCtr="0">
            <a:spAutoFit/>
          </a:bodyPr>
          <a:lstStyle/>
          <a:p>
            <a:pPr lvl="0" algn="ctr">
              <a:buClr>
                <a:schemeClr val="dk1"/>
              </a:buClr>
              <a:buSzPts val="3600"/>
            </a:pPr>
            <a:r>
              <a:rPr lang="es-ES_tradnl" sz="3600" b="1" dirty="0">
                <a:solidFill>
                  <a:schemeClr val="dk1"/>
                </a:solidFill>
              </a:rPr>
              <a:t>Misión
</a:t>
            </a:r>
            <a:r>
              <a:rPr lang="es-ES_tradnl" sz="2400" b="1" dirty="0">
                <a:solidFill>
                  <a:schemeClr val="dk1"/>
                </a:solidFill>
              </a:rPr>
              <a:t>Promover las cooperativas como un modelo de negocio vibrante para abordar las necesidades económicas y sociales de las comunidades de California.</a:t>
            </a:r>
            <a:endParaRPr lang="es-ES_tradnl" sz="2400" dirty="0">
              <a:solidFill>
                <a:schemeClr val="dk1"/>
              </a:solidFill>
              <a:latin typeface="Arial"/>
              <a:ea typeface="Arial"/>
              <a:cs typeface="Arial"/>
              <a:sym typeface="Arial"/>
            </a:endParaRPr>
          </a:p>
        </p:txBody>
      </p:sp>
      <p:pic>
        <p:nvPicPr>
          <p:cNvPr id="190" name="Google Shape;190;p31"/>
          <p:cNvPicPr preferRelativeResize="0"/>
          <p:nvPr/>
        </p:nvPicPr>
        <p:blipFill rotWithShape="1">
          <a:blip r:embed="rId3">
            <a:alphaModFix/>
          </a:blip>
          <a:srcRect/>
          <a:stretch/>
        </p:blipFill>
        <p:spPr>
          <a:xfrm>
            <a:off x="1783650" y="973275"/>
            <a:ext cx="8435350" cy="3668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sp>
        <p:nvSpPr>
          <p:cNvPr id="196" name="Google Shape;196;p32"/>
          <p:cNvSpPr txBox="1">
            <a:spLocks noGrp="1"/>
          </p:cNvSpPr>
          <p:nvPr>
            <p:ph type="title"/>
          </p:nvPr>
        </p:nvSpPr>
        <p:spPr>
          <a:xfrm>
            <a:off x="554133" y="593367"/>
            <a:ext cx="15147600" cy="7635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197" name="Google Shape;197;p32"/>
          <p:cNvSpPr txBox="1">
            <a:spLocks noGrp="1"/>
          </p:cNvSpPr>
          <p:nvPr>
            <p:ph type="sldNum" idx="12"/>
          </p:nvPr>
        </p:nvSpPr>
        <p:spPr>
          <a:xfrm>
            <a:off x="15062147" y="6217622"/>
            <a:ext cx="975600" cy="5247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15</a:t>
            </a:fld>
            <a:endParaRPr/>
          </a:p>
        </p:txBody>
      </p:sp>
      <p:pic>
        <p:nvPicPr>
          <p:cNvPr id="198" name="Google Shape;198;p32" descr="http://jobenomicsblog.com/wp-content/uploads/2012/11/Historical-US-Income-Inequality-Current-Dollars.jpg"/>
          <p:cNvPicPr preferRelativeResize="0"/>
          <p:nvPr/>
        </p:nvPicPr>
        <p:blipFill rotWithShape="1">
          <a:blip r:embed="rId3">
            <a:alphaModFix/>
          </a:blip>
          <a:srcRect/>
          <a:stretch/>
        </p:blipFill>
        <p:spPr>
          <a:xfrm>
            <a:off x="1828800" y="419100"/>
            <a:ext cx="8534400" cy="6019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
        <p:cNvGrpSpPr/>
        <p:nvPr/>
      </p:nvGrpSpPr>
      <p:grpSpPr>
        <a:xfrm>
          <a:off x="0" y="0"/>
          <a:ext cx="0" cy="0"/>
          <a:chOff x="0" y="0"/>
          <a:chExt cx="0" cy="0"/>
        </a:xfrm>
      </p:grpSpPr>
      <p:sp>
        <p:nvSpPr>
          <p:cNvPr id="204" name="Google Shape;204;p33"/>
          <p:cNvSpPr txBox="1">
            <a:spLocks noGrp="1"/>
          </p:cNvSpPr>
          <p:nvPr>
            <p:ph type="title"/>
          </p:nvPr>
        </p:nvSpPr>
        <p:spPr>
          <a:xfrm>
            <a:off x="554133" y="593367"/>
            <a:ext cx="15147600" cy="7635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205" name="Google Shape;205;p33"/>
          <p:cNvSpPr txBox="1">
            <a:spLocks noGrp="1"/>
          </p:cNvSpPr>
          <p:nvPr>
            <p:ph type="sldNum" idx="12"/>
          </p:nvPr>
        </p:nvSpPr>
        <p:spPr>
          <a:xfrm>
            <a:off x="15062147" y="6217622"/>
            <a:ext cx="975600" cy="5247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16</a:t>
            </a:fld>
            <a:endParaRPr/>
          </a:p>
        </p:txBody>
      </p:sp>
      <p:pic>
        <p:nvPicPr>
          <p:cNvPr id="206" name="Google Shape;206;p33" descr="http://apps.urban.org/features/wealth-inequality-charts/img/WealthByRace-avg.jpg"/>
          <p:cNvPicPr preferRelativeResize="0"/>
          <p:nvPr/>
        </p:nvPicPr>
        <p:blipFill rotWithShape="1">
          <a:blip r:embed="rId3">
            <a:alphaModFix/>
          </a:blip>
          <a:srcRect/>
          <a:stretch/>
        </p:blipFill>
        <p:spPr>
          <a:xfrm>
            <a:off x="304800" y="0"/>
            <a:ext cx="11887205"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1117600" y="365125"/>
            <a:ext cx="14020800" cy="13257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213" name="Google Shape;213;p34"/>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pic>
        <p:nvPicPr>
          <p:cNvPr id="214" name="Google Shape;214;p34" descr="http://www.financialsense.com/sites/default/files/users/u618/images/2015/0507/05-Labor-Productivity-Median-Household-Incomes-and-Corporate-Profits.png"/>
          <p:cNvPicPr preferRelativeResize="0">
            <a:picLocks noGrp="1"/>
          </p:cNvPicPr>
          <p:nvPr>
            <p:ph type="body" idx="1"/>
          </p:nvPr>
        </p:nvPicPr>
        <p:blipFill rotWithShape="1">
          <a:blip r:embed="rId3">
            <a:alphaModFix/>
          </a:blip>
          <a:srcRect/>
          <a:stretch/>
        </p:blipFill>
        <p:spPr>
          <a:xfrm>
            <a:off x="304175" y="0"/>
            <a:ext cx="114591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
        <p:cNvGrpSpPr/>
        <p:nvPr/>
      </p:nvGrpSpPr>
      <p:grpSpPr>
        <a:xfrm>
          <a:off x="0" y="0"/>
          <a:ext cx="0" cy="0"/>
          <a:chOff x="0" y="0"/>
          <a:chExt cx="0" cy="0"/>
        </a:xfrm>
      </p:grpSpPr>
      <p:sp>
        <p:nvSpPr>
          <p:cNvPr id="220" name="Google Shape;220;p35"/>
          <p:cNvSpPr txBox="1">
            <a:spLocks noGrp="1"/>
          </p:cNvSpPr>
          <p:nvPr>
            <p:ph type="title"/>
          </p:nvPr>
        </p:nvSpPr>
        <p:spPr>
          <a:xfrm>
            <a:off x="-914400" y="320400"/>
            <a:ext cx="14020800" cy="1325700"/>
          </a:xfrm>
          <a:prstGeom prst="rect">
            <a:avLst/>
          </a:prstGeom>
          <a:noFill/>
          <a:ln>
            <a:noFill/>
          </a:ln>
        </p:spPr>
        <p:txBody>
          <a:bodyPr spcFirstLastPara="1" wrap="square" lIns="91425" tIns="45700" rIns="91425" bIns="45700" anchor="ctr" anchorCtr="0">
            <a:normAutofit/>
          </a:bodyPr>
          <a:lstStyle/>
          <a:p>
            <a:pPr lvl="0" algn="ctr"/>
            <a:r>
              <a:rPr lang="es-ES_tradnl" sz="3000" b="1" dirty="0"/>
              <a:t>Desarrollo Económico Tradicional para Personas Privadas de Derechos o </a:t>
            </a:r>
            <a:r>
              <a:rPr lang="es-ES_tradnl" sz="3000" b="1" dirty="0" err="1"/>
              <a:t>Desempoderadas</a:t>
            </a:r>
            <a:endParaRPr lang="es-ES_tradnl" dirty="0"/>
          </a:p>
        </p:txBody>
      </p:sp>
      <p:sp>
        <p:nvSpPr>
          <p:cNvPr id="221" name="Google Shape;221;p35"/>
          <p:cNvSpPr txBox="1">
            <a:spLocks noGrp="1"/>
          </p:cNvSpPr>
          <p:nvPr>
            <p:ph type="body" idx="1"/>
          </p:nvPr>
        </p:nvSpPr>
        <p:spPr>
          <a:xfrm>
            <a:off x="3221600" y="1825625"/>
            <a:ext cx="11916900" cy="4351200"/>
          </a:xfrm>
          <a:prstGeom prst="rect">
            <a:avLst/>
          </a:prstGeom>
          <a:noFill/>
          <a:ln>
            <a:noFill/>
          </a:ln>
        </p:spPr>
        <p:txBody>
          <a:bodyPr spcFirstLastPara="1" wrap="square" lIns="91425" tIns="45700" rIns="91425" bIns="45700" anchor="t" anchorCtr="0">
            <a:normAutofit/>
          </a:bodyPr>
          <a:lstStyle/>
          <a:p>
            <a:pPr marL="342900" lvl="0" indent="-342900">
              <a:spcBef>
                <a:spcPts val="0"/>
              </a:spcBef>
              <a:buClr>
                <a:srgbClr val="31859C"/>
              </a:buClr>
              <a:buSzPts val="3200"/>
            </a:pPr>
            <a:r>
              <a:rPr lang="es-ES_tradnl" dirty="0"/>
              <a:t>Ayuda en la búsqueda de empleo 
Entrevista y habilidades relacionadas
Capacitación Laboral
Vivienda de alquiler de protección oficial</a:t>
            </a:r>
          </a:p>
          <a:p>
            <a:pPr marL="0" lvl="0" indent="0">
              <a:spcBef>
                <a:spcPts val="0"/>
              </a:spcBef>
              <a:buClr>
                <a:srgbClr val="31859C"/>
              </a:buClr>
              <a:buSzPts val="3200"/>
              <a:buNone/>
            </a:pPr>
            <a:endParaRPr lang="es-ES_tradnl" dirty="0"/>
          </a:p>
          <a:p>
            <a:pPr marL="0" lvl="0" indent="0">
              <a:spcBef>
                <a:spcPts val="640"/>
              </a:spcBef>
              <a:buClr>
                <a:srgbClr val="31859C"/>
              </a:buClr>
              <a:buSzPts val="3200"/>
              <a:buNone/>
            </a:pPr>
            <a:r>
              <a:rPr lang="es-ES_tradnl" dirty="0"/>
              <a:t>¿¿¿TRANSFORMATIVO???</a:t>
            </a:r>
          </a:p>
        </p:txBody>
      </p:sp>
      <p:sp>
        <p:nvSpPr>
          <p:cNvPr id="222" name="Google Shape;222;p35"/>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pic>
        <p:nvPicPr>
          <p:cNvPr id="223" name="Google Shape;223;p35"/>
          <p:cNvPicPr preferRelativeResize="0"/>
          <p:nvPr/>
        </p:nvPicPr>
        <p:blipFill rotWithShape="1">
          <a:blip r:embed="rId3">
            <a:alphaModFix/>
          </a:blip>
          <a:srcRect/>
          <a:stretch/>
        </p:blipFill>
        <p:spPr>
          <a:xfrm>
            <a:off x="9652000" y="5519894"/>
            <a:ext cx="1650206" cy="120158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8"/>
        <p:cNvGrpSpPr/>
        <p:nvPr/>
      </p:nvGrpSpPr>
      <p:grpSpPr>
        <a:xfrm>
          <a:off x="0" y="0"/>
          <a:ext cx="0" cy="0"/>
          <a:chOff x="0" y="0"/>
          <a:chExt cx="0" cy="0"/>
        </a:xfrm>
      </p:grpSpPr>
      <p:sp>
        <p:nvSpPr>
          <p:cNvPr id="229" name="Google Shape;229;p36"/>
          <p:cNvSpPr txBox="1">
            <a:spLocks noGrp="1"/>
          </p:cNvSpPr>
          <p:nvPr>
            <p:ph type="title"/>
          </p:nvPr>
        </p:nvSpPr>
        <p:spPr>
          <a:xfrm>
            <a:off x="609600" y="381000"/>
            <a:ext cx="10972800" cy="1752600"/>
          </a:xfrm>
          <a:prstGeom prst="rect">
            <a:avLst/>
          </a:prstGeom>
          <a:noFill/>
          <a:ln>
            <a:noFill/>
          </a:ln>
        </p:spPr>
        <p:txBody>
          <a:bodyPr spcFirstLastPara="1" wrap="square" lIns="91425" tIns="45700" rIns="91425" bIns="45700" anchor="ctr" anchorCtr="0">
            <a:normAutofit fontScale="90000"/>
          </a:bodyPr>
          <a:lstStyle/>
          <a:p>
            <a:pPr lvl="0"/>
            <a:r>
              <a:rPr lang="es-ES_tradnl" b="1" dirty="0"/>
              <a:t>¿Qué es una cooperativa?</a:t>
            </a:r>
            <a:br>
              <a:rPr lang="en-US" sz="900" b="1" dirty="0"/>
            </a:br>
            <a:r>
              <a:rPr lang="es-ES_tradnl" sz="3600" dirty="0"/>
              <a:t>Una </a:t>
            </a:r>
            <a:r>
              <a:rPr lang="es-ES_tradnl" sz="3600" dirty="0">
                <a:solidFill>
                  <a:srgbClr val="00B050"/>
                </a:solidFill>
              </a:rPr>
              <a:t>cooperativa</a:t>
            </a:r>
            <a:r>
              <a:rPr lang="es-ES_tradnl" sz="3600" dirty="0"/>
              <a:t> es un </a:t>
            </a:r>
            <a:r>
              <a:rPr lang="es-ES_tradnl" sz="3600" dirty="0">
                <a:solidFill>
                  <a:srgbClr val="C00000"/>
                </a:solidFill>
              </a:rPr>
              <a:t>negocio</a:t>
            </a:r>
            <a:r>
              <a:rPr lang="es-ES_tradnl" sz="3600" dirty="0">
                <a:solidFill>
                  <a:srgbClr val="00B050"/>
                </a:solidFill>
              </a:rPr>
              <a:t> </a:t>
            </a:r>
            <a:r>
              <a:rPr lang="es-ES_tradnl" sz="3600" dirty="0"/>
              <a:t>que proporciona un </a:t>
            </a:r>
            <a:r>
              <a:rPr lang="es-ES_tradnl" sz="3600" dirty="0">
                <a:solidFill>
                  <a:srgbClr val="C00000"/>
                </a:solidFill>
              </a:rPr>
              <a:t>servicio</a:t>
            </a:r>
            <a:r>
              <a:rPr lang="es-ES_tradnl" sz="3600" dirty="0"/>
              <a:t> a sus</a:t>
            </a:r>
            <a:r>
              <a:rPr lang="es-ES_tradnl" sz="3600" dirty="0">
                <a:solidFill>
                  <a:schemeClr val="dk1"/>
                </a:solidFill>
              </a:rPr>
              <a:t> </a:t>
            </a:r>
            <a:r>
              <a:rPr lang="es-ES_tradnl" sz="3600" dirty="0">
                <a:solidFill>
                  <a:srgbClr val="00B050"/>
                </a:solidFill>
              </a:rPr>
              <a:t>miembros</a:t>
            </a:r>
            <a:r>
              <a:rPr lang="es-ES_tradnl" sz="3600" dirty="0"/>
              <a:t> </a:t>
            </a:r>
            <a:r>
              <a:rPr lang="es-ES_tradnl" sz="3600" dirty="0">
                <a:solidFill>
                  <a:srgbClr val="C00000"/>
                </a:solidFill>
              </a:rPr>
              <a:t>al costo</a:t>
            </a:r>
            <a:br>
              <a:rPr lang="en-US" sz="4400" dirty="0">
                <a:solidFill>
                  <a:srgbClr val="C00000"/>
                </a:solidFill>
              </a:rPr>
            </a:br>
            <a:endParaRPr b="1" dirty="0"/>
          </a:p>
        </p:txBody>
      </p:sp>
      <p:pic>
        <p:nvPicPr>
          <p:cNvPr id="230" name="Google Shape;230;p36" descr="Icon&#10;&#10;Description automatically generated"/>
          <p:cNvPicPr preferRelativeResize="0"/>
          <p:nvPr/>
        </p:nvPicPr>
        <p:blipFill rotWithShape="1">
          <a:blip r:embed="rId3">
            <a:alphaModFix/>
          </a:blip>
          <a:srcRect/>
          <a:stretch/>
        </p:blipFill>
        <p:spPr>
          <a:xfrm>
            <a:off x="589280" y="2438400"/>
            <a:ext cx="4165600" cy="2956719"/>
          </a:xfrm>
          <a:prstGeom prst="rect">
            <a:avLst/>
          </a:prstGeom>
          <a:noFill/>
          <a:ln>
            <a:noFill/>
          </a:ln>
        </p:spPr>
      </p:pic>
      <p:sp>
        <p:nvSpPr>
          <p:cNvPr id="231" name="Google Shape;231;p36"/>
          <p:cNvSpPr txBox="1">
            <a:spLocks noGrp="1"/>
          </p:cNvSpPr>
          <p:nvPr>
            <p:ph type="body" idx="2"/>
          </p:nvPr>
        </p:nvSpPr>
        <p:spPr>
          <a:xfrm>
            <a:off x="5588000" y="2133600"/>
            <a:ext cx="5994300" cy="3992700"/>
          </a:xfrm>
          <a:prstGeom prst="rect">
            <a:avLst/>
          </a:prstGeom>
          <a:noFill/>
          <a:ln>
            <a:noFill/>
          </a:ln>
        </p:spPr>
        <p:txBody>
          <a:bodyPr spcFirstLastPara="1" wrap="square" lIns="91425" tIns="45700" rIns="91425" bIns="45700" anchor="t" anchorCtr="0">
            <a:normAutofit/>
          </a:bodyPr>
          <a:lstStyle/>
          <a:p>
            <a:pPr marL="0" lvl="0" indent="0">
              <a:spcBef>
                <a:spcPts val="0"/>
              </a:spcBef>
              <a:buSzPts val="3600"/>
              <a:buNone/>
            </a:pPr>
            <a:r>
              <a:rPr lang="es-ES_tradnl" sz="3600" b="1" dirty="0"/>
              <a:t>La empresa es propiedad y está controlada democráticamente por sus miembros para su beneficio social y económico común</a:t>
            </a:r>
            <a:endParaRPr lang="es-ES_tradnl" sz="26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p>
            <a:pPr lvl="0"/>
            <a:r>
              <a:rPr lang="es-ES_tradnl" dirty="0"/>
              <a:t>Presentamos a nuestra intérprete</a:t>
            </a:r>
          </a:p>
        </p:txBody>
      </p:sp>
      <p:sp>
        <p:nvSpPr>
          <p:cNvPr id="102" name="Google Shape;102;p19"/>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p>
            <a:pPr marL="0" lvl="0" indent="0" algn="ctr" rtl="0">
              <a:spcBef>
                <a:spcPts val="0"/>
              </a:spcBef>
              <a:spcAft>
                <a:spcPts val="0"/>
              </a:spcAft>
              <a:buNone/>
            </a:pPr>
            <a:r>
              <a:rPr lang="en-US" sz="5000" b="1"/>
              <a:t>Cristina Vallejo-Cruz</a:t>
            </a:r>
            <a:endParaRPr sz="50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
        <p:cNvGrpSpPr/>
        <p:nvPr/>
      </p:nvGrpSpPr>
      <p:grpSpPr>
        <a:xfrm>
          <a:off x="0" y="0"/>
          <a:ext cx="0" cy="0"/>
          <a:chOff x="0" y="0"/>
          <a:chExt cx="0" cy="0"/>
        </a:xfrm>
      </p:grpSpPr>
      <p:sp>
        <p:nvSpPr>
          <p:cNvPr id="237" name="Google Shape;237;p37"/>
          <p:cNvSpPr txBox="1">
            <a:spLocks noGrp="1"/>
          </p:cNvSpPr>
          <p:nvPr>
            <p:ph type="title"/>
          </p:nvPr>
        </p:nvSpPr>
        <p:spPr>
          <a:xfrm>
            <a:off x="1943100" y="285225"/>
            <a:ext cx="8001000" cy="1316700"/>
          </a:xfrm>
          <a:prstGeom prst="rect">
            <a:avLst/>
          </a:prstGeom>
          <a:noFill/>
          <a:ln>
            <a:noFill/>
          </a:ln>
        </p:spPr>
        <p:txBody>
          <a:bodyPr spcFirstLastPara="1" wrap="square" lIns="91425" tIns="45700" rIns="91425" bIns="45700" anchor="ctr" anchorCtr="0">
            <a:normAutofit fontScale="90000"/>
          </a:bodyPr>
          <a:lstStyle/>
          <a:p>
            <a:pPr lvl="0"/>
            <a:br>
              <a:rPr lang="en-US" sz="2700" b="1" dirty="0">
                <a:solidFill>
                  <a:srgbClr val="6600CC"/>
                </a:solidFill>
                <a:latin typeface="Arial Black"/>
                <a:ea typeface="Arial Black"/>
                <a:cs typeface="Arial Black"/>
                <a:sym typeface="Arial Black"/>
              </a:rPr>
            </a:br>
            <a:br>
              <a:rPr lang="en-US" sz="2700" b="1" dirty="0">
                <a:solidFill>
                  <a:srgbClr val="6600CC"/>
                </a:solidFill>
                <a:latin typeface="Arial Black"/>
                <a:ea typeface="Arial Black"/>
                <a:cs typeface="Arial Black"/>
                <a:sym typeface="Arial Black"/>
              </a:rPr>
            </a:br>
            <a:br>
              <a:rPr lang="en-US" sz="2700" b="1" dirty="0">
                <a:solidFill>
                  <a:srgbClr val="6600CC"/>
                </a:solidFill>
                <a:latin typeface="Arial Black"/>
                <a:ea typeface="Arial Black"/>
                <a:cs typeface="Arial Black"/>
                <a:sym typeface="Arial Black"/>
              </a:rPr>
            </a:br>
            <a:br>
              <a:rPr lang="en-US" sz="2700" b="1" dirty="0">
                <a:solidFill>
                  <a:srgbClr val="6600CC"/>
                </a:solidFill>
                <a:latin typeface="Arial Black"/>
                <a:ea typeface="Arial Black"/>
                <a:cs typeface="Arial Black"/>
                <a:sym typeface="Arial Black"/>
              </a:rPr>
            </a:br>
            <a:r>
              <a:rPr lang="en-US" sz="2700" b="1" dirty="0">
                <a:solidFill>
                  <a:srgbClr val="6600CC"/>
                </a:solidFill>
                <a:latin typeface="Arial Black"/>
                <a:ea typeface="Arial Black"/>
                <a:cs typeface="Arial Black"/>
                <a:sym typeface="Arial Black"/>
              </a:rPr>
              <a:t>   </a:t>
            </a:r>
            <a:r>
              <a:rPr lang="es-ES_tradnl" b="1" dirty="0">
                <a:solidFill>
                  <a:srgbClr val="E36C09"/>
                </a:solidFill>
                <a:latin typeface="Arial Black"/>
                <a:ea typeface="Arial Black"/>
                <a:cs typeface="Arial Black"/>
                <a:sym typeface="Arial Black"/>
              </a:rPr>
              <a:t>¿POR QUÉ ESTE MODELO?</a:t>
            </a:r>
            <a:br>
              <a:rPr lang="en-US" sz="2100" dirty="0">
                <a:solidFill>
                  <a:srgbClr val="76923C"/>
                </a:solidFill>
              </a:rPr>
            </a:br>
            <a:endParaRPr sz="2100" dirty="0">
              <a:solidFill>
                <a:srgbClr val="76923C"/>
              </a:solidFill>
            </a:endParaRPr>
          </a:p>
        </p:txBody>
      </p:sp>
      <p:sp>
        <p:nvSpPr>
          <p:cNvPr id="238" name="Google Shape;238;p37"/>
          <p:cNvSpPr txBox="1">
            <a:spLocks noGrp="1"/>
          </p:cNvSpPr>
          <p:nvPr>
            <p:ph type="body" idx="1"/>
          </p:nvPr>
        </p:nvSpPr>
        <p:spPr>
          <a:xfrm>
            <a:off x="581350" y="1744001"/>
            <a:ext cx="10620050" cy="4088700"/>
          </a:xfrm>
          <a:prstGeom prst="rect">
            <a:avLst/>
          </a:prstGeom>
          <a:noFill/>
          <a:ln>
            <a:noFill/>
          </a:ln>
        </p:spPr>
        <p:txBody>
          <a:bodyPr spcFirstLastPara="1" wrap="square" lIns="91425" tIns="45700" rIns="91425" bIns="45700" anchor="t" anchorCtr="0">
            <a:noAutofit/>
          </a:bodyPr>
          <a:lstStyle/>
          <a:p>
            <a:pPr marL="342900" lvl="0" indent="-316547">
              <a:lnSpc>
                <a:spcPct val="150000"/>
              </a:lnSpc>
              <a:spcBef>
                <a:spcPts val="0"/>
              </a:spcBef>
              <a:buClr>
                <a:srgbClr val="00B050"/>
              </a:buClr>
              <a:buSzPts val="2285"/>
            </a:pPr>
            <a:r>
              <a:rPr lang="es-ES_tradnl" sz="2285" b="1" dirty="0">
                <a:solidFill>
                  <a:srgbClr val="00B050"/>
                </a:solidFill>
              </a:rPr>
              <a:t>Bien establecido;</a:t>
            </a:r>
            <a:r>
              <a:rPr lang="en-US" sz="2285" b="1" dirty="0">
                <a:solidFill>
                  <a:srgbClr val="00B050"/>
                </a:solidFill>
              </a:rPr>
              <a:t> </a:t>
            </a:r>
            <a:r>
              <a:rPr lang="es-ES_tradnl" sz="2285" b="1" dirty="0">
                <a:solidFill>
                  <a:srgbClr val="00B050"/>
                </a:solidFill>
              </a:rPr>
              <a:t>comprobado con el tiempo</a:t>
            </a:r>
            <a:endParaRPr lang="es-ES_tradnl" sz="2340" dirty="0"/>
          </a:p>
          <a:p>
            <a:pPr marL="342900" lvl="0" indent="-316547">
              <a:lnSpc>
                <a:spcPct val="150000"/>
              </a:lnSpc>
              <a:spcBef>
                <a:spcPts val="450"/>
              </a:spcBef>
              <a:buClr>
                <a:srgbClr val="E36C09"/>
              </a:buClr>
              <a:buSzPts val="2285"/>
            </a:pPr>
            <a:r>
              <a:rPr lang="es-ES_tradnl" sz="2285" b="1" dirty="0">
                <a:solidFill>
                  <a:srgbClr val="E36C09"/>
                </a:solidFill>
              </a:rPr>
              <a:t>EMPODERAMIENTO:</a:t>
            </a:r>
            <a:r>
              <a:rPr lang="en-US" sz="2285" b="1" dirty="0">
                <a:solidFill>
                  <a:srgbClr val="E36C09"/>
                </a:solidFill>
              </a:rPr>
              <a:t> </a:t>
            </a:r>
            <a:r>
              <a:rPr lang="es-ES_tradnl" sz="2285" b="1" dirty="0">
                <a:solidFill>
                  <a:srgbClr val="7030A0"/>
                </a:solidFill>
              </a:rPr>
              <a:t>Los miembros son propietarios y los que controlan </a:t>
            </a:r>
            <a:endParaRPr lang="es-ES_tradnl" sz="2340" dirty="0"/>
          </a:p>
          <a:p>
            <a:pPr marL="342900" lvl="0" indent="-316547" algn="l" rtl="0">
              <a:lnSpc>
                <a:spcPct val="150000"/>
              </a:lnSpc>
              <a:spcBef>
                <a:spcPts val="450"/>
              </a:spcBef>
              <a:spcAft>
                <a:spcPts val="0"/>
              </a:spcAft>
              <a:buClr>
                <a:srgbClr val="00B050"/>
              </a:buClr>
              <a:buSzPts val="2285"/>
              <a:buChar char="•"/>
            </a:pPr>
            <a:r>
              <a:rPr lang="es-ES_tradnl" sz="2285" b="1" dirty="0">
                <a:solidFill>
                  <a:srgbClr val="00B050"/>
                </a:solidFill>
              </a:rPr>
              <a:t>Gobernanza democrática</a:t>
            </a:r>
            <a:endParaRPr lang="es-ES_tradnl" sz="2340" dirty="0"/>
          </a:p>
          <a:p>
            <a:pPr marL="342900" lvl="0" indent="-316547">
              <a:lnSpc>
                <a:spcPct val="150000"/>
              </a:lnSpc>
              <a:spcBef>
                <a:spcPts val="450"/>
              </a:spcBef>
              <a:buClr>
                <a:srgbClr val="7030A0"/>
              </a:buClr>
              <a:buSzPts val="2285"/>
            </a:pPr>
            <a:r>
              <a:rPr lang="es-ES_tradnl" sz="2285" b="1" dirty="0">
                <a:solidFill>
                  <a:srgbClr val="7030A0"/>
                </a:solidFill>
              </a:rPr>
              <a:t>Distribución equitativa: beneficios, vivienda</a:t>
            </a:r>
            <a:endParaRPr lang="en-US" sz="2340" dirty="0"/>
          </a:p>
          <a:p>
            <a:pPr marL="342900" lvl="0" indent="-316547">
              <a:lnSpc>
                <a:spcPct val="150000"/>
              </a:lnSpc>
              <a:spcBef>
                <a:spcPts val="450"/>
              </a:spcBef>
              <a:buClr>
                <a:srgbClr val="00B050"/>
              </a:buClr>
              <a:buSzPts val="2285"/>
            </a:pPr>
            <a:r>
              <a:rPr lang="es-ES_tradnl" sz="2285" b="1" dirty="0">
                <a:solidFill>
                  <a:srgbClr val="00B050"/>
                </a:solidFill>
              </a:rPr>
              <a:t>Continuar con el propósito centrado en los miembros</a:t>
            </a:r>
            <a:endParaRPr lang="es-ES_tradnl" sz="2340" dirty="0"/>
          </a:p>
          <a:p>
            <a:pPr marL="342900" lvl="0" indent="-316547">
              <a:lnSpc>
                <a:spcPct val="150000"/>
              </a:lnSpc>
              <a:spcBef>
                <a:spcPts val="450"/>
              </a:spcBef>
              <a:buClr>
                <a:srgbClr val="7030A0"/>
              </a:buClr>
              <a:buSzPts val="2285"/>
            </a:pPr>
            <a:r>
              <a:rPr lang="es-ES_tradnl" sz="2285" b="1" dirty="0">
                <a:solidFill>
                  <a:srgbClr val="7030A0"/>
                </a:solidFill>
              </a:rPr>
              <a:t>El modelo está diseñado para incorporar transiciones de membresía</a:t>
            </a:r>
            <a:r>
              <a:rPr lang="en-US" sz="2285" b="1" dirty="0">
                <a:solidFill>
                  <a:srgbClr val="7030A0"/>
                </a:solidFill>
              </a:rPr>
              <a:t> </a:t>
            </a:r>
            <a:r>
              <a:rPr lang="es-ES_tradnl" sz="2285" b="1" dirty="0">
                <a:solidFill>
                  <a:srgbClr val="7030A0"/>
                </a:solidFill>
              </a:rPr>
              <a:t>y crecimiento</a:t>
            </a:r>
            <a:endParaRPr sz="2340" dirty="0"/>
          </a:p>
          <a:p>
            <a:pPr marL="342900" lvl="0" indent="-316547" algn="l" rtl="0">
              <a:lnSpc>
                <a:spcPct val="150000"/>
              </a:lnSpc>
              <a:spcBef>
                <a:spcPts val="450"/>
              </a:spcBef>
              <a:spcAft>
                <a:spcPts val="0"/>
              </a:spcAft>
              <a:buClr>
                <a:srgbClr val="00B050"/>
              </a:buClr>
              <a:buSzPts val="2285"/>
              <a:buChar char="•"/>
            </a:pPr>
            <a:r>
              <a:rPr lang="es-ES_tradnl" sz="2285" b="1" dirty="0">
                <a:solidFill>
                  <a:srgbClr val="00B050"/>
                </a:solidFill>
              </a:rPr>
              <a:t>Desarrolla una economía local</a:t>
            </a:r>
            <a:endParaRPr sz="2340" dirty="0"/>
          </a:p>
          <a:p>
            <a:pPr marL="342900" lvl="0" indent="-316547">
              <a:lnSpc>
                <a:spcPct val="150000"/>
              </a:lnSpc>
              <a:spcBef>
                <a:spcPts val="450"/>
              </a:spcBef>
              <a:buClr>
                <a:srgbClr val="7030A0"/>
              </a:buClr>
              <a:buSzPts val="2285"/>
            </a:pPr>
            <a:r>
              <a:rPr lang="es-ES_tradnl" sz="2285" b="1" dirty="0">
                <a:solidFill>
                  <a:srgbClr val="7030A0"/>
                </a:solidFill>
              </a:rPr>
              <a:t>ALTERNATIVA a las operaciones de siempre</a:t>
            </a:r>
            <a:endParaRPr lang="es-ES_tradnl" sz="2340" dirty="0">
              <a:solidFill>
                <a:srgbClr val="31859B"/>
              </a:solidFill>
            </a:endParaRPr>
          </a:p>
        </p:txBody>
      </p:sp>
      <p:sp>
        <p:nvSpPr>
          <p:cNvPr id="239" name="Google Shape;239;p37"/>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pic>
        <p:nvPicPr>
          <p:cNvPr id="245" name="Google Shape;245;p38" descr="Logo, company name&#10;&#10;Description automatically generated"/>
          <p:cNvPicPr preferRelativeResize="0"/>
          <p:nvPr/>
        </p:nvPicPr>
        <p:blipFill rotWithShape="1">
          <a:blip r:embed="rId3">
            <a:alphaModFix/>
          </a:blip>
          <a:srcRect/>
          <a:stretch/>
        </p:blipFill>
        <p:spPr>
          <a:xfrm>
            <a:off x="8304685" y="2260477"/>
            <a:ext cx="3743019" cy="2133601"/>
          </a:xfrm>
          <a:prstGeom prst="rect">
            <a:avLst/>
          </a:prstGeom>
          <a:noFill/>
          <a:ln>
            <a:noFill/>
          </a:ln>
        </p:spPr>
      </p:pic>
      <p:sp>
        <p:nvSpPr>
          <p:cNvPr id="246" name="Google Shape;246;p3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lvl="0"/>
            <a:r>
              <a:rPr lang="es-ES_tradnl" b="1" dirty="0">
                <a:solidFill>
                  <a:srgbClr val="205867"/>
                </a:solidFill>
              </a:rPr>
              <a:t>'Sectores' cooperativos</a:t>
            </a:r>
            <a:endParaRPr lang="es-ES_tradnl" dirty="0"/>
          </a:p>
        </p:txBody>
      </p:sp>
      <p:sp>
        <p:nvSpPr>
          <p:cNvPr id="247" name="Google Shape;247;p38"/>
          <p:cNvSpPr txBox="1">
            <a:spLocks noGrp="1"/>
          </p:cNvSpPr>
          <p:nvPr>
            <p:ph type="body" idx="2"/>
          </p:nvPr>
        </p:nvSpPr>
        <p:spPr>
          <a:xfrm>
            <a:off x="696687" y="1143000"/>
            <a:ext cx="10769700" cy="4225800"/>
          </a:xfrm>
          <a:prstGeom prst="rect">
            <a:avLst/>
          </a:prstGeom>
          <a:noFill/>
          <a:ln>
            <a:noFill/>
          </a:ln>
        </p:spPr>
        <p:txBody>
          <a:bodyPr spcFirstLastPara="1" wrap="square" lIns="91425" tIns="45700" rIns="91425" bIns="45700" anchor="t" anchorCtr="0">
            <a:noAutofit/>
          </a:bodyPr>
          <a:lstStyle/>
          <a:p>
            <a:pPr marL="342900" lvl="0" indent="-342900">
              <a:spcBef>
                <a:spcPts val="0"/>
              </a:spcBef>
              <a:buClr>
                <a:srgbClr val="205867"/>
              </a:buClr>
              <a:buSzPts val="3200"/>
            </a:pPr>
            <a:r>
              <a:rPr lang="es-ES_tradnl" sz="3200" dirty="0">
                <a:solidFill>
                  <a:srgbClr val="205867"/>
                </a:solidFill>
              </a:rPr>
              <a:t>30 mil cooperativas en los EE. UU. hoy en día en numerosas industrias</a:t>
            </a:r>
            <a:endParaRPr lang="es-ES_tradnl" sz="3000" dirty="0">
              <a:solidFill>
                <a:srgbClr val="205867"/>
              </a:solidFill>
            </a:endParaRPr>
          </a:p>
        </p:txBody>
      </p:sp>
      <p:pic>
        <p:nvPicPr>
          <p:cNvPr id="248" name="Google Shape;248;p38"/>
          <p:cNvPicPr preferRelativeResize="0"/>
          <p:nvPr/>
        </p:nvPicPr>
        <p:blipFill rotWithShape="1">
          <a:blip r:embed="rId4">
            <a:alphaModFix/>
          </a:blip>
          <a:srcRect/>
          <a:stretch/>
        </p:blipFill>
        <p:spPr>
          <a:xfrm>
            <a:off x="3292941" y="4800600"/>
            <a:ext cx="1507462" cy="1519523"/>
          </a:xfrm>
          <a:prstGeom prst="rect">
            <a:avLst/>
          </a:prstGeom>
          <a:noFill/>
          <a:ln>
            <a:noFill/>
          </a:ln>
        </p:spPr>
      </p:pic>
      <p:pic>
        <p:nvPicPr>
          <p:cNvPr id="249" name="Google Shape;249;p38"/>
          <p:cNvPicPr preferRelativeResize="0"/>
          <p:nvPr/>
        </p:nvPicPr>
        <p:blipFill rotWithShape="1">
          <a:blip r:embed="rId5">
            <a:alphaModFix/>
          </a:blip>
          <a:srcRect/>
          <a:stretch/>
        </p:blipFill>
        <p:spPr>
          <a:xfrm>
            <a:off x="137275" y="4495800"/>
            <a:ext cx="1891307" cy="1891307"/>
          </a:xfrm>
          <a:prstGeom prst="rect">
            <a:avLst/>
          </a:prstGeom>
          <a:noFill/>
          <a:ln>
            <a:noFill/>
          </a:ln>
        </p:spPr>
      </p:pic>
      <p:pic>
        <p:nvPicPr>
          <p:cNvPr id="250" name="Google Shape;250;p38"/>
          <p:cNvPicPr preferRelativeResize="0"/>
          <p:nvPr/>
        </p:nvPicPr>
        <p:blipFill rotWithShape="1">
          <a:blip r:embed="rId6">
            <a:alphaModFix/>
          </a:blip>
          <a:srcRect/>
          <a:stretch/>
        </p:blipFill>
        <p:spPr>
          <a:xfrm>
            <a:off x="6252643" y="4468142"/>
            <a:ext cx="3523118" cy="1250140"/>
          </a:xfrm>
          <a:prstGeom prst="rect">
            <a:avLst/>
          </a:prstGeom>
          <a:noFill/>
          <a:ln>
            <a:noFill/>
          </a:ln>
        </p:spPr>
      </p:pic>
      <p:pic>
        <p:nvPicPr>
          <p:cNvPr id="251" name="Google Shape;251;p38"/>
          <p:cNvPicPr preferRelativeResize="0"/>
          <p:nvPr/>
        </p:nvPicPr>
        <p:blipFill rotWithShape="1">
          <a:blip r:embed="rId7">
            <a:alphaModFix/>
          </a:blip>
          <a:srcRect/>
          <a:stretch/>
        </p:blipFill>
        <p:spPr>
          <a:xfrm>
            <a:off x="356264" y="2714368"/>
            <a:ext cx="1844001" cy="1225822"/>
          </a:xfrm>
          <a:prstGeom prst="rect">
            <a:avLst/>
          </a:prstGeom>
          <a:noFill/>
          <a:ln>
            <a:noFill/>
          </a:ln>
        </p:spPr>
      </p:pic>
      <p:pic>
        <p:nvPicPr>
          <p:cNvPr id="252" name="Google Shape;252;p38" descr="A sign in a wooded area&#10;&#10;Description automatically generated with low confidence"/>
          <p:cNvPicPr preferRelativeResize="0"/>
          <p:nvPr/>
        </p:nvPicPr>
        <p:blipFill rotWithShape="1">
          <a:blip r:embed="rId8">
            <a:alphaModFix/>
          </a:blip>
          <a:srcRect/>
          <a:stretch/>
        </p:blipFill>
        <p:spPr>
          <a:xfrm>
            <a:off x="4751693" y="2309019"/>
            <a:ext cx="1202690" cy="1600200"/>
          </a:xfrm>
          <a:prstGeom prst="rect">
            <a:avLst/>
          </a:prstGeom>
          <a:noFill/>
          <a:ln>
            <a:noFill/>
          </a:ln>
        </p:spPr>
      </p:pic>
      <p:pic>
        <p:nvPicPr>
          <p:cNvPr id="253" name="Google Shape;253;p38" descr="Logo&#10;&#10;Description automatically generated"/>
          <p:cNvPicPr preferRelativeResize="0"/>
          <p:nvPr/>
        </p:nvPicPr>
        <p:blipFill rotWithShape="1">
          <a:blip r:embed="rId9">
            <a:alphaModFix/>
          </a:blip>
          <a:srcRect/>
          <a:stretch/>
        </p:blipFill>
        <p:spPr>
          <a:xfrm>
            <a:off x="6670989" y="2819400"/>
            <a:ext cx="1447799" cy="1447799"/>
          </a:xfrm>
          <a:prstGeom prst="rect">
            <a:avLst/>
          </a:prstGeom>
          <a:noFill/>
          <a:ln>
            <a:noFill/>
          </a:ln>
        </p:spPr>
      </p:pic>
      <p:pic>
        <p:nvPicPr>
          <p:cNvPr id="254" name="Google Shape;254;p38" descr="Text&#10;&#10;Description automatically generated"/>
          <p:cNvPicPr preferRelativeResize="0"/>
          <p:nvPr/>
        </p:nvPicPr>
        <p:blipFill rotWithShape="1">
          <a:blip r:embed="rId10">
            <a:alphaModFix/>
          </a:blip>
          <a:srcRect/>
          <a:stretch/>
        </p:blipFill>
        <p:spPr>
          <a:xfrm>
            <a:off x="2351185" y="3327278"/>
            <a:ext cx="1844001" cy="125392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9"/>
        <p:cNvGrpSpPr/>
        <p:nvPr/>
      </p:nvGrpSpPr>
      <p:grpSpPr>
        <a:xfrm>
          <a:off x="0" y="0"/>
          <a:ext cx="0" cy="0"/>
          <a:chOff x="0" y="0"/>
          <a:chExt cx="0" cy="0"/>
        </a:xfrm>
      </p:grpSpPr>
      <p:pic>
        <p:nvPicPr>
          <p:cNvPr id="260" name="Google Shape;260;p39"/>
          <p:cNvPicPr preferRelativeResize="0"/>
          <p:nvPr/>
        </p:nvPicPr>
        <p:blipFill rotWithShape="1">
          <a:blip r:embed="rId3">
            <a:alphaModFix/>
          </a:blip>
          <a:srcRect/>
          <a:stretch/>
        </p:blipFill>
        <p:spPr>
          <a:xfrm>
            <a:off x="3796589" y="1682344"/>
            <a:ext cx="3248557" cy="3575456"/>
          </a:xfrm>
          <a:prstGeom prst="rect">
            <a:avLst/>
          </a:prstGeom>
          <a:noFill/>
          <a:ln>
            <a:noFill/>
          </a:ln>
        </p:spPr>
      </p:pic>
      <p:sp>
        <p:nvSpPr>
          <p:cNvPr id="261" name="Google Shape;261;p39"/>
          <p:cNvSpPr txBox="1"/>
          <p:nvPr/>
        </p:nvSpPr>
        <p:spPr>
          <a:xfrm>
            <a:off x="2032000" y="3200400"/>
            <a:ext cx="8026500" cy="24313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4800" b="1" dirty="0">
              <a:solidFill>
                <a:srgbClr val="205867"/>
              </a:solidFill>
              <a:latin typeface="Arial"/>
              <a:ea typeface="Arial"/>
              <a:cs typeface="Arial"/>
              <a:sym typeface="Arial"/>
            </a:endParaRPr>
          </a:p>
          <a:p>
            <a:pPr marL="0" marR="0" lvl="0" indent="0" algn="ctr" rtl="0">
              <a:spcBef>
                <a:spcPts val="0"/>
              </a:spcBef>
              <a:spcAft>
                <a:spcPts val="0"/>
              </a:spcAft>
              <a:buNone/>
            </a:pPr>
            <a:endParaRPr sz="4800" b="1" dirty="0">
              <a:solidFill>
                <a:srgbClr val="205867"/>
              </a:solidFill>
              <a:latin typeface="Arial"/>
              <a:ea typeface="Arial"/>
              <a:cs typeface="Arial"/>
              <a:sym typeface="Arial"/>
            </a:endParaRPr>
          </a:p>
          <a:p>
            <a:pPr marL="0" marR="0" lvl="0" indent="0" algn="ctr" rtl="0">
              <a:spcBef>
                <a:spcPts val="0"/>
              </a:spcBef>
              <a:spcAft>
                <a:spcPts val="0"/>
              </a:spcAft>
              <a:buNone/>
            </a:pPr>
            <a:endParaRPr sz="1200" b="1" dirty="0">
              <a:solidFill>
                <a:srgbClr val="205867"/>
              </a:solidFill>
              <a:latin typeface="Arial"/>
              <a:ea typeface="Arial"/>
              <a:cs typeface="Arial"/>
              <a:sym typeface="Arial"/>
            </a:endParaRPr>
          </a:p>
          <a:p>
            <a:pPr lvl="0" algn="ctr"/>
            <a:r>
              <a:rPr lang="es-ES_tradnl" sz="4400" b="1" dirty="0">
                <a:solidFill>
                  <a:srgbClr val="205867"/>
                </a:solidFill>
              </a:rPr>
              <a:t>Cooperativas Agrícolas</a:t>
            </a:r>
            <a:endParaRPr lang="es-ES_tradnl" sz="800" b="1" dirty="0">
              <a:solidFill>
                <a:srgbClr val="205867"/>
              </a:solidFill>
              <a:latin typeface="Arial"/>
              <a:ea typeface="Arial"/>
              <a:cs typeface="Arial"/>
              <a:sym typeface="Arial"/>
            </a:endParaRPr>
          </a:p>
        </p:txBody>
      </p:sp>
      <p:pic>
        <p:nvPicPr>
          <p:cNvPr id="262" name="Google Shape;262;p39"/>
          <p:cNvPicPr preferRelativeResize="0"/>
          <p:nvPr/>
        </p:nvPicPr>
        <p:blipFill rotWithShape="1">
          <a:blip r:embed="rId4">
            <a:alphaModFix/>
          </a:blip>
          <a:srcRect/>
          <a:stretch/>
        </p:blipFill>
        <p:spPr>
          <a:xfrm>
            <a:off x="8117230" y="942997"/>
            <a:ext cx="1702065" cy="1861200"/>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54" ky="144987" algn="tl" rotWithShape="0">
              <a:srgbClr val="000000">
                <a:alpha val="29800"/>
              </a:srgbClr>
            </a:outerShdw>
          </a:effectLst>
        </p:spPr>
      </p:pic>
      <p:pic>
        <p:nvPicPr>
          <p:cNvPr id="263" name="Google Shape;263;p39" descr="A boy sitting in a garden&#10;&#10;Description generated with very high confidence"/>
          <p:cNvPicPr preferRelativeResize="0"/>
          <p:nvPr/>
        </p:nvPicPr>
        <p:blipFill rotWithShape="1">
          <a:blip r:embed="rId5">
            <a:alphaModFix/>
          </a:blip>
          <a:srcRect/>
          <a:stretch/>
        </p:blipFill>
        <p:spPr>
          <a:xfrm rot="779999">
            <a:off x="865010" y="1036171"/>
            <a:ext cx="2290379" cy="2059837"/>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54" ky="144987" algn="tl" rotWithShape="0">
              <a:srgbClr val="000000">
                <a:alpha val="29800"/>
              </a:srgbClr>
            </a:outerShdw>
          </a:effectLst>
        </p:spPr>
      </p:pic>
      <p:pic>
        <p:nvPicPr>
          <p:cNvPr id="264" name="Google Shape;264;p39"/>
          <p:cNvPicPr preferRelativeResize="0"/>
          <p:nvPr/>
        </p:nvPicPr>
        <p:blipFill rotWithShape="1">
          <a:blip r:embed="rId6">
            <a:alphaModFix/>
          </a:blip>
          <a:srcRect/>
          <a:stretch/>
        </p:blipFill>
        <p:spPr>
          <a:xfrm>
            <a:off x="992998" y="2997381"/>
            <a:ext cx="2004919" cy="2015905"/>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54" ky="144987" algn="tl" rotWithShape="0">
              <a:srgbClr val="000000">
                <a:alpha val="29800"/>
              </a:srgbClr>
            </a:outerShdw>
          </a:effectLst>
        </p:spPr>
      </p:pic>
      <p:pic>
        <p:nvPicPr>
          <p:cNvPr id="265" name="Google Shape;265;p39"/>
          <p:cNvPicPr preferRelativeResize="0"/>
          <p:nvPr/>
        </p:nvPicPr>
        <p:blipFill rotWithShape="1">
          <a:blip r:embed="rId7">
            <a:alphaModFix/>
          </a:blip>
          <a:srcRect/>
          <a:stretch/>
        </p:blipFill>
        <p:spPr>
          <a:xfrm rot="647169">
            <a:off x="8711082" y="2824345"/>
            <a:ext cx="2139456" cy="2180264"/>
          </a:xfrm>
          <a:prstGeom prst="rect">
            <a:avLst/>
          </a:prstGeom>
          <a:solidFill>
            <a:srgbClr val="ECECEC"/>
          </a:solidFill>
          <a:ln w="1905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0"/>
        <p:cNvGrpSpPr/>
        <p:nvPr/>
      </p:nvGrpSpPr>
      <p:grpSpPr>
        <a:xfrm>
          <a:off x="0" y="0"/>
          <a:ext cx="0" cy="0"/>
          <a:chOff x="0" y="0"/>
          <a:chExt cx="0" cy="0"/>
        </a:xfrm>
      </p:grpSpPr>
      <p:sp>
        <p:nvSpPr>
          <p:cNvPr id="271" name="Google Shape;271;p40"/>
          <p:cNvSpPr txBox="1">
            <a:spLocks noGrp="1"/>
          </p:cNvSpPr>
          <p:nvPr>
            <p:ph type="sldNum" idx="12"/>
          </p:nvPr>
        </p:nvSpPr>
        <p:spPr>
          <a:xfrm>
            <a:off x="15062147" y="6217622"/>
            <a:ext cx="975600" cy="5247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23</a:t>
            </a:fld>
            <a:endParaRPr/>
          </a:p>
        </p:txBody>
      </p:sp>
      <p:pic>
        <p:nvPicPr>
          <p:cNvPr id="272" name="Google Shape;272;p40"/>
          <p:cNvPicPr preferRelativeResize="0"/>
          <p:nvPr/>
        </p:nvPicPr>
        <p:blipFill rotWithShape="1">
          <a:blip r:embed="rId3">
            <a:alphaModFix/>
          </a:blip>
          <a:srcRect/>
          <a:stretch/>
        </p:blipFill>
        <p:spPr>
          <a:xfrm>
            <a:off x="760701" y="3429000"/>
            <a:ext cx="2972026" cy="1892345"/>
          </a:xfrm>
          <a:prstGeom prst="rect">
            <a:avLst/>
          </a:prstGeom>
          <a:noFill/>
          <a:ln>
            <a:noFill/>
          </a:ln>
        </p:spPr>
      </p:pic>
      <p:pic>
        <p:nvPicPr>
          <p:cNvPr id="273" name="Google Shape;273;p40" descr="Image result for sunkist"/>
          <p:cNvPicPr preferRelativeResize="0"/>
          <p:nvPr/>
        </p:nvPicPr>
        <p:blipFill rotWithShape="1">
          <a:blip r:embed="rId4">
            <a:alphaModFix/>
          </a:blip>
          <a:srcRect/>
          <a:stretch/>
        </p:blipFill>
        <p:spPr>
          <a:xfrm>
            <a:off x="0" y="4907474"/>
            <a:ext cx="2182540" cy="1860356"/>
          </a:xfrm>
          <a:prstGeom prst="rect">
            <a:avLst/>
          </a:prstGeom>
          <a:noFill/>
          <a:ln>
            <a:noFill/>
          </a:ln>
        </p:spPr>
      </p:pic>
      <p:pic>
        <p:nvPicPr>
          <p:cNvPr id="274" name="Google Shape;274;p40" descr="Image result for Cabot Creamery"/>
          <p:cNvPicPr preferRelativeResize="0"/>
          <p:nvPr/>
        </p:nvPicPr>
        <p:blipFill rotWithShape="1">
          <a:blip r:embed="rId5">
            <a:alphaModFix/>
          </a:blip>
          <a:srcRect/>
          <a:stretch/>
        </p:blipFill>
        <p:spPr>
          <a:xfrm>
            <a:off x="7927460" y="3134864"/>
            <a:ext cx="2924206" cy="1423560"/>
          </a:xfrm>
          <a:prstGeom prst="rect">
            <a:avLst/>
          </a:prstGeom>
          <a:noFill/>
          <a:ln>
            <a:noFill/>
          </a:ln>
        </p:spPr>
      </p:pic>
      <p:pic>
        <p:nvPicPr>
          <p:cNvPr id="275" name="Google Shape;275;p40"/>
          <p:cNvPicPr preferRelativeResize="0"/>
          <p:nvPr/>
        </p:nvPicPr>
        <p:blipFill rotWithShape="1">
          <a:blip r:embed="rId6">
            <a:alphaModFix/>
          </a:blip>
          <a:srcRect/>
          <a:stretch/>
        </p:blipFill>
        <p:spPr>
          <a:xfrm>
            <a:off x="4211545" y="3019769"/>
            <a:ext cx="2786934" cy="1949310"/>
          </a:xfrm>
          <a:prstGeom prst="rect">
            <a:avLst/>
          </a:prstGeom>
          <a:noFill/>
          <a:ln>
            <a:noFill/>
          </a:ln>
        </p:spPr>
      </p:pic>
      <p:pic>
        <p:nvPicPr>
          <p:cNvPr id="276" name="Google Shape;276;p40"/>
          <p:cNvPicPr preferRelativeResize="0"/>
          <p:nvPr/>
        </p:nvPicPr>
        <p:blipFill rotWithShape="1">
          <a:blip r:embed="rId7">
            <a:alphaModFix/>
          </a:blip>
          <a:srcRect l="2932" t="15970" r="2459" b="15635"/>
          <a:stretch/>
        </p:blipFill>
        <p:spPr>
          <a:xfrm>
            <a:off x="8535885" y="4910689"/>
            <a:ext cx="3248230" cy="1761215"/>
          </a:xfrm>
          <a:prstGeom prst="rect">
            <a:avLst/>
          </a:prstGeom>
          <a:noFill/>
          <a:ln>
            <a:noFill/>
          </a:ln>
        </p:spPr>
      </p:pic>
      <p:pic>
        <p:nvPicPr>
          <p:cNvPr id="277" name="Google Shape;277;p40"/>
          <p:cNvPicPr preferRelativeResize="0"/>
          <p:nvPr/>
        </p:nvPicPr>
        <p:blipFill rotWithShape="1">
          <a:blip r:embed="rId8">
            <a:alphaModFix/>
          </a:blip>
          <a:srcRect/>
          <a:stretch/>
        </p:blipFill>
        <p:spPr>
          <a:xfrm>
            <a:off x="4624548" y="4907474"/>
            <a:ext cx="2720523" cy="1705006"/>
          </a:xfrm>
          <a:prstGeom prst="rect">
            <a:avLst/>
          </a:prstGeom>
          <a:noFill/>
          <a:ln>
            <a:noFill/>
          </a:ln>
        </p:spPr>
      </p:pic>
      <p:sp>
        <p:nvSpPr>
          <p:cNvPr id="278" name="Google Shape;278;p40"/>
          <p:cNvSpPr txBox="1">
            <a:spLocks noGrp="1"/>
          </p:cNvSpPr>
          <p:nvPr>
            <p:ph type="title"/>
          </p:nvPr>
        </p:nvSpPr>
        <p:spPr>
          <a:xfrm>
            <a:off x="367597" y="-76199"/>
            <a:ext cx="11011500" cy="1358700"/>
          </a:xfrm>
          <a:prstGeom prst="rect">
            <a:avLst/>
          </a:prstGeom>
          <a:noFill/>
          <a:ln>
            <a:noFill/>
          </a:ln>
        </p:spPr>
        <p:txBody>
          <a:bodyPr spcFirstLastPara="1" wrap="square" lIns="91425" tIns="45700" rIns="91425" bIns="45700" anchor="ctr" anchorCtr="0">
            <a:noAutofit/>
          </a:bodyPr>
          <a:lstStyle/>
          <a:p>
            <a:pPr lvl="0"/>
            <a:r>
              <a:rPr lang="en-US" sz="4000" b="1" dirty="0">
                <a:solidFill>
                  <a:srgbClr val="205867"/>
                </a:solidFill>
              </a:rPr>
              <a:t>                 </a:t>
            </a:r>
            <a:br>
              <a:rPr lang="en-US" sz="4000" b="1" dirty="0">
                <a:solidFill>
                  <a:srgbClr val="205867"/>
                </a:solidFill>
              </a:rPr>
            </a:br>
            <a:r>
              <a:rPr lang="en-US" sz="4000" b="1" dirty="0">
                <a:solidFill>
                  <a:srgbClr val="205867"/>
                </a:solidFill>
              </a:rPr>
              <a:t>                  </a:t>
            </a:r>
            <a:br>
              <a:rPr lang="en-US" sz="4000" b="1" dirty="0">
                <a:solidFill>
                  <a:srgbClr val="205867"/>
                </a:solidFill>
              </a:rPr>
            </a:br>
            <a:br>
              <a:rPr lang="en-US" sz="4000" b="1" dirty="0">
                <a:solidFill>
                  <a:srgbClr val="205867"/>
                </a:solidFill>
              </a:rPr>
            </a:br>
            <a:br>
              <a:rPr lang="en-US" sz="4000" b="1" dirty="0">
                <a:solidFill>
                  <a:srgbClr val="205867"/>
                </a:solidFill>
              </a:rPr>
            </a:br>
            <a:br>
              <a:rPr lang="en-US" sz="4000" b="1" dirty="0">
                <a:solidFill>
                  <a:srgbClr val="205867"/>
                </a:solidFill>
              </a:rPr>
            </a:br>
            <a:r>
              <a:rPr lang="en-US" sz="4000" b="1" dirty="0">
                <a:solidFill>
                  <a:srgbClr val="205867"/>
                </a:solidFill>
              </a:rPr>
              <a:t> </a:t>
            </a:r>
            <a:br>
              <a:rPr lang="en-US" sz="4000" b="1" dirty="0">
                <a:solidFill>
                  <a:srgbClr val="205867"/>
                </a:solidFill>
              </a:rPr>
            </a:br>
            <a:r>
              <a:rPr lang="en-US" sz="4000" b="1" dirty="0">
                <a:solidFill>
                  <a:srgbClr val="205867"/>
                </a:solidFill>
              </a:rPr>
              <a:t>            </a:t>
            </a:r>
            <a:r>
              <a:rPr lang="es-ES_tradnl" b="1" dirty="0">
                <a:solidFill>
                  <a:srgbClr val="205867"/>
                </a:solidFill>
              </a:rPr>
              <a:t>Cooperativas Agropecuarias</a:t>
            </a:r>
            <a:r>
              <a:rPr lang="en-US" sz="4000" b="1" dirty="0">
                <a:solidFill>
                  <a:srgbClr val="205867"/>
                </a:solidFill>
              </a:rPr>
              <a:t>       </a:t>
            </a:r>
            <a:br>
              <a:rPr lang="en-US" sz="4000" b="1" dirty="0">
                <a:solidFill>
                  <a:srgbClr val="205867"/>
                </a:solidFill>
              </a:rPr>
            </a:br>
            <a:r>
              <a:rPr lang="en-US" sz="4000" b="1" dirty="0">
                <a:solidFill>
                  <a:srgbClr val="205867"/>
                </a:solidFill>
              </a:rPr>
              <a:t> </a:t>
            </a:r>
            <a:r>
              <a:rPr lang="es-ES_tradnl" sz="2400" b="1" dirty="0">
                <a:solidFill>
                  <a:srgbClr val="205867"/>
                </a:solidFill>
              </a:rPr>
              <a:t>Por diseño, sólo los productores/agricultores pueden ser miembros (límite para las empresas no miembros)</a:t>
            </a:r>
            <a:br>
              <a:rPr lang="en-US" sz="2800" dirty="0">
                <a:solidFill>
                  <a:srgbClr val="205867"/>
                </a:solidFill>
              </a:rPr>
            </a:br>
            <a:r>
              <a:rPr lang="en-US" sz="2800" dirty="0">
                <a:solidFill>
                  <a:srgbClr val="205867"/>
                </a:solidFill>
              </a:rPr>
              <a:t>- </a:t>
            </a:r>
            <a:r>
              <a:rPr lang="es-ES_tradnl" sz="2800" dirty="0">
                <a:solidFill>
                  <a:srgbClr val="205867"/>
                </a:solidFill>
              </a:rPr>
              <a:t>Cooperativas gobernadas por muchos gobiernos estatales y nacionales incluido el </a:t>
            </a:r>
            <a:r>
              <a:rPr lang="es-ES_tradnl" sz="2800" dirty="0" err="1">
                <a:solidFill>
                  <a:srgbClr val="205867"/>
                </a:solidFill>
              </a:rPr>
              <a:t>IRS</a:t>
            </a:r>
            <a:br>
              <a:rPr lang="en-US" sz="3200" dirty="0">
                <a:solidFill>
                  <a:srgbClr val="205867"/>
                </a:solidFill>
              </a:rPr>
            </a:br>
            <a:r>
              <a:rPr lang="es-ES_tradnl" sz="3200" b="1" dirty="0">
                <a:solidFill>
                  <a:srgbClr val="205867"/>
                </a:solidFill>
              </a:rPr>
              <a:t>Cooperativas del siglo:</a:t>
            </a:r>
            <a:br>
              <a:rPr lang="en-US" sz="4000" b="1" dirty="0">
                <a:solidFill>
                  <a:srgbClr val="205867"/>
                </a:solidFill>
              </a:rPr>
            </a:br>
            <a:endParaRPr sz="4000" b="1" dirty="0">
              <a:solidFill>
                <a:srgbClr val="205867"/>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sp>
        <p:nvSpPr>
          <p:cNvPr id="283" name="Google Shape;283;p41"/>
          <p:cNvSpPr txBox="1">
            <a:spLocks noGrp="1"/>
          </p:cNvSpPr>
          <p:nvPr>
            <p:ph type="body" idx="1"/>
          </p:nvPr>
        </p:nvSpPr>
        <p:spPr>
          <a:xfrm>
            <a:off x="3807460" y="1690824"/>
            <a:ext cx="8181300" cy="5014775"/>
          </a:xfrm>
          <a:prstGeom prst="rect">
            <a:avLst/>
          </a:prstGeom>
          <a:noFill/>
          <a:ln>
            <a:noFill/>
          </a:ln>
        </p:spPr>
        <p:txBody>
          <a:bodyPr spcFirstLastPara="1" wrap="square" lIns="91425" tIns="45700" rIns="91425" bIns="45700" anchor="t" anchorCtr="0">
            <a:normAutofit/>
          </a:bodyPr>
          <a:lstStyle/>
          <a:p>
            <a:pPr marL="342900" lvl="0" indent="-342900">
              <a:spcBef>
                <a:spcPts val="0"/>
              </a:spcBef>
              <a:buClr>
                <a:srgbClr val="31859C"/>
              </a:buClr>
              <a:buSzPts val="3600"/>
            </a:pPr>
            <a:r>
              <a:rPr lang="es-ES_tradnl" sz="3600" b="1" dirty="0"/>
              <a:t>Abastecimiento
Servicio</a:t>
            </a:r>
          </a:p>
          <a:p>
            <a:pPr marL="0" lvl="0" indent="0" algn="l" rtl="0">
              <a:spcBef>
                <a:spcPts val="720"/>
              </a:spcBef>
              <a:spcAft>
                <a:spcPts val="0"/>
              </a:spcAft>
              <a:buClr>
                <a:srgbClr val="31859C"/>
              </a:buClr>
              <a:buSzPts val="3600"/>
              <a:buNone/>
            </a:pPr>
            <a:r>
              <a:rPr lang="es-ES_tradnl" sz="3600" b="1" dirty="0"/>
              <a:t> </a:t>
            </a:r>
            <a:endParaRPr lang="es-ES_tradnl" sz="1200" b="1" dirty="0"/>
          </a:p>
          <a:p>
            <a:pPr marL="0" lvl="0" indent="0" algn="l" rtl="0">
              <a:spcBef>
                <a:spcPts val="180"/>
              </a:spcBef>
              <a:spcAft>
                <a:spcPts val="0"/>
              </a:spcAft>
              <a:buClr>
                <a:srgbClr val="31859C"/>
              </a:buClr>
              <a:buSzPts val="900"/>
              <a:buNone/>
            </a:pPr>
            <a:endParaRPr lang="es-ES_tradnl" sz="900" b="1" dirty="0"/>
          </a:p>
          <a:p>
            <a:pPr marL="342900" lvl="0" indent="-342900">
              <a:spcBef>
                <a:spcPts val="780"/>
              </a:spcBef>
              <a:buClr>
                <a:srgbClr val="31859C"/>
              </a:buClr>
              <a:buSzPts val="3900"/>
            </a:pPr>
            <a:r>
              <a:rPr lang="es-ES_tradnl" sz="3900" b="1" dirty="0"/>
              <a:t>Marketing y Procesamiento</a:t>
            </a:r>
            <a:endParaRPr lang="es-ES_tradnl" sz="2000" b="1" dirty="0"/>
          </a:p>
          <a:p>
            <a:pPr marL="342900" lvl="0" indent="-342900">
              <a:buClr>
                <a:srgbClr val="31859C"/>
              </a:buClr>
              <a:buSzPts val="5000"/>
            </a:pPr>
            <a:r>
              <a:rPr lang="es-ES_tradnl" sz="5000" b="1" dirty="0"/>
              <a:t>Granjas cooperativas de trabajadores</a:t>
            </a:r>
            <a:endParaRPr lang="es-ES_tradnl" dirty="0"/>
          </a:p>
          <a:p>
            <a:pPr marL="342900" lvl="0" indent="-139700" algn="l" rtl="0">
              <a:spcBef>
                <a:spcPts val="640"/>
              </a:spcBef>
              <a:spcAft>
                <a:spcPts val="0"/>
              </a:spcAft>
              <a:buClr>
                <a:srgbClr val="31859C"/>
              </a:buClr>
              <a:buSzPts val="3200"/>
              <a:buNone/>
            </a:pPr>
            <a:endParaRPr dirty="0"/>
          </a:p>
        </p:txBody>
      </p:sp>
      <p:pic>
        <p:nvPicPr>
          <p:cNvPr id="284" name="Google Shape;284;p41" descr="Stanislaus Farm Supply"/>
          <p:cNvPicPr preferRelativeResize="0"/>
          <p:nvPr/>
        </p:nvPicPr>
        <p:blipFill rotWithShape="1">
          <a:blip r:embed="rId3">
            <a:alphaModFix/>
          </a:blip>
          <a:srcRect/>
          <a:stretch/>
        </p:blipFill>
        <p:spPr>
          <a:xfrm>
            <a:off x="612048" y="932712"/>
            <a:ext cx="1828800" cy="1160615"/>
          </a:xfrm>
          <a:prstGeom prst="rect">
            <a:avLst/>
          </a:prstGeom>
          <a:noFill/>
          <a:ln>
            <a:noFill/>
          </a:ln>
        </p:spPr>
      </p:pic>
      <p:pic>
        <p:nvPicPr>
          <p:cNvPr id="285" name="Google Shape;285;p41" descr="Background pattern&#10;&#10;Description automatically generated"/>
          <p:cNvPicPr preferRelativeResize="0"/>
          <p:nvPr/>
        </p:nvPicPr>
        <p:blipFill rotWithShape="1">
          <a:blip r:embed="rId4">
            <a:alphaModFix/>
          </a:blip>
          <a:srcRect/>
          <a:stretch/>
        </p:blipFill>
        <p:spPr>
          <a:xfrm>
            <a:off x="558953" y="2034088"/>
            <a:ext cx="2023161" cy="1348774"/>
          </a:xfrm>
          <a:prstGeom prst="rect">
            <a:avLst/>
          </a:prstGeom>
          <a:noFill/>
          <a:ln>
            <a:noFill/>
          </a:ln>
        </p:spPr>
      </p:pic>
      <p:pic>
        <p:nvPicPr>
          <p:cNvPr id="286" name="Google Shape;286;p41"/>
          <p:cNvPicPr preferRelativeResize="0"/>
          <p:nvPr/>
        </p:nvPicPr>
        <p:blipFill rotWithShape="1">
          <a:blip r:embed="rId5">
            <a:alphaModFix/>
          </a:blip>
          <a:srcRect/>
          <a:stretch/>
        </p:blipFill>
        <p:spPr>
          <a:xfrm>
            <a:off x="476317" y="3382862"/>
            <a:ext cx="2498775" cy="1530350"/>
          </a:xfrm>
          <a:prstGeom prst="rect">
            <a:avLst/>
          </a:prstGeom>
          <a:noFill/>
          <a:ln>
            <a:noFill/>
          </a:ln>
        </p:spPr>
      </p:pic>
      <p:sp>
        <p:nvSpPr>
          <p:cNvPr id="287" name="Google Shape;287;p41"/>
          <p:cNvSpPr txBox="1">
            <a:spLocks noGrp="1"/>
          </p:cNvSpPr>
          <p:nvPr>
            <p:ph type="title"/>
          </p:nvPr>
        </p:nvSpPr>
        <p:spPr>
          <a:xfrm>
            <a:off x="1117600" y="365125"/>
            <a:ext cx="14020800" cy="1325700"/>
          </a:xfrm>
          <a:prstGeom prst="rect">
            <a:avLst/>
          </a:prstGeom>
          <a:noFill/>
          <a:ln>
            <a:noFill/>
          </a:ln>
        </p:spPr>
        <p:txBody>
          <a:bodyPr spcFirstLastPara="1" wrap="square" lIns="91425" tIns="45700" rIns="91425" bIns="45700" anchor="ctr" anchorCtr="0">
            <a:normAutofit/>
          </a:bodyPr>
          <a:lstStyle/>
          <a:p>
            <a:pPr lvl="0" algn="ctr"/>
            <a:r>
              <a:rPr lang="es-ES_tradnl" b="1" dirty="0"/>
              <a:t>Tipos de cooperativas agrícolas</a:t>
            </a:r>
            <a:endParaRPr lang="es-ES_tradnl" dirty="0"/>
          </a:p>
        </p:txBody>
      </p:sp>
      <p:pic>
        <p:nvPicPr>
          <p:cNvPr id="288" name="Google Shape;288;p41" descr="A group of cherries&#10;&#10;Description automatically generated with low confidence"/>
          <p:cNvPicPr preferRelativeResize="0"/>
          <p:nvPr/>
        </p:nvPicPr>
        <p:blipFill rotWithShape="1">
          <a:blip r:embed="rId6">
            <a:alphaModFix/>
          </a:blip>
          <a:srcRect/>
          <a:stretch/>
        </p:blipFill>
        <p:spPr>
          <a:xfrm>
            <a:off x="554255" y="5029201"/>
            <a:ext cx="2175111" cy="145007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pic>
        <p:nvPicPr>
          <p:cNvPr id="293" name="Google Shape;293;p42" descr="20160426_162820"/>
          <p:cNvPicPr preferRelativeResize="0"/>
          <p:nvPr/>
        </p:nvPicPr>
        <p:blipFill rotWithShape="1">
          <a:blip r:embed="rId3">
            <a:alphaModFix/>
          </a:blip>
          <a:srcRect r="-897" b="-948"/>
          <a:stretch/>
        </p:blipFill>
        <p:spPr>
          <a:xfrm>
            <a:off x="0" y="-163532"/>
            <a:ext cx="12192000" cy="5017023"/>
          </a:xfrm>
          <a:prstGeom prst="rect">
            <a:avLst/>
          </a:prstGeom>
          <a:noFill/>
          <a:ln>
            <a:noFill/>
          </a:ln>
        </p:spPr>
      </p:pic>
      <p:pic>
        <p:nvPicPr>
          <p:cNvPr id="294" name="Google Shape;294;p42" descr="20160426_163137"/>
          <p:cNvPicPr preferRelativeResize="0"/>
          <p:nvPr/>
        </p:nvPicPr>
        <p:blipFill rotWithShape="1">
          <a:blip r:embed="rId4">
            <a:alphaModFix/>
          </a:blip>
          <a:srcRect l="4027" t="-2553" r="-144" b="25647"/>
          <a:stretch/>
        </p:blipFill>
        <p:spPr>
          <a:xfrm>
            <a:off x="-23445" y="2734425"/>
            <a:ext cx="12215447" cy="4123575"/>
          </a:xfrm>
          <a:prstGeom prst="rect">
            <a:avLst/>
          </a:prstGeom>
          <a:noFill/>
          <a:ln>
            <a:noFill/>
          </a:ln>
        </p:spPr>
      </p:pic>
      <p:sp>
        <p:nvSpPr>
          <p:cNvPr id="295" name="Google Shape;295;p42"/>
          <p:cNvSpPr txBox="1"/>
          <p:nvPr/>
        </p:nvSpPr>
        <p:spPr>
          <a:xfrm>
            <a:off x="3048000" y="1559050"/>
            <a:ext cx="6400800" cy="20625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Arial"/>
                <a:ea typeface="Arial"/>
                <a:cs typeface="Arial"/>
                <a:sym typeface="Arial"/>
              </a:rPr>
              <a:t>SDGG</a:t>
            </a:r>
            <a:endParaRPr/>
          </a:p>
          <a:p>
            <a:pPr marL="0" marR="0" lvl="0" indent="0" algn="ctr" rtl="0">
              <a:spcBef>
                <a:spcPts val="0"/>
              </a:spcBef>
              <a:spcAft>
                <a:spcPts val="0"/>
              </a:spcAft>
              <a:buNone/>
            </a:pPr>
            <a:r>
              <a:rPr lang="en-US" sz="4000">
                <a:solidFill>
                  <a:schemeClr val="dk1"/>
                </a:solidFill>
                <a:latin typeface="Arial"/>
                <a:ea typeface="Arial"/>
                <a:cs typeface="Arial"/>
                <a:sym typeface="Arial"/>
              </a:rPr>
              <a:t>Hi Desert Jujube Cooperative</a:t>
            </a:r>
            <a:endParaRPr/>
          </a:p>
          <a:p>
            <a:pPr marL="0" marR="0" lvl="0" indent="0" algn="ctr" rtl="0">
              <a:spcBef>
                <a:spcPts val="0"/>
              </a:spcBef>
              <a:spcAft>
                <a:spcPts val="0"/>
              </a:spcAft>
              <a:buNone/>
            </a:pPr>
            <a:r>
              <a:rPr lang="en-US" sz="2400">
                <a:solidFill>
                  <a:schemeClr val="dk1"/>
                </a:solidFill>
                <a:latin typeface="Arial"/>
                <a:ea typeface="Arial"/>
                <a:cs typeface="Arial"/>
                <a:sym typeface="Arial"/>
              </a:rPr>
              <a:t>Lucerne Valley, California</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0"/>
        <p:cNvGrpSpPr/>
        <p:nvPr/>
      </p:nvGrpSpPr>
      <p:grpSpPr>
        <a:xfrm>
          <a:off x="0" y="0"/>
          <a:ext cx="0" cy="0"/>
          <a:chOff x="0" y="0"/>
          <a:chExt cx="0" cy="0"/>
        </a:xfrm>
      </p:grpSpPr>
      <p:pic>
        <p:nvPicPr>
          <p:cNvPr id="301" name="Google Shape;301;p43" descr="Picture"/>
          <p:cNvPicPr preferRelativeResize="0">
            <a:picLocks noGrp="1"/>
          </p:cNvPicPr>
          <p:nvPr>
            <p:ph type="body" idx="1"/>
          </p:nvPr>
        </p:nvPicPr>
        <p:blipFill rotWithShape="1">
          <a:blip r:embed="rId3">
            <a:alphaModFix/>
          </a:blip>
          <a:srcRect/>
          <a:stretch/>
        </p:blipFill>
        <p:spPr>
          <a:xfrm>
            <a:off x="22512" y="0"/>
            <a:ext cx="4346100" cy="2033100"/>
          </a:xfrm>
          <a:prstGeom prst="rect">
            <a:avLst/>
          </a:prstGeom>
          <a:noFill/>
          <a:ln>
            <a:noFill/>
          </a:ln>
        </p:spPr>
      </p:pic>
      <p:sp>
        <p:nvSpPr>
          <p:cNvPr id="302" name="Google Shape;302;p43"/>
          <p:cNvSpPr txBox="1">
            <a:spLocks noGrp="1"/>
          </p:cNvSpPr>
          <p:nvPr>
            <p:ph type="title"/>
          </p:nvPr>
        </p:nvSpPr>
        <p:spPr>
          <a:xfrm>
            <a:off x="1117600" y="365125"/>
            <a:ext cx="14020800" cy="1325700"/>
          </a:xfrm>
          <a:prstGeom prst="rect">
            <a:avLst/>
          </a:prstGeom>
          <a:noFill/>
          <a:ln>
            <a:noFill/>
          </a:ln>
        </p:spPr>
        <p:txBody>
          <a:bodyPr spcFirstLastPara="1" wrap="square" lIns="91425" tIns="45700" rIns="91425" bIns="45700" anchor="ctr" anchorCtr="0">
            <a:normAutofit/>
          </a:bodyPr>
          <a:lstStyle/>
          <a:p>
            <a:pPr lvl="0" algn="ctr"/>
            <a:r>
              <a:rPr lang="es-ES_tradnl" sz="3600" b="1" dirty="0" err="1">
                <a:solidFill>
                  <a:srgbClr val="00B050"/>
                </a:solidFill>
              </a:rPr>
              <a:t>CLT's</a:t>
            </a:r>
            <a:r>
              <a:rPr lang="es-ES_tradnl" sz="3600" b="1" dirty="0">
                <a:solidFill>
                  <a:srgbClr val="00B050"/>
                </a:solidFill>
              </a:rPr>
              <a:t> en la Agricultura</a:t>
            </a:r>
            <a:endParaRPr lang="es-ES_tradnl" dirty="0"/>
          </a:p>
        </p:txBody>
      </p:sp>
      <p:sp>
        <p:nvSpPr>
          <p:cNvPr id="303" name="Google Shape;303;p43"/>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pic>
        <p:nvPicPr>
          <p:cNvPr id="304" name="Google Shape;304;p43"/>
          <p:cNvPicPr preferRelativeResize="0"/>
          <p:nvPr/>
        </p:nvPicPr>
        <p:blipFill rotWithShape="1">
          <a:blip r:embed="rId4">
            <a:alphaModFix/>
          </a:blip>
          <a:srcRect/>
          <a:stretch/>
        </p:blipFill>
        <p:spPr>
          <a:xfrm>
            <a:off x="9652000" y="5519894"/>
            <a:ext cx="1650206" cy="1201582"/>
          </a:xfrm>
          <a:prstGeom prst="rect">
            <a:avLst/>
          </a:prstGeom>
          <a:noFill/>
          <a:ln>
            <a:noFill/>
          </a:ln>
        </p:spPr>
      </p:pic>
      <p:pic>
        <p:nvPicPr>
          <p:cNvPr id="305" name="Google Shape;305;p43" descr="Picture"/>
          <p:cNvPicPr preferRelativeResize="0"/>
          <p:nvPr/>
        </p:nvPicPr>
        <p:blipFill rotWithShape="1">
          <a:blip r:embed="rId5">
            <a:alphaModFix/>
          </a:blip>
          <a:srcRect/>
          <a:stretch/>
        </p:blipFill>
        <p:spPr>
          <a:xfrm>
            <a:off x="8262850" y="3882525"/>
            <a:ext cx="3910176" cy="2830574"/>
          </a:xfrm>
          <a:prstGeom prst="rect">
            <a:avLst/>
          </a:prstGeom>
          <a:noFill/>
          <a:ln>
            <a:noFill/>
          </a:ln>
        </p:spPr>
      </p:pic>
      <p:sp>
        <p:nvSpPr>
          <p:cNvPr id="306" name="Google Shape;306;p43"/>
          <p:cNvSpPr txBox="1"/>
          <p:nvPr/>
        </p:nvSpPr>
        <p:spPr>
          <a:xfrm>
            <a:off x="1016000" y="2307670"/>
            <a:ext cx="10160100" cy="750934"/>
          </a:xfrm>
          <a:prstGeom prst="rect">
            <a:avLst/>
          </a:prstGeom>
          <a:noFill/>
          <a:ln>
            <a:noFill/>
          </a:ln>
        </p:spPr>
        <p:txBody>
          <a:bodyPr spcFirstLastPara="1" wrap="square" lIns="91425" tIns="45700" rIns="91425" bIns="45700" anchor="t" anchorCtr="0">
            <a:spAutoFit/>
          </a:bodyPr>
          <a:lstStyle/>
          <a:p>
            <a:pPr lvl="0" algn="ctr">
              <a:lnSpc>
                <a:spcPct val="107000"/>
              </a:lnSpc>
            </a:pPr>
            <a:r>
              <a:rPr lang="es-ES_tradnl" sz="4000" b="1" dirty="0">
                <a:solidFill>
                  <a:srgbClr val="00B050"/>
                </a:solidFill>
                <a:latin typeface="Calibri"/>
                <a:ea typeface="Calibri"/>
                <a:cs typeface="Calibri"/>
                <a:sym typeface="Calibri"/>
              </a:rPr>
              <a:t>Un nuevo Fideicomiso de Tierras Comunitarias</a:t>
            </a:r>
            <a:endParaRPr lang="es-ES_tradnl" sz="4000" dirty="0">
              <a:solidFill>
                <a:srgbClr val="00B05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0"/>
        <p:cNvGrpSpPr/>
        <p:nvPr/>
      </p:nvGrpSpPr>
      <p:grpSpPr>
        <a:xfrm>
          <a:off x="0" y="0"/>
          <a:ext cx="0" cy="0"/>
          <a:chOff x="0" y="0"/>
          <a:chExt cx="0" cy="0"/>
        </a:xfrm>
      </p:grpSpPr>
      <p:sp>
        <p:nvSpPr>
          <p:cNvPr id="311" name="Google Shape;311;p44"/>
          <p:cNvSpPr txBox="1">
            <a:spLocks noGrp="1"/>
          </p:cNvSpPr>
          <p:nvPr>
            <p:ph type="sldNum" idx="12"/>
          </p:nvPr>
        </p:nvSpPr>
        <p:spPr>
          <a:xfrm>
            <a:off x="15062147" y="6217622"/>
            <a:ext cx="975600" cy="5247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27</a:t>
            </a:fld>
            <a:endParaRPr/>
          </a:p>
        </p:txBody>
      </p:sp>
      <p:sp>
        <p:nvSpPr>
          <p:cNvPr id="312" name="Google Shape;312;p44"/>
          <p:cNvSpPr txBox="1"/>
          <p:nvPr/>
        </p:nvSpPr>
        <p:spPr>
          <a:xfrm>
            <a:off x="0" y="152400"/>
            <a:ext cx="10363200" cy="5848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cap="small">
                <a:solidFill>
                  <a:srgbClr val="93B3D7"/>
                </a:solidFill>
                <a:latin typeface="Calibri"/>
                <a:ea typeface="Calibri"/>
                <a:cs typeface="Calibri"/>
                <a:sym typeface="Calibri"/>
              </a:rPr>
              <a:t>Housing Cooperatives</a:t>
            </a:r>
            <a:endParaRPr/>
          </a:p>
          <a:p>
            <a:pPr marL="0" marR="0" lvl="0" indent="0" algn="l" rtl="0">
              <a:spcBef>
                <a:spcPts val="0"/>
              </a:spcBef>
              <a:spcAft>
                <a:spcPts val="0"/>
              </a:spcAft>
              <a:buNone/>
            </a:pPr>
            <a:br>
              <a:rPr lang="en-US" sz="2100" b="1" cap="small">
                <a:solidFill>
                  <a:srgbClr val="366092"/>
                </a:solidFill>
                <a:latin typeface="Calibri"/>
                <a:ea typeface="Calibri"/>
                <a:cs typeface="Calibri"/>
                <a:sym typeface="Calibri"/>
              </a:rPr>
            </a:br>
            <a:endParaRPr sz="600" b="1">
              <a:solidFill>
                <a:srgbClr val="366092"/>
              </a:solidFill>
              <a:latin typeface="Calibri"/>
              <a:ea typeface="Calibri"/>
              <a:cs typeface="Calibri"/>
              <a:sym typeface="Calibri"/>
            </a:endParaRPr>
          </a:p>
          <a:p>
            <a:pPr marL="0" marR="0" lvl="0" indent="0" algn="ctr" rtl="0">
              <a:spcBef>
                <a:spcPts val="0"/>
              </a:spcBef>
              <a:spcAft>
                <a:spcPts val="0"/>
              </a:spcAft>
              <a:buNone/>
            </a:pPr>
            <a:endParaRPr sz="1800">
              <a:solidFill>
                <a:srgbClr val="366092"/>
              </a:solidFill>
              <a:latin typeface="Calibri"/>
              <a:ea typeface="Calibri"/>
              <a:cs typeface="Calibri"/>
              <a:sym typeface="Calibri"/>
            </a:endParaRPr>
          </a:p>
        </p:txBody>
      </p:sp>
      <p:pic>
        <p:nvPicPr>
          <p:cNvPr id="313" name="Google Shape;313;p44" descr="Image result for photos of housing cooperative"/>
          <p:cNvPicPr preferRelativeResize="0"/>
          <p:nvPr/>
        </p:nvPicPr>
        <p:blipFill rotWithShape="1">
          <a:blip r:embed="rId3">
            <a:alphaModFix/>
          </a:blip>
          <a:srcRect/>
          <a:stretch/>
        </p:blipFill>
        <p:spPr>
          <a:xfrm>
            <a:off x="994377" y="154858"/>
            <a:ext cx="7032022" cy="2860276"/>
          </a:xfrm>
          <a:prstGeom prst="rect">
            <a:avLst/>
          </a:prstGeom>
          <a:noFill/>
          <a:ln>
            <a:noFill/>
          </a:ln>
        </p:spPr>
      </p:pic>
      <p:pic>
        <p:nvPicPr>
          <p:cNvPr id="314" name="Google Shape;314;p44" descr="Image result for photos of housing cooperative"/>
          <p:cNvPicPr preferRelativeResize="0"/>
          <p:nvPr/>
        </p:nvPicPr>
        <p:blipFill rotWithShape="1">
          <a:blip r:embed="rId4">
            <a:alphaModFix/>
          </a:blip>
          <a:srcRect/>
          <a:stretch/>
        </p:blipFill>
        <p:spPr>
          <a:xfrm>
            <a:off x="213732" y="228999"/>
            <a:ext cx="2285999" cy="3048001"/>
          </a:xfrm>
          <a:prstGeom prst="rect">
            <a:avLst/>
          </a:prstGeom>
          <a:noFill/>
          <a:ln>
            <a:noFill/>
          </a:ln>
        </p:spPr>
      </p:pic>
      <p:pic>
        <p:nvPicPr>
          <p:cNvPr id="315" name="Google Shape;315;p44" descr="Image result for photos of housing cooperative"/>
          <p:cNvPicPr preferRelativeResize="0"/>
          <p:nvPr/>
        </p:nvPicPr>
        <p:blipFill rotWithShape="1">
          <a:blip r:embed="rId5">
            <a:alphaModFix/>
          </a:blip>
          <a:srcRect/>
          <a:stretch/>
        </p:blipFill>
        <p:spPr>
          <a:xfrm>
            <a:off x="495300" y="4216400"/>
            <a:ext cx="3514725" cy="2470150"/>
          </a:xfrm>
          <a:prstGeom prst="rect">
            <a:avLst/>
          </a:prstGeom>
          <a:noFill/>
          <a:ln>
            <a:noFill/>
          </a:ln>
        </p:spPr>
      </p:pic>
      <p:pic>
        <p:nvPicPr>
          <p:cNvPr id="316" name="Google Shape;316;p44"/>
          <p:cNvPicPr preferRelativeResize="0"/>
          <p:nvPr/>
        </p:nvPicPr>
        <p:blipFill rotWithShape="1">
          <a:blip r:embed="rId6">
            <a:alphaModFix/>
          </a:blip>
          <a:srcRect/>
          <a:stretch/>
        </p:blipFill>
        <p:spPr>
          <a:xfrm>
            <a:off x="6425116" y="3730453"/>
            <a:ext cx="4096563" cy="3069954"/>
          </a:xfrm>
          <a:prstGeom prst="rect">
            <a:avLst/>
          </a:prstGeom>
          <a:noFill/>
          <a:ln>
            <a:noFill/>
          </a:ln>
        </p:spPr>
      </p:pic>
      <p:pic>
        <p:nvPicPr>
          <p:cNvPr id="317" name="Google Shape;317;p44" descr="https://www.bsc.coop/templates/bsc-main/images/bsc_header_logo.png"/>
          <p:cNvPicPr preferRelativeResize="0"/>
          <p:nvPr/>
        </p:nvPicPr>
        <p:blipFill rotWithShape="1">
          <a:blip r:embed="rId7">
            <a:alphaModFix/>
          </a:blip>
          <a:srcRect/>
          <a:stretch/>
        </p:blipFill>
        <p:spPr>
          <a:xfrm>
            <a:off x="5057580" y="3021013"/>
            <a:ext cx="7147121" cy="747712"/>
          </a:xfrm>
          <a:prstGeom prst="rect">
            <a:avLst/>
          </a:prstGeom>
          <a:noFill/>
          <a:ln>
            <a:noFill/>
          </a:ln>
        </p:spPr>
      </p:pic>
      <p:pic>
        <p:nvPicPr>
          <p:cNvPr id="318" name="Google Shape;318;p44" descr="http://www.davisenterprise.com/files/2012/10/1025-dos-pinosW-1024x648.jpg"/>
          <p:cNvPicPr preferRelativeResize="0"/>
          <p:nvPr/>
        </p:nvPicPr>
        <p:blipFill rotWithShape="1">
          <a:blip r:embed="rId8">
            <a:alphaModFix/>
          </a:blip>
          <a:srcRect/>
          <a:stretch/>
        </p:blipFill>
        <p:spPr>
          <a:xfrm>
            <a:off x="8026400" y="525463"/>
            <a:ext cx="3124199" cy="2209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2"/>
        <p:cNvGrpSpPr/>
        <p:nvPr/>
      </p:nvGrpSpPr>
      <p:grpSpPr>
        <a:xfrm>
          <a:off x="0" y="0"/>
          <a:ext cx="0" cy="0"/>
          <a:chOff x="0" y="0"/>
          <a:chExt cx="0" cy="0"/>
        </a:xfrm>
      </p:grpSpPr>
      <p:sp>
        <p:nvSpPr>
          <p:cNvPr id="323" name="Google Shape;323;p45"/>
          <p:cNvSpPr txBox="1">
            <a:spLocks noGrp="1"/>
          </p:cNvSpPr>
          <p:nvPr>
            <p:ph type="sldNum" idx="12"/>
          </p:nvPr>
        </p:nvSpPr>
        <p:spPr>
          <a:xfrm>
            <a:off x="11330665" y="5546009"/>
            <a:ext cx="731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US"/>
              <a:t>28</a:t>
            </a:fld>
            <a:endParaRPr/>
          </a:p>
        </p:txBody>
      </p:sp>
      <p:sp>
        <p:nvSpPr>
          <p:cNvPr id="324" name="Google Shape;324;p45"/>
          <p:cNvSpPr txBox="1"/>
          <p:nvPr/>
        </p:nvSpPr>
        <p:spPr>
          <a:xfrm>
            <a:off x="322700" y="603777"/>
            <a:ext cx="10751700" cy="1477297"/>
          </a:xfrm>
          <a:prstGeom prst="rect">
            <a:avLst/>
          </a:prstGeom>
          <a:noFill/>
          <a:ln>
            <a:noFill/>
          </a:ln>
        </p:spPr>
        <p:txBody>
          <a:bodyPr spcFirstLastPara="1" wrap="square" lIns="91425" tIns="91425" rIns="91425" bIns="91425" anchor="t" anchorCtr="0">
            <a:spAutoFit/>
          </a:bodyPr>
          <a:lstStyle/>
          <a:p>
            <a:pPr lvl="0"/>
            <a:r>
              <a:rPr lang="es-ES_tradnl" sz="2800" b="1" dirty="0">
                <a:solidFill>
                  <a:srgbClr val="417389"/>
                </a:solidFill>
                <a:latin typeface="DM Sans"/>
                <a:ea typeface="DM Sans"/>
                <a:cs typeface="DM Sans"/>
                <a:sym typeface="DM Sans"/>
              </a:rPr>
              <a:t>Crisis de la vivienda: disminución de las oportunidades para la propiedad de la vivienda frente a la vulnerabilidad del alquiler</a:t>
            </a:r>
          </a:p>
        </p:txBody>
      </p:sp>
      <p:pic>
        <p:nvPicPr>
          <p:cNvPr id="325" name="Google Shape;325;p45"/>
          <p:cNvPicPr preferRelativeResize="0"/>
          <p:nvPr/>
        </p:nvPicPr>
        <p:blipFill rotWithShape="1">
          <a:blip r:embed="rId3">
            <a:alphaModFix/>
          </a:blip>
          <a:srcRect/>
          <a:stretch/>
        </p:blipFill>
        <p:spPr>
          <a:xfrm>
            <a:off x="1117600" y="2081074"/>
            <a:ext cx="8534399" cy="3727501"/>
          </a:xfrm>
          <a:prstGeom prst="rect">
            <a:avLst/>
          </a:prstGeom>
          <a:noFill/>
          <a:ln>
            <a:noFill/>
          </a:ln>
        </p:spPr>
      </p:pic>
      <p:sp>
        <p:nvSpPr>
          <p:cNvPr id="326" name="Google Shape;326;p45"/>
          <p:cNvSpPr txBox="1"/>
          <p:nvPr/>
        </p:nvSpPr>
        <p:spPr>
          <a:xfrm>
            <a:off x="10614033" y="916750"/>
            <a:ext cx="1426800" cy="369300"/>
          </a:xfrm>
          <a:prstGeom prst="rect">
            <a:avLst/>
          </a:prstGeom>
          <a:noFill/>
          <a:ln>
            <a:noFill/>
          </a:ln>
        </p:spPr>
        <p:txBody>
          <a:bodyPr spcFirstLastPara="1" wrap="square" lIns="91425" tIns="91425" rIns="91425" bIns="91425" anchor="t" anchorCtr="0">
            <a:spAutoFit/>
          </a:bodyPr>
          <a:lstStyle/>
          <a:p>
            <a:pPr marL="0" marR="0" lvl="0" indent="0" algn="r" rtl="0">
              <a:spcBef>
                <a:spcPts val="0"/>
              </a:spcBef>
              <a:spcAft>
                <a:spcPts val="0"/>
              </a:spcAft>
              <a:buNone/>
            </a:pPr>
            <a:r>
              <a:rPr lang="en-US" sz="1200" b="1">
                <a:solidFill>
                  <a:srgbClr val="FFFFFF"/>
                </a:solidFill>
                <a:latin typeface="DM Sans"/>
                <a:ea typeface="DM Sans"/>
                <a:cs typeface="DM Sans"/>
                <a:sym typeface="DM Sans"/>
              </a:rPr>
              <a:t>HOUSING CO</a:t>
            </a:r>
            <a:endParaRPr sz="1200" b="1">
              <a:solidFill>
                <a:srgbClr val="FFFFFF"/>
              </a:solidFill>
              <a:latin typeface="DM Sans"/>
              <a:ea typeface="DM Sans"/>
              <a:cs typeface="DM Sans"/>
              <a:sym typeface="DM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pic>
        <p:nvPicPr>
          <p:cNvPr id="331" name="Google Shape;331;p46"/>
          <p:cNvPicPr preferRelativeResize="0"/>
          <p:nvPr/>
        </p:nvPicPr>
        <p:blipFill rotWithShape="1">
          <a:blip r:embed="rId3">
            <a:alphaModFix/>
          </a:blip>
          <a:srcRect/>
          <a:stretch/>
        </p:blipFill>
        <p:spPr>
          <a:xfrm>
            <a:off x="2416337" y="5090500"/>
            <a:ext cx="7359325" cy="1307975"/>
          </a:xfrm>
          <a:prstGeom prst="rect">
            <a:avLst/>
          </a:prstGeom>
          <a:noFill/>
          <a:ln>
            <a:noFill/>
          </a:ln>
        </p:spPr>
      </p:pic>
      <p:sp>
        <p:nvSpPr>
          <p:cNvPr id="332" name="Google Shape;332;p46"/>
          <p:cNvSpPr txBox="1">
            <a:spLocks noGrp="1"/>
          </p:cNvSpPr>
          <p:nvPr>
            <p:ph type="sldNum" idx="12"/>
          </p:nvPr>
        </p:nvSpPr>
        <p:spPr>
          <a:xfrm>
            <a:off x="11330665" y="5546009"/>
            <a:ext cx="731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US"/>
              <a:t>29</a:t>
            </a:fld>
            <a:endParaRPr/>
          </a:p>
        </p:txBody>
      </p:sp>
      <p:sp>
        <p:nvSpPr>
          <p:cNvPr id="333" name="Google Shape;333;p46"/>
          <p:cNvSpPr txBox="1"/>
          <p:nvPr/>
        </p:nvSpPr>
        <p:spPr>
          <a:xfrm>
            <a:off x="323600" y="381000"/>
            <a:ext cx="11803500" cy="715550"/>
          </a:xfrm>
          <a:prstGeom prst="rect">
            <a:avLst/>
          </a:prstGeom>
          <a:noFill/>
          <a:ln>
            <a:noFill/>
          </a:ln>
        </p:spPr>
        <p:txBody>
          <a:bodyPr spcFirstLastPara="1" wrap="square" lIns="91425" tIns="91425" rIns="91425" bIns="91425" anchor="t" anchorCtr="0">
            <a:spAutoFit/>
          </a:bodyPr>
          <a:lstStyle/>
          <a:p>
            <a:pPr lvl="0">
              <a:lnSpc>
                <a:spcPct val="115000"/>
              </a:lnSpc>
            </a:pPr>
            <a:r>
              <a:rPr lang="es-ES_tradnl" sz="3000" b="1" dirty="0">
                <a:solidFill>
                  <a:srgbClr val="EEB500"/>
                </a:solidFill>
                <a:latin typeface="DM Sans"/>
                <a:ea typeface="DM Sans"/>
                <a:cs typeface="DM Sans"/>
                <a:sym typeface="DM Sans"/>
              </a:rPr>
              <a:t>Cooperativa de Vivienda de Capital Limitado</a:t>
            </a:r>
            <a:r>
              <a:rPr lang="en-US" sz="2500" b="1" dirty="0">
                <a:solidFill>
                  <a:srgbClr val="EEB500"/>
                </a:solidFill>
                <a:latin typeface="DM Sans"/>
                <a:ea typeface="DM Sans"/>
                <a:cs typeface="DM Sans"/>
                <a:sym typeface="DM Sans"/>
              </a:rPr>
              <a:t>(</a:t>
            </a:r>
            <a:r>
              <a:rPr lang="en-US" sz="2500" b="1" dirty="0" err="1">
                <a:solidFill>
                  <a:srgbClr val="EEB500"/>
                </a:solidFill>
                <a:latin typeface="DM Sans"/>
                <a:ea typeface="DM Sans"/>
                <a:cs typeface="DM Sans"/>
                <a:sym typeface="DM Sans"/>
              </a:rPr>
              <a:t>LEHC</a:t>
            </a:r>
            <a:r>
              <a:rPr lang="en-US" sz="2500" b="1" dirty="0">
                <a:solidFill>
                  <a:srgbClr val="EEB500"/>
                </a:solidFill>
                <a:latin typeface="DM Sans"/>
                <a:ea typeface="DM Sans"/>
                <a:cs typeface="DM Sans"/>
                <a:sym typeface="DM Sans"/>
              </a:rPr>
              <a:t>)</a:t>
            </a:r>
            <a:endParaRPr sz="2500" b="1" dirty="0">
              <a:solidFill>
                <a:srgbClr val="EEB500"/>
              </a:solidFill>
              <a:latin typeface="DM Sans"/>
              <a:ea typeface="DM Sans"/>
              <a:cs typeface="DM Sans"/>
              <a:sym typeface="DM Sans"/>
            </a:endParaRPr>
          </a:p>
        </p:txBody>
      </p:sp>
      <p:sp>
        <p:nvSpPr>
          <p:cNvPr id="334" name="Google Shape;334;p46"/>
          <p:cNvSpPr txBox="1"/>
          <p:nvPr/>
        </p:nvSpPr>
        <p:spPr>
          <a:xfrm>
            <a:off x="323600" y="1096550"/>
            <a:ext cx="11258700" cy="4616618"/>
          </a:xfrm>
          <a:prstGeom prst="rect">
            <a:avLst/>
          </a:prstGeom>
          <a:noFill/>
          <a:ln>
            <a:noFill/>
          </a:ln>
        </p:spPr>
        <p:txBody>
          <a:bodyPr spcFirstLastPara="1" wrap="square" lIns="91425" tIns="91425" rIns="91425" bIns="91425" anchor="t" anchorCtr="0">
            <a:spAutoFit/>
          </a:bodyPr>
          <a:lstStyle/>
          <a:p>
            <a:pPr marL="457200" lvl="0" indent="-381000">
              <a:lnSpc>
                <a:spcPct val="150000"/>
              </a:lnSpc>
              <a:buClr>
                <a:srgbClr val="417389"/>
              </a:buClr>
              <a:buSzPts val="2400"/>
              <a:buFont typeface="DM Sans"/>
              <a:buChar char="●"/>
            </a:pPr>
            <a:r>
              <a:rPr lang="es-ES_tradnl" sz="2400" dirty="0">
                <a:solidFill>
                  <a:srgbClr val="417389"/>
                </a:solidFill>
                <a:latin typeface="DM Sans"/>
                <a:ea typeface="DM Sans"/>
                <a:cs typeface="DM Sans"/>
                <a:sym typeface="DM Sans"/>
              </a:rPr>
              <a:t>El tipo de construcción puede variar
La propiedad se facilita a través de una corporación cooperativa y cada hogar posee una parte igual
Cada hogar está ocupado por el propietario y tiene un derecho de ocupación a una casa / unidad en particular
Gobernado democráticamente: Cada hogar tiene 1 voto
Asequibilidad continua al 
     Limitar el capital al 10%</a:t>
            </a:r>
            <a:endParaRPr lang="es-ES_tradnl" sz="1600" dirty="0">
              <a:solidFill>
                <a:srgbClr val="417389"/>
              </a:solidFill>
              <a:latin typeface="DM Sans"/>
              <a:ea typeface="DM Sans"/>
              <a:cs typeface="DM Sans"/>
              <a:sym typeface="DM Sans"/>
            </a:endParaRPr>
          </a:p>
        </p:txBody>
      </p:sp>
      <p:sp>
        <p:nvSpPr>
          <p:cNvPr id="335" name="Google Shape;335;p46"/>
          <p:cNvSpPr txBox="1"/>
          <p:nvPr/>
        </p:nvSpPr>
        <p:spPr>
          <a:xfrm>
            <a:off x="10614033" y="916750"/>
            <a:ext cx="1426800" cy="554100"/>
          </a:xfrm>
          <a:prstGeom prst="rect">
            <a:avLst/>
          </a:prstGeom>
          <a:noFill/>
          <a:ln>
            <a:noFill/>
          </a:ln>
        </p:spPr>
        <p:txBody>
          <a:bodyPr spcFirstLastPara="1" wrap="square" lIns="91425" tIns="91425" rIns="91425" bIns="91425" anchor="t" anchorCtr="0">
            <a:spAutoFit/>
          </a:bodyPr>
          <a:lstStyle/>
          <a:p>
            <a:pPr marL="0" marR="0" lvl="0" indent="0" algn="r" rtl="0">
              <a:spcBef>
                <a:spcPts val="0"/>
              </a:spcBef>
              <a:spcAft>
                <a:spcPts val="0"/>
              </a:spcAft>
              <a:buNone/>
            </a:pPr>
            <a:r>
              <a:rPr lang="en-US" sz="1200" b="1">
                <a:solidFill>
                  <a:srgbClr val="FFFFFF"/>
                </a:solidFill>
                <a:latin typeface="DM Sans"/>
                <a:ea typeface="DM Sans"/>
                <a:cs typeface="DM Sans"/>
                <a:sym typeface="DM Sans"/>
              </a:rPr>
              <a:t>HOUSING COOPS</a:t>
            </a:r>
            <a:endParaRPr sz="1200" b="1">
              <a:solidFill>
                <a:srgbClr val="FFFFFF"/>
              </a:solidFill>
              <a:latin typeface="DM Sans"/>
              <a:ea typeface="DM Sans"/>
              <a:cs typeface="DM Sans"/>
              <a:sym typeface="DM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p>
            <a:pPr lvl="0"/>
            <a:r>
              <a:rPr lang="es-ES_tradnl" dirty="0"/>
              <a:t>Normas sobre el </a:t>
            </a:r>
            <a:r>
              <a:rPr lang="es-ES_tradnl" dirty="0" err="1"/>
              <a:t>Covid</a:t>
            </a:r>
            <a:endParaRPr lang="es-ES_tradnl"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
        <p:cNvGrpSpPr/>
        <p:nvPr/>
      </p:nvGrpSpPr>
      <p:grpSpPr>
        <a:xfrm>
          <a:off x="0" y="0"/>
          <a:ext cx="0" cy="0"/>
          <a:chOff x="0" y="0"/>
          <a:chExt cx="0" cy="0"/>
        </a:xfrm>
      </p:grpSpPr>
      <p:sp>
        <p:nvSpPr>
          <p:cNvPr id="340" name="Google Shape;340;p47"/>
          <p:cNvSpPr txBox="1">
            <a:spLocks noGrp="1"/>
          </p:cNvSpPr>
          <p:nvPr>
            <p:ph type="sldNum" idx="12"/>
          </p:nvPr>
        </p:nvSpPr>
        <p:spPr>
          <a:xfrm>
            <a:off x="11330665" y="5546009"/>
            <a:ext cx="731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US"/>
              <a:t>30</a:t>
            </a:fld>
            <a:endParaRPr/>
          </a:p>
        </p:txBody>
      </p:sp>
      <p:pic>
        <p:nvPicPr>
          <p:cNvPr id="341" name="Google Shape;341;p47"/>
          <p:cNvPicPr preferRelativeResize="0"/>
          <p:nvPr/>
        </p:nvPicPr>
        <p:blipFill rotWithShape="1">
          <a:blip r:embed="rId3">
            <a:alphaModFix/>
          </a:blip>
          <a:srcRect/>
          <a:stretch/>
        </p:blipFill>
        <p:spPr>
          <a:xfrm>
            <a:off x="517467" y="918391"/>
            <a:ext cx="11544801" cy="5711009"/>
          </a:xfrm>
          <a:prstGeom prst="rect">
            <a:avLst/>
          </a:prstGeom>
          <a:noFill/>
          <a:ln>
            <a:noFill/>
          </a:ln>
        </p:spPr>
      </p:pic>
      <p:sp>
        <p:nvSpPr>
          <p:cNvPr id="342" name="Google Shape;342;p47"/>
          <p:cNvSpPr txBox="1"/>
          <p:nvPr/>
        </p:nvSpPr>
        <p:spPr>
          <a:xfrm>
            <a:off x="323599" y="228600"/>
            <a:ext cx="11738700" cy="821733"/>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None/>
            </a:pPr>
            <a:r>
              <a:rPr lang="es-ES_tradnl" sz="3600" b="1" dirty="0">
                <a:solidFill>
                  <a:srgbClr val="EEB500"/>
                </a:solidFill>
                <a:latin typeface="DM Sans"/>
                <a:ea typeface="DM Sans"/>
                <a:cs typeface="DM Sans"/>
                <a:sym typeface="DM Sans"/>
              </a:rPr>
              <a:t>ventajas de </a:t>
            </a:r>
            <a:r>
              <a:rPr lang="es-ES_tradnl" sz="3600" b="1" dirty="0" err="1">
                <a:solidFill>
                  <a:srgbClr val="EEB500"/>
                </a:solidFill>
                <a:latin typeface="DM Sans"/>
                <a:ea typeface="DM Sans"/>
                <a:cs typeface="DM Sans"/>
                <a:sym typeface="DM Sans"/>
              </a:rPr>
              <a:t>LEHC</a:t>
            </a:r>
            <a:endParaRPr lang="es-ES_tradnl" sz="3600" b="1" dirty="0">
              <a:solidFill>
                <a:srgbClr val="EEB500"/>
              </a:solidFill>
              <a:latin typeface="DM Sans"/>
              <a:ea typeface="DM Sans"/>
              <a:cs typeface="DM Sans"/>
              <a:sym typeface="DM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6"/>
        <p:cNvGrpSpPr/>
        <p:nvPr/>
      </p:nvGrpSpPr>
      <p:grpSpPr>
        <a:xfrm>
          <a:off x="0" y="0"/>
          <a:ext cx="0" cy="0"/>
          <a:chOff x="0" y="0"/>
          <a:chExt cx="0" cy="0"/>
        </a:xfrm>
      </p:grpSpPr>
      <p:pic>
        <p:nvPicPr>
          <p:cNvPr id="347" name="Google Shape;347;p48" descr="A group of people wearing masks&#10;&#10;Description automatically generated with medium confidence"/>
          <p:cNvPicPr preferRelativeResize="0"/>
          <p:nvPr/>
        </p:nvPicPr>
        <p:blipFill rotWithShape="1">
          <a:blip r:embed="rId3">
            <a:alphaModFix/>
          </a:blip>
          <a:srcRect l="219"/>
          <a:stretch/>
        </p:blipFill>
        <p:spPr>
          <a:xfrm>
            <a:off x="4883024" y="10"/>
            <a:ext cx="7308975" cy="3364992"/>
          </a:xfrm>
          <a:custGeom>
            <a:avLst/>
            <a:gdLst/>
            <a:ahLst/>
            <a:cxnLst/>
            <a:rect l="l" t="t" r="r" b="b"/>
            <a:pathLst>
              <a:path w="7308975" h="3364992" extrusionOk="0">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id="348" name="Google Shape;348;p48" descr="A person holding a sign&#10;&#10;Description automatically generated"/>
          <p:cNvPicPr preferRelativeResize="0"/>
          <p:nvPr/>
        </p:nvPicPr>
        <p:blipFill rotWithShape="1">
          <a:blip r:embed="rId4">
            <a:alphaModFix/>
          </a:blip>
          <a:srcRect t="6721" b="39719"/>
          <a:stretch/>
        </p:blipFill>
        <p:spPr>
          <a:xfrm>
            <a:off x="4883024" y="3493008"/>
            <a:ext cx="7308975" cy="3364992"/>
          </a:xfrm>
          <a:custGeom>
            <a:avLst/>
            <a:gdLst/>
            <a:ahLst/>
            <a:cxnLst/>
            <a:rect l="l" t="t" r="r" b="b"/>
            <a:pathLst>
              <a:path w="7308975" h="3364992" extrusionOk="0">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349" name="Google Shape;349;p48"/>
          <p:cNvSpPr txBox="1">
            <a:spLocks noGrp="1"/>
          </p:cNvSpPr>
          <p:nvPr>
            <p:ph type="title"/>
          </p:nvPr>
        </p:nvSpPr>
        <p:spPr>
          <a:xfrm>
            <a:off x="388819" y="170687"/>
            <a:ext cx="4892100" cy="2214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sz="4000" b="1" dirty="0" err="1">
                <a:latin typeface="Calibri"/>
                <a:ea typeface="Calibri"/>
                <a:cs typeface="Calibri"/>
                <a:sym typeface="Calibri"/>
              </a:rPr>
              <a:t>BCLT</a:t>
            </a:r>
            <a:r>
              <a:rPr lang="en-US" sz="4000" b="1" dirty="0">
                <a:latin typeface="Calibri"/>
                <a:ea typeface="Calibri"/>
                <a:cs typeface="Calibri"/>
                <a:sym typeface="Calibri"/>
              </a:rPr>
              <a:t>: </a:t>
            </a:r>
            <a:r>
              <a:rPr lang="en-US" sz="4000" b="1" dirty="0" err="1">
                <a:latin typeface="Calibri"/>
                <a:ea typeface="Calibri"/>
                <a:cs typeface="Calibri"/>
                <a:sym typeface="Calibri"/>
              </a:rPr>
              <a:t>Señoras</a:t>
            </a:r>
            <a:r>
              <a:rPr lang="en-US" sz="4000" b="1" dirty="0">
                <a:latin typeface="Calibri"/>
                <a:ea typeface="Calibri"/>
                <a:cs typeface="Calibri"/>
                <a:sym typeface="Calibri"/>
              </a:rPr>
              <a:t> for Housing Cooperative</a:t>
            </a:r>
            <a:endParaRPr sz="4000" dirty="0"/>
          </a:p>
        </p:txBody>
      </p:sp>
      <p:sp>
        <p:nvSpPr>
          <p:cNvPr id="350" name="Google Shape;350;p48"/>
          <p:cNvSpPr txBox="1">
            <a:spLocks noGrp="1"/>
          </p:cNvSpPr>
          <p:nvPr>
            <p:ph type="body" idx="1"/>
          </p:nvPr>
        </p:nvSpPr>
        <p:spPr>
          <a:xfrm>
            <a:off x="256032" y="2057400"/>
            <a:ext cx="5636700" cy="4629900"/>
          </a:xfrm>
          <a:prstGeom prst="rect">
            <a:avLst/>
          </a:prstGeom>
          <a:noFill/>
          <a:ln>
            <a:noFill/>
          </a:ln>
        </p:spPr>
        <p:txBody>
          <a:bodyPr spcFirstLastPara="1" wrap="square" lIns="91425" tIns="45700" rIns="91425" bIns="45700" anchor="t" anchorCtr="0">
            <a:normAutofit/>
          </a:bodyPr>
          <a:lstStyle/>
          <a:p>
            <a:pPr marL="342900" lvl="0" indent="-342900">
              <a:spcBef>
                <a:spcPts val="0"/>
              </a:spcBef>
              <a:buClr>
                <a:srgbClr val="31859C"/>
              </a:buClr>
              <a:buSzPts val="2400"/>
            </a:pPr>
            <a:r>
              <a:rPr lang="es-ES_tradnl" sz="2400" dirty="0" err="1"/>
              <a:t>BVCLT</a:t>
            </a:r>
            <a:r>
              <a:rPr lang="es-ES_tradnl" sz="2400" dirty="0"/>
              <a:t> Trabajó con residentes que luchan con un propietario problemático</a:t>
            </a:r>
            <a:endParaRPr lang="es-ES_tradnl" dirty="0"/>
          </a:p>
          <a:p>
            <a:pPr marL="342900" lvl="0" indent="-342900">
              <a:spcBef>
                <a:spcPts val="480"/>
              </a:spcBef>
              <a:buClr>
                <a:srgbClr val="31859C"/>
              </a:buClr>
              <a:buSzPts val="2400"/>
            </a:pPr>
            <a:r>
              <a:rPr lang="es-ES_tradnl" sz="2400" dirty="0" err="1"/>
              <a:t>BVCLT</a:t>
            </a:r>
            <a:r>
              <a:rPr lang="es-ES_tradnl" sz="2400" dirty="0"/>
              <a:t> usó el $ de la ciudad de Los Ángeles para comprar el edificio y el terreno con planes de transferir el edificio a los residentes</a:t>
            </a:r>
            <a:endParaRPr lang="es-ES_tradnl" dirty="0"/>
          </a:p>
          <a:p>
            <a:pPr marL="342900" lvl="0" indent="-342900">
              <a:spcBef>
                <a:spcPts val="480"/>
              </a:spcBef>
              <a:buClr>
                <a:srgbClr val="31859C"/>
              </a:buClr>
              <a:buSzPts val="2400"/>
            </a:pPr>
            <a:r>
              <a:rPr lang="es-ES_tradnl" sz="2400" dirty="0"/>
              <a:t>Los residentes compran el edificio al costo de las renovaciones (financiamiento asegurado por </a:t>
            </a:r>
            <a:r>
              <a:rPr lang="es-ES_tradnl" sz="2400" dirty="0" err="1"/>
              <a:t>BVCLT</a:t>
            </a:r>
            <a:r>
              <a:rPr lang="es-ES_tradnl" sz="2400" dirty="0"/>
              <a:t>)</a:t>
            </a:r>
            <a:endParaRPr lang="es-ES_tradnl" dirty="0"/>
          </a:p>
          <a:p>
            <a:pPr marL="0" lvl="0" indent="0" algn="l" rtl="0">
              <a:spcBef>
                <a:spcPts val="180"/>
              </a:spcBef>
              <a:spcAft>
                <a:spcPts val="0"/>
              </a:spcAft>
              <a:buClr>
                <a:srgbClr val="31859C"/>
              </a:buClr>
              <a:buSzPts val="900"/>
              <a:buNone/>
            </a:pPr>
            <a:endParaRPr lang="es-ES_tradnl" sz="900" dirty="0"/>
          </a:p>
          <a:p>
            <a:pPr marL="342900" lvl="0" indent="-342900">
              <a:lnSpc>
                <a:spcPct val="110000"/>
              </a:lnSpc>
              <a:spcBef>
                <a:spcPts val="0"/>
              </a:spcBef>
              <a:buClr>
                <a:srgbClr val="31859C"/>
              </a:buClr>
              <a:buSzPts val="2400"/>
            </a:pPr>
            <a:r>
              <a:rPr lang="es-ES_tradnl" sz="2400" dirty="0" err="1"/>
              <a:t>CCCD</a:t>
            </a:r>
            <a:r>
              <a:rPr lang="es-ES_tradnl" sz="2400" dirty="0"/>
              <a:t> está ayudando a los residentes 
     en la formación de </a:t>
            </a:r>
            <a:r>
              <a:rPr lang="es-ES_tradnl" sz="2400" dirty="0" err="1"/>
              <a:t>LEHC</a:t>
            </a:r>
            <a:endParaRPr lang="es-ES_tradnl"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5"/>
        <p:cNvGrpSpPr/>
        <p:nvPr/>
      </p:nvGrpSpPr>
      <p:grpSpPr>
        <a:xfrm>
          <a:off x="0" y="0"/>
          <a:ext cx="0" cy="0"/>
          <a:chOff x="0" y="0"/>
          <a:chExt cx="0" cy="0"/>
        </a:xfrm>
      </p:grpSpPr>
      <p:sp>
        <p:nvSpPr>
          <p:cNvPr id="356" name="Google Shape;356;p49"/>
          <p:cNvSpPr txBox="1"/>
          <p:nvPr/>
        </p:nvSpPr>
        <p:spPr>
          <a:xfrm>
            <a:off x="152400" y="88605"/>
            <a:ext cx="11887200" cy="708000"/>
          </a:xfrm>
          <a:prstGeom prst="rect">
            <a:avLst/>
          </a:prstGeom>
          <a:solidFill>
            <a:schemeClr val="lt1"/>
          </a:solidFill>
          <a:ln>
            <a:noFill/>
          </a:ln>
        </p:spPr>
        <p:txBody>
          <a:bodyPr spcFirstLastPara="1" wrap="square" lIns="91425" tIns="45700" rIns="91425" bIns="45700" anchor="t" anchorCtr="0">
            <a:spAutoFit/>
          </a:bodyPr>
          <a:lstStyle/>
          <a:p>
            <a:pPr lvl="0" algn="ctr"/>
            <a:r>
              <a:rPr lang="es-ES_tradnl" sz="4000" b="1" dirty="0">
                <a:solidFill>
                  <a:srgbClr val="00B050"/>
                </a:solidFill>
                <a:latin typeface="Calibri"/>
                <a:ea typeface="Calibri"/>
                <a:cs typeface="Calibri"/>
                <a:sym typeface="Calibri"/>
              </a:rPr>
              <a:t>Cooperativas de Trabajadores Agrícolas</a:t>
            </a:r>
            <a:endParaRPr lang="es-ES_tradnl" dirty="0"/>
          </a:p>
        </p:txBody>
      </p:sp>
      <p:sp>
        <p:nvSpPr>
          <p:cNvPr id="357" name="Google Shape;357;p49"/>
          <p:cNvSpPr txBox="1"/>
          <p:nvPr/>
        </p:nvSpPr>
        <p:spPr>
          <a:xfrm>
            <a:off x="152399" y="796490"/>
            <a:ext cx="12039600" cy="72942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rgbClr val="00B050"/>
                </a:solidFill>
                <a:latin typeface="Arial"/>
                <a:ea typeface="Arial"/>
                <a:cs typeface="Arial"/>
                <a:sym typeface="Arial"/>
              </a:rPr>
              <a:t>                                                       				La Buena Esperanza: 40 </a:t>
            </a:r>
            <a:r>
              <a:rPr lang="es-ES_tradnl" sz="2200" b="1" dirty="0">
                <a:solidFill>
                  <a:srgbClr val="00B050"/>
                </a:solidFill>
                <a:latin typeface="Arial"/>
                <a:ea typeface="Arial"/>
                <a:cs typeface="Arial"/>
                <a:sym typeface="Arial"/>
              </a:rPr>
              <a:t>hogares</a:t>
            </a:r>
          </a:p>
          <a:p>
            <a:pPr marL="0" marR="0" lvl="0" indent="0" algn="l" rtl="0">
              <a:spcBef>
                <a:spcPts val="0"/>
              </a:spcBef>
              <a:spcAft>
                <a:spcPts val="0"/>
              </a:spcAft>
              <a:buNone/>
            </a:pPr>
            <a:endParaRPr sz="2400" dirty="0">
              <a:solidFill>
                <a:srgbClr val="244061"/>
              </a:solidFill>
              <a:latin typeface="Arial"/>
              <a:ea typeface="Arial"/>
              <a:cs typeface="Arial"/>
              <a:sym typeface="Arial"/>
            </a:endParaRPr>
          </a:p>
          <a:p>
            <a:pPr marL="0" marR="0" lvl="0" indent="0" algn="l" rtl="0">
              <a:spcBef>
                <a:spcPts val="0"/>
              </a:spcBef>
              <a:spcAft>
                <a:spcPts val="0"/>
              </a:spcAft>
              <a:buNone/>
            </a:pPr>
            <a:r>
              <a:rPr lang="en-US" sz="2400" b="1" dirty="0">
                <a:solidFill>
                  <a:srgbClr val="00B050"/>
                </a:solidFill>
                <a:latin typeface="Calibri"/>
                <a:ea typeface="Calibri"/>
                <a:cs typeface="Calibri"/>
                <a:sym typeface="Calibri"/>
              </a:rPr>
              <a:t>San </a:t>
            </a:r>
            <a:r>
              <a:rPr lang="en-US" sz="2400" b="1" dirty="0" err="1">
                <a:solidFill>
                  <a:srgbClr val="00B050"/>
                </a:solidFill>
                <a:latin typeface="Calibri"/>
                <a:ea typeface="Calibri"/>
                <a:cs typeface="Calibri"/>
                <a:sym typeface="Calibri"/>
              </a:rPr>
              <a:t>Jerardo</a:t>
            </a:r>
            <a:r>
              <a:rPr lang="en-US" sz="2400" b="1" dirty="0">
                <a:solidFill>
                  <a:srgbClr val="00B050"/>
                </a:solidFill>
                <a:latin typeface="Calibri"/>
                <a:ea typeface="Calibri"/>
                <a:cs typeface="Calibri"/>
                <a:sym typeface="Calibri"/>
              </a:rPr>
              <a:t> Cooperative: 60 </a:t>
            </a:r>
            <a:r>
              <a:rPr lang="es-ES_tradnl" sz="2400" b="1" dirty="0">
                <a:solidFill>
                  <a:srgbClr val="00B050"/>
                </a:solidFill>
                <a:latin typeface="Arial"/>
                <a:ea typeface="Arial"/>
                <a:cs typeface="Arial"/>
                <a:sym typeface="Arial"/>
              </a:rPr>
              <a:t>hogares </a:t>
            </a:r>
            <a:endParaRPr dirty="0"/>
          </a:p>
          <a:p>
            <a:pPr marL="0" marR="0" lvl="0" indent="0" algn="l" rtl="0">
              <a:spcBef>
                <a:spcPts val="0"/>
              </a:spcBef>
              <a:spcAft>
                <a:spcPts val="0"/>
              </a:spcAft>
              <a:buNone/>
            </a:pPr>
            <a:endParaRPr sz="2400" b="1" dirty="0">
              <a:solidFill>
                <a:srgbClr val="7030A0"/>
              </a:solidFill>
              <a:latin typeface="Calibri"/>
              <a:ea typeface="Calibri"/>
              <a:cs typeface="Calibri"/>
              <a:sym typeface="Calibri"/>
            </a:endParaRPr>
          </a:p>
          <a:p>
            <a:pPr marL="0" marR="0" lvl="0" indent="0" algn="l" rtl="0">
              <a:spcBef>
                <a:spcPts val="0"/>
              </a:spcBef>
              <a:spcAft>
                <a:spcPts val="0"/>
              </a:spcAft>
              <a:buNone/>
            </a:pPr>
            <a:endParaRPr sz="2400" b="1" dirty="0">
              <a:solidFill>
                <a:srgbClr val="7030A0"/>
              </a:solidFill>
              <a:latin typeface="Calibri"/>
              <a:ea typeface="Calibri"/>
              <a:cs typeface="Calibri"/>
              <a:sym typeface="Calibri"/>
            </a:endParaRPr>
          </a:p>
          <a:p>
            <a:pPr marL="0" marR="0" lvl="0" indent="0" algn="l" rtl="0">
              <a:spcBef>
                <a:spcPts val="0"/>
              </a:spcBef>
              <a:spcAft>
                <a:spcPts val="0"/>
              </a:spcAft>
              <a:buNone/>
            </a:pPr>
            <a:r>
              <a:rPr lang="en-US" sz="2400" b="1" dirty="0">
                <a:solidFill>
                  <a:srgbClr val="7030A0"/>
                </a:solidFill>
                <a:latin typeface="Calibri"/>
                <a:ea typeface="Calibri"/>
                <a:cs typeface="Calibri"/>
                <a:sym typeface="Calibri"/>
              </a:rPr>
              <a:t>                                                                  </a:t>
            </a:r>
            <a:endParaRPr dirty="0"/>
          </a:p>
          <a:p>
            <a:pPr marL="0" marR="0" lvl="0" indent="0" algn="l" rtl="0">
              <a:spcBef>
                <a:spcPts val="0"/>
              </a:spcBef>
              <a:spcAft>
                <a:spcPts val="0"/>
              </a:spcAft>
              <a:buNone/>
            </a:pPr>
            <a:endParaRPr sz="2400" b="1" dirty="0">
              <a:solidFill>
                <a:srgbClr val="7030A0"/>
              </a:solidFill>
              <a:latin typeface="Calibri"/>
              <a:ea typeface="Calibri"/>
              <a:cs typeface="Calibri"/>
              <a:sym typeface="Calibri"/>
            </a:endParaRPr>
          </a:p>
          <a:p>
            <a:pPr marL="0" marR="0" lvl="0" indent="0" algn="l" rtl="0">
              <a:spcBef>
                <a:spcPts val="0"/>
              </a:spcBef>
              <a:spcAft>
                <a:spcPts val="0"/>
              </a:spcAft>
              <a:buNone/>
            </a:pPr>
            <a:endParaRPr sz="2400" b="1" dirty="0">
              <a:solidFill>
                <a:srgbClr val="7030A0"/>
              </a:solidFill>
              <a:latin typeface="Calibri"/>
              <a:ea typeface="Calibri"/>
              <a:cs typeface="Calibri"/>
              <a:sym typeface="Calibri"/>
            </a:endParaRPr>
          </a:p>
          <a:p>
            <a:pPr marL="0" marR="0" lvl="0" indent="0" algn="l" rtl="0">
              <a:spcBef>
                <a:spcPts val="0"/>
              </a:spcBef>
              <a:spcAft>
                <a:spcPts val="0"/>
              </a:spcAft>
              <a:buNone/>
            </a:pPr>
            <a:endParaRPr sz="2400" b="1" dirty="0">
              <a:solidFill>
                <a:srgbClr val="7030A0"/>
              </a:solidFill>
              <a:latin typeface="Calibri"/>
              <a:ea typeface="Calibri"/>
              <a:cs typeface="Calibri"/>
              <a:sym typeface="Calibri"/>
            </a:endParaRPr>
          </a:p>
          <a:p>
            <a:pPr marL="0" marR="0" lvl="0" indent="0" algn="l" rtl="0">
              <a:spcBef>
                <a:spcPts val="0"/>
              </a:spcBef>
              <a:spcAft>
                <a:spcPts val="0"/>
              </a:spcAft>
              <a:buNone/>
            </a:pPr>
            <a:r>
              <a:rPr lang="en-US" sz="2400" b="1" dirty="0">
                <a:solidFill>
                  <a:srgbClr val="7030A0"/>
                </a:solidFill>
                <a:latin typeface="Calibri"/>
                <a:ea typeface="Calibri"/>
                <a:cs typeface="Calibri"/>
                <a:sym typeface="Calibri"/>
              </a:rPr>
              <a:t>                                                             			</a:t>
            </a:r>
            <a:r>
              <a:rPr lang="en-US" sz="2200" b="1" dirty="0">
                <a:solidFill>
                  <a:srgbClr val="00B050"/>
                </a:solidFill>
                <a:latin typeface="Calibri"/>
                <a:ea typeface="Calibri"/>
                <a:cs typeface="Calibri"/>
                <a:sym typeface="Calibri"/>
              </a:rPr>
              <a:t>La </a:t>
            </a:r>
            <a:r>
              <a:rPr lang="es-ES_tradnl" sz="2200" b="1" dirty="0">
                <a:solidFill>
                  <a:srgbClr val="00B050"/>
                </a:solidFill>
                <a:latin typeface="Calibri"/>
                <a:ea typeface="Calibri"/>
                <a:cs typeface="Calibri"/>
                <a:sym typeface="Calibri"/>
              </a:rPr>
              <a:t>Cooperativa</a:t>
            </a:r>
            <a:r>
              <a:rPr lang="en-US" sz="2200" b="1" dirty="0">
                <a:solidFill>
                  <a:srgbClr val="00B050"/>
                </a:solidFill>
                <a:latin typeface="Calibri"/>
                <a:ea typeface="Calibri"/>
                <a:cs typeface="Calibri"/>
                <a:sym typeface="Calibri"/>
              </a:rPr>
              <a:t> Santa Elena: 100 </a:t>
            </a:r>
            <a:r>
              <a:rPr lang="es-ES_tradnl" sz="2200" b="1" dirty="0">
                <a:solidFill>
                  <a:srgbClr val="00B050"/>
                </a:solidFill>
                <a:latin typeface="Arial"/>
                <a:ea typeface="Arial"/>
                <a:cs typeface="Arial"/>
                <a:sym typeface="Arial"/>
              </a:rPr>
              <a:t>hogares</a:t>
            </a:r>
            <a:endParaRPr lang="es-ES_tradnl" dirty="0"/>
          </a:p>
          <a:p>
            <a:pPr marL="0" marR="0" lvl="0" indent="0" algn="l" rtl="0">
              <a:spcBef>
                <a:spcPts val="0"/>
              </a:spcBef>
              <a:spcAft>
                <a:spcPts val="0"/>
              </a:spcAft>
              <a:buNone/>
            </a:pPr>
            <a:endParaRPr sz="1400" dirty="0">
              <a:solidFill>
                <a:srgbClr val="244061"/>
              </a:solidFill>
              <a:latin typeface="Arial"/>
              <a:ea typeface="Arial"/>
              <a:cs typeface="Arial"/>
              <a:sym typeface="Arial"/>
            </a:endParaRPr>
          </a:p>
          <a:p>
            <a:pPr marL="0" marR="0" lvl="0" indent="0" algn="l" rtl="0">
              <a:spcBef>
                <a:spcPts val="0"/>
              </a:spcBef>
              <a:spcAft>
                <a:spcPts val="0"/>
              </a:spcAft>
              <a:buNone/>
            </a:pPr>
            <a:endParaRPr sz="2400" dirty="0">
              <a:solidFill>
                <a:srgbClr val="244061"/>
              </a:solidFill>
              <a:latin typeface="Arial"/>
              <a:ea typeface="Arial"/>
              <a:cs typeface="Arial"/>
              <a:sym typeface="Arial"/>
            </a:endParaRPr>
          </a:p>
          <a:p>
            <a:pPr marL="0" marR="0" lvl="0" indent="0" algn="l" rtl="0">
              <a:spcBef>
                <a:spcPts val="0"/>
              </a:spcBef>
              <a:spcAft>
                <a:spcPts val="0"/>
              </a:spcAft>
              <a:buNone/>
            </a:pPr>
            <a:endParaRPr sz="2400" dirty="0">
              <a:solidFill>
                <a:srgbClr val="244061"/>
              </a:solidFill>
              <a:latin typeface="Arial"/>
              <a:ea typeface="Arial"/>
              <a:cs typeface="Arial"/>
              <a:sym typeface="Arial"/>
            </a:endParaRPr>
          </a:p>
          <a:p>
            <a:pPr marL="0" marR="0" lvl="0" indent="0" algn="l" rtl="0">
              <a:spcBef>
                <a:spcPts val="0"/>
              </a:spcBef>
              <a:spcAft>
                <a:spcPts val="0"/>
              </a:spcAft>
              <a:buNone/>
            </a:pPr>
            <a:endParaRPr sz="2400" dirty="0">
              <a:solidFill>
                <a:srgbClr val="244061"/>
              </a:solidFill>
              <a:latin typeface="Arial"/>
              <a:ea typeface="Arial"/>
              <a:cs typeface="Arial"/>
              <a:sym typeface="Arial"/>
            </a:endParaRPr>
          </a:p>
          <a:p>
            <a:pPr marL="0" marR="0" lvl="0" indent="0" algn="l" rtl="0">
              <a:spcBef>
                <a:spcPts val="0"/>
              </a:spcBef>
              <a:spcAft>
                <a:spcPts val="0"/>
              </a:spcAft>
              <a:buNone/>
            </a:pPr>
            <a:endParaRPr sz="2400" dirty="0">
              <a:solidFill>
                <a:srgbClr val="244061"/>
              </a:solidFill>
              <a:latin typeface="Arial"/>
              <a:ea typeface="Arial"/>
              <a:cs typeface="Arial"/>
              <a:sym typeface="Arial"/>
            </a:endParaRPr>
          </a:p>
          <a:p>
            <a:pPr marL="0" marR="0" lvl="0" indent="0" algn="l" rtl="0">
              <a:spcBef>
                <a:spcPts val="0"/>
              </a:spcBef>
              <a:spcAft>
                <a:spcPts val="0"/>
              </a:spcAft>
              <a:buNone/>
            </a:pPr>
            <a:endParaRPr sz="2400" dirty="0">
              <a:solidFill>
                <a:srgbClr val="244061"/>
              </a:solidFill>
              <a:latin typeface="Arial"/>
              <a:ea typeface="Arial"/>
              <a:cs typeface="Arial"/>
              <a:sym typeface="Arial"/>
            </a:endParaRPr>
          </a:p>
          <a:p>
            <a:pPr marL="0" marR="0" lvl="0" indent="0" algn="l" rtl="0">
              <a:spcBef>
                <a:spcPts val="0"/>
              </a:spcBef>
              <a:spcAft>
                <a:spcPts val="0"/>
              </a:spcAft>
              <a:buNone/>
            </a:pPr>
            <a:endParaRPr sz="2400" dirty="0">
              <a:solidFill>
                <a:srgbClr val="244061"/>
              </a:solidFill>
              <a:latin typeface="Arial"/>
              <a:ea typeface="Arial"/>
              <a:cs typeface="Arial"/>
              <a:sym typeface="Arial"/>
            </a:endParaRPr>
          </a:p>
          <a:p>
            <a:pPr marL="0" marR="0" lvl="0" indent="0" algn="l" rtl="0">
              <a:spcBef>
                <a:spcPts val="0"/>
              </a:spcBef>
              <a:spcAft>
                <a:spcPts val="0"/>
              </a:spcAft>
              <a:buNone/>
            </a:pPr>
            <a:endParaRPr sz="2400" dirty="0">
              <a:solidFill>
                <a:srgbClr val="244061"/>
              </a:solidFill>
              <a:latin typeface="Arial"/>
              <a:ea typeface="Arial"/>
              <a:cs typeface="Arial"/>
              <a:sym typeface="Arial"/>
            </a:endParaRPr>
          </a:p>
          <a:p>
            <a:pPr marL="0" marR="0" lvl="0" indent="0" algn="l" rtl="0">
              <a:spcBef>
                <a:spcPts val="0"/>
              </a:spcBef>
              <a:spcAft>
                <a:spcPts val="0"/>
              </a:spcAft>
              <a:buNone/>
            </a:pPr>
            <a:endParaRPr sz="2400" dirty="0">
              <a:solidFill>
                <a:srgbClr val="244061"/>
              </a:solidFill>
              <a:latin typeface="Arial"/>
              <a:ea typeface="Arial"/>
              <a:cs typeface="Arial"/>
              <a:sym typeface="Arial"/>
            </a:endParaRPr>
          </a:p>
          <a:p>
            <a:pPr marL="0" marR="0" lvl="0" indent="0" algn="l" rtl="0">
              <a:spcBef>
                <a:spcPts val="0"/>
              </a:spcBef>
              <a:spcAft>
                <a:spcPts val="0"/>
              </a:spcAft>
              <a:buNone/>
            </a:pPr>
            <a:endParaRPr sz="2400" dirty="0">
              <a:solidFill>
                <a:srgbClr val="244061"/>
              </a:solidFill>
              <a:latin typeface="Arial"/>
              <a:ea typeface="Arial"/>
              <a:cs typeface="Arial"/>
              <a:sym typeface="Arial"/>
            </a:endParaRPr>
          </a:p>
        </p:txBody>
      </p:sp>
      <p:pic>
        <p:nvPicPr>
          <p:cNvPr id="358" name="Google Shape;358;p49" descr="Z:\CCCD\Publicity, Promo, Outreach\Print Media\Print Newsletter\2016 Newsletter\Articles\Photos for Articles\Santa Elena Crop.jpg"/>
          <p:cNvPicPr preferRelativeResize="0"/>
          <p:nvPr/>
        </p:nvPicPr>
        <p:blipFill rotWithShape="1">
          <a:blip r:embed="rId3">
            <a:alphaModFix/>
          </a:blip>
          <a:srcRect/>
          <a:stretch/>
        </p:blipFill>
        <p:spPr>
          <a:xfrm>
            <a:off x="6303598" y="4537275"/>
            <a:ext cx="4746299" cy="2209801"/>
          </a:xfrm>
          <a:prstGeom prst="rect">
            <a:avLst/>
          </a:prstGeom>
          <a:noFill/>
          <a:ln>
            <a:noFill/>
          </a:ln>
        </p:spPr>
      </p:pic>
      <p:pic>
        <p:nvPicPr>
          <p:cNvPr id="359" name="Google Shape;359;p49"/>
          <p:cNvPicPr preferRelativeResize="0"/>
          <p:nvPr/>
        </p:nvPicPr>
        <p:blipFill rotWithShape="1">
          <a:blip r:embed="rId4">
            <a:alphaModFix/>
          </a:blip>
          <a:srcRect/>
          <a:stretch/>
        </p:blipFill>
        <p:spPr>
          <a:xfrm>
            <a:off x="730812" y="1905000"/>
            <a:ext cx="3600450" cy="2400300"/>
          </a:xfrm>
          <a:prstGeom prst="rect">
            <a:avLst/>
          </a:prstGeom>
          <a:noFill/>
          <a:ln>
            <a:noFill/>
          </a:ln>
        </p:spPr>
      </p:pic>
      <p:pic>
        <p:nvPicPr>
          <p:cNvPr id="360" name="Google Shape;360;p49" descr="La Buena Esperanza Apartments - 600 Bishop St King City, CA | Apartments.com"/>
          <p:cNvPicPr preferRelativeResize="0"/>
          <p:nvPr/>
        </p:nvPicPr>
        <p:blipFill rotWithShape="1">
          <a:blip r:embed="rId5">
            <a:alphaModFix/>
          </a:blip>
          <a:srcRect r="11000" b="6611"/>
          <a:stretch/>
        </p:blipFill>
        <p:spPr>
          <a:xfrm>
            <a:off x="6303608" y="1281472"/>
            <a:ext cx="5481991" cy="283332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4"/>
        <p:cNvGrpSpPr/>
        <p:nvPr/>
      </p:nvGrpSpPr>
      <p:grpSpPr>
        <a:xfrm>
          <a:off x="0" y="0"/>
          <a:ext cx="0" cy="0"/>
          <a:chOff x="0" y="0"/>
          <a:chExt cx="0" cy="0"/>
        </a:xfrm>
      </p:grpSpPr>
      <p:sp>
        <p:nvSpPr>
          <p:cNvPr id="365" name="Google Shape;365;p50"/>
          <p:cNvSpPr txBox="1">
            <a:spLocks noGrp="1"/>
          </p:cNvSpPr>
          <p:nvPr>
            <p:ph type="title"/>
          </p:nvPr>
        </p:nvSpPr>
        <p:spPr>
          <a:xfrm>
            <a:off x="592667" y="-76200"/>
            <a:ext cx="10972800" cy="1295400"/>
          </a:xfrm>
          <a:prstGeom prst="rect">
            <a:avLst/>
          </a:prstGeom>
          <a:noFill/>
          <a:ln>
            <a:noFill/>
          </a:ln>
        </p:spPr>
        <p:txBody>
          <a:bodyPr spcFirstLastPara="1" wrap="square" lIns="91425" tIns="45700" rIns="91425" bIns="45700" anchor="ctr" anchorCtr="0">
            <a:normAutofit/>
          </a:bodyPr>
          <a:lstStyle/>
          <a:p>
            <a:pPr lvl="0" algn="ctr"/>
            <a:r>
              <a:rPr lang="es-ES_tradnl" b="1" dirty="0"/>
              <a:t>Comunidades de casas prefabricadas</a:t>
            </a:r>
            <a:endParaRPr lang="es-ES_tradnl" sz="4400" b="1" dirty="0">
              <a:solidFill>
                <a:srgbClr val="7030A0"/>
              </a:solidFill>
              <a:latin typeface="Calibri"/>
              <a:ea typeface="Calibri"/>
              <a:cs typeface="Calibri"/>
              <a:sym typeface="Calibri"/>
            </a:endParaRPr>
          </a:p>
        </p:txBody>
      </p:sp>
      <p:sp>
        <p:nvSpPr>
          <p:cNvPr id="366" name="Google Shape;366;p50"/>
          <p:cNvSpPr txBox="1">
            <a:spLocks noGrp="1"/>
          </p:cNvSpPr>
          <p:nvPr>
            <p:ph type="body" idx="1"/>
          </p:nvPr>
        </p:nvSpPr>
        <p:spPr>
          <a:xfrm>
            <a:off x="-227333" y="1241524"/>
            <a:ext cx="12192000" cy="52164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2800"/>
              <a:buNone/>
            </a:pPr>
            <a:r>
              <a:rPr lang="en-US" sz="2800" dirty="0"/>
              <a:t>ROC Whiteboard Videos - ROC USA®</a:t>
            </a:r>
            <a:r>
              <a:rPr lang="en-US" sz="2800" u="sng" dirty="0">
                <a:solidFill>
                  <a:schemeClr val="hlink"/>
                </a:solidFill>
                <a:hlinkClick r:id="rId3"/>
              </a:rPr>
              <a:t>®</a:t>
            </a:r>
            <a:endParaRPr sz="2800" dirty="0"/>
          </a:p>
          <a:p>
            <a:pPr marL="0" lvl="0" indent="0" algn="l" rtl="0">
              <a:spcBef>
                <a:spcPts val="0"/>
              </a:spcBef>
              <a:spcAft>
                <a:spcPts val="0"/>
              </a:spcAft>
              <a:buClr>
                <a:schemeClr val="dk1"/>
              </a:buClr>
              <a:buSzPts val="3200"/>
              <a:buFont typeface="Noto Sans Symbols"/>
              <a:buNone/>
            </a:pPr>
            <a:endParaRPr dirty="0"/>
          </a:p>
        </p:txBody>
      </p:sp>
      <p:pic>
        <p:nvPicPr>
          <p:cNvPr id="367" name="Google Shape;367;p50" descr="Image result for images of mobile home communitiy&quot;"/>
          <p:cNvPicPr preferRelativeResize="0"/>
          <p:nvPr/>
        </p:nvPicPr>
        <p:blipFill rotWithShape="1">
          <a:blip r:embed="rId4">
            <a:alphaModFix/>
          </a:blip>
          <a:srcRect/>
          <a:stretch/>
        </p:blipFill>
        <p:spPr>
          <a:xfrm>
            <a:off x="948275" y="1724950"/>
            <a:ext cx="10261600" cy="4876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1"/>
        <p:cNvGrpSpPr/>
        <p:nvPr/>
      </p:nvGrpSpPr>
      <p:grpSpPr>
        <a:xfrm>
          <a:off x="0" y="0"/>
          <a:ext cx="0" cy="0"/>
          <a:chOff x="0" y="0"/>
          <a:chExt cx="0" cy="0"/>
        </a:xfrm>
      </p:grpSpPr>
      <p:sp>
        <p:nvSpPr>
          <p:cNvPr id="372" name="Google Shape;372;p51"/>
          <p:cNvSpPr txBox="1">
            <a:spLocks noGrp="1"/>
          </p:cNvSpPr>
          <p:nvPr>
            <p:ph type="title"/>
          </p:nvPr>
        </p:nvSpPr>
        <p:spPr>
          <a:xfrm>
            <a:off x="-610725" y="240675"/>
            <a:ext cx="14020800" cy="1325700"/>
          </a:xfrm>
          <a:prstGeom prst="rect">
            <a:avLst/>
          </a:prstGeom>
          <a:noFill/>
          <a:ln>
            <a:noFill/>
          </a:ln>
        </p:spPr>
        <p:txBody>
          <a:bodyPr spcFirstLastPara="1" wrap="square" lIns="91425" tIns="45700" rIns="91425" bIns="45700" anchor="ctr" anchorCtr="0">
            <a:normAutofit/>
          </a:bodyPr>
          <a:lstStyle/>
          <a:p>
            <a:pPr lvl="0" algn="ctr"/>
            <a:r>
              <a:rPr lang="en-US" sz="4950" b="1" dirty="0"/>
              <a:t>Casas </a:t>
            </a:r>
            <a:r>
              <a:rPr lang="en-US" sz="4950" b="1" dirty="0" err="1"/>
              <a:t>prefabricadas</a:t>
            </a:r>
            <a:r>
              <a:rPr lang="en-US" sz="4950" b="1" dirty="0">
                <a:latin typeface="Calibri"/>
                <a:ea typeface="Calibri"/>
                <a:cs typeface="Calibri"/>
                <a:sym typeface="Calibri"/>
              </a:rPr>
              <a:t> = </a:t>
            </a:r>
            <a:r>
              <a:rPr lang="es-ES_tradnl" sz="4950" b="1" dirty="0"/>
              <a:t>Propiedad dividida</a:t>
            </a:r>
            <a:endParaRPr lang="es-ES_tradnl" dirty="0"/>
          </a:p>
        </p:txBody>
      </p:sp>
      <p:sp>
        <p:nvSpPr>
          <p:cNvPr id="373" name="Google Shape;373;p51"/>
          <p:cNvSpPr txBox="1">
            <a:spLocks noGrp="1"/>
          </p:cNvSpPr>
          <p:nvPr>
            <p:ph type="body" idx="1"/>
          </p:nvPr>
        </p:nvSpPr>
        <p:spPr>
          <a:xfrm>
            <a:off x="7258105" y="1853144"/>
            <a:ext cx="4661751" cy="3263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31859C"/>
              </a:buClr>
              <a:buSzPts val="3200"/>
              <a:buNone/>
            </a:pPr>
            <a:endParaRPr sz="2200" dirty="0"/>
          </a:p>
          <a:p>
            <a:pPr marL="0" lvl="0" indent="0">
              <a:spcBef>
                <a:spcPts val="328"/>
              </a:spcBef>
              <a:buClr>
                <a:srgbClr val="31859C"/>
              </a:buClr>
              <a:buSzPts val="2625"/>
              <a:buNone/>
            </a:pPr>
            <a:r>
              <a:rPr lang="es-ES_tradnl" sz="2200" dirty="0"/>
              <a:t>Las Casas Individuales son propiedad de los Residentes</a:t>
            </a:r>
          </a:p>
          <a:p>
            <a:pPr marL="0" lvl="0" indent="0">
              <a:spcBef>
                <a:spcPts val="328"/>
              </a:spcBef>
              <a:buClr>
                <a:srgbClr val="31859C"/>
              </a:buClr>
              <a:buSzPts val="2625"/>
              <a:buNone/>
            </a:pPr>
            <a:endParaRPr lang="es-ES_tradnl" sz="2200" dirty="0"/>
          </a:p>
          <a:p>
            <a:pPr marL="0" lvl="0" indent="0">
              <a:spcBef>
                <a:spcPts val="400"/>
              </a:spcBef>
              <a:buClr>
                <a:srgbClr val="31859C"/>
              </a:buClr>
              <a:buSzPts val="3200"/>
              <a:buNone/>
            </a:pPr>
            <a:r>
              <a:rPr lang="es-ES_tradnl" sz="2200" dirty="0"/>
              <a:t>El terreno y las mejoras son propiedad de un arrendador:</a:t>
            </a:r>
          </a:p>
          <a:p>
            <a:pPr marL="342900" lvl="0" indent="-355600">
              <a:spcBef>
                <a:spcPts val="400"/>
              </a:spcBef>
              <a:buClr>
                <a:srgbClr val="31859C"/>
              </a:buClr>
              <a:buSzPts val="2200"/>
            </a:pPr>
            <a:r>
              <a:rPr lang="es-ES_tradnl" sz="2200" dirty="0"/>
              <a:t>Inversores o
Propietario benévolo:</a:t>
            </a:r>
          </a:p>
          <a:p>
            <a:pPr marL="742950" lvl="1" indent="-314325">
              <a:spcBef>
                <a:spcPts val="350"/>
              </a:spcBef>
              <a:buSzPts val="2200"/>
            </a:pPr>
            <a:r>
              <a:rPr lang="es-ES_tradnl" sz="2200" dirty="0"/>
              <a:t>Cooperativa de Residentes
Corporación sin fines de lucro o
Gobierno local</a:t>
            </a:r>
          </a:p>
          <a:p>
            <a:pPr marL="0" lvl="0" indent="0" algn="l" rtl="0">
              <a:spcBef>
                <a:spcPts val="400"/>
              </a:spcBef>
              <a:spcAft>
                <a:spcPts val="0"/>
              </a:spcAft>
              <a:buClr>
                <a:srgbClr val="31859C"/>
              </a:buClr>
              <a:buSzPts val="3200"/>
              <a:buNone/>
            </a:pPr>
            <a:endParaRPr sz="2200" dirty="0"/>
          </a:p>
          <a:p>
            <a:pPr marL="0" lvl="0" indent="0" algn="l" rtl="0">
              <a:spcBef>
                <a:spcPts val="400"/>
              </a:spcBef>
              <a:spcAft>
                <a:spcPts val="0"/>
              </a:spcAft>
              <a:buClr>
                <a:srgbClr val="31859C"/>
              </a:buClr>
              <a:buSzPts val="3200"/>
              <a:buNone/>
            </a:pPr>
            <a:endParaRPr sz="2200" dirty="0"/>
          </a:p>
        </p:txBody>
      </p:sp>
      <p:pic>
        <p:nvPicPr>
          <p:cNvPr id="374" name="Google Shape;374;p51" descr="PDRM1725.JPG"/>
          <p:cNvPicPr preferRelativeResize="0"/>
          <p:nvPr/>
        </p:nvPicPr>
        <p:blipFill rotWithShape="1">
          <a:blip r:embed="rId3">
            <a:alphaModFix/>
          </a:blip>
          <a:srcRect l="9066" t="408" b="4679"/>
          <a:stretch/>
        </p:blipFill>
        <p:spPr>
          <a:xfrm>
            <a:off x="1042004" y="2254125"/>
            <a:ext cx="5678653" cy="3263487"/>
          </a:xfrm>
          <a:prstGeom prst="rect">
            <a:avLst/>
          </a:prstGeom>
          <a:noFill/>
          <a:ln>
            <a:noFill/>
          </a:ln>
        </p:spPr>
      </p:pic>
      <p:sp>
        <p:nvSpPr>
          <p:cNvPr id="375" name="Google Shape;375;p51"/>
          <p:cNvSpPr/>
          <p:nvPr/>
        </p:nvSpPr>
        <p:spPr>
          <a:xfrm>
            <a:off x="687317" y="2652119"/>
            <a:ext cx="6083100" cy="1915500"/>
          </a:xfrm>
          <a:prstGeom prst="ellipse">
            <a:avLst/>
          </a:prstGeom>
          <a:noFill/>
          <a:ln w="76200" cap="flat" cmpd="sng">
            <a:solidFill>
              <a:srgbClr val="99FF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6" name="Google Shape;376;p51"/>
          <p:cNvSpPr/>
          <p:nvPr/>
        </p:nvSpPr>
        <p:spPr>
          <a:xfrm rot="-442176">
            <a:off x="637421" y="4470324"/>
            <a:ext cx="6162809" cy="1032312"/>
          </a:xfrm>
          <a:prstGeom prst="ellipse">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1"/>
        <p:cNvGrpSpPr/>
        <p:nvPr/>
      </p:nvGrpSpPr>
      <p:grpSpPr>
        <a:xfrm>
          <a:off x="0" y="0"/>
          <a:ext cx="0" cy="0"/>
          <a:chOff x="0" y="0"/>
          <a:chExt cx="0" cy="0"/>
        </a:xfrm>
      </p:grpSpPr>
      <p:sp>
        <p:nvSpPr>
          <p:cNvPr id="382" name="Google Shape;382;p52"/>
          <p:cNvSpPr txBox="1">
            <a:spLocks noGrp="1"/>
          </p:cNvSpPr>
          <p:nvPr>
            <p:ph type="title"/>
          </p:nvPr>
        </p:nvSpPr>
        <p:spPr>
          <a:xfrm>
            <a:off x="1" y="3752849"/>
            <a:ext cx="3149700" cy="2452800"/>
          </a:xfrm>
          <a:prstGeom prst="rect">
            <a:avLst/>
          </a:prstGeom>
          <a:noFill/>
          <a:ln>
            <a:noFill/>
          </a:ln>
        </p:spPr>
        <p:txBody>
          <a:bodyPr spcFirstLastPara="1" wrap="square" lIns="91425" tIns="45700" rIns="91425" bIns="45700" anchor="ctr" anchorCtr="0">
            <a:normAutofit/>
          </a:bodyPr>
          <a:lstStyle/>
          <a:p>
            <a:pPr lvl="0"/>
            <a:r>
              <a:rPr lang="es-ES_tradnl" sz="3100" b="1" dirty="0"/>
              <a:t>¿Por qué los inversores  
¿Compran casas prefabricadas?</a:t>
            </a:r>
            <a:endParaRPr lang="es-ES_tradnl" sz="3100" b="1" cap="none" dirty="0">
              <a:latin typeface="Calibri"/>
              <a:ea typeface="Calibri"/>
              <a:cs typeface="Calibri"/>
              <a:sym typeface="Calibri"/>
            </a:endParaRPr>
          </a:p>
        </p:txBody>
      </p:sp>
      <p:pic>
        <p:nvPicPr>
          <p:cNvPr id="383" name="Google Shape;383;p52" descr="Photo of the street view of a typical ROC."/>
          <p:cNvPicPr preferRelativeResize="0"/>
          <p:nvPr/>
        </p:nvPicPr>
        <p:blipFill rotWithShape="1">
          <a:blip r:embed="rId3">
            <a:alphaModFix/>
          </a:blip>
          <a:srcRect t="30809" b="7938"/>
          <a:stretch/>
        </p:blipFill>
        <p:spPr>
          <a:xfrm>
            <a:off x="1327350" y="0"/>
            <a:ext cx="9692640" cy="3710552"/>
          </a:xfrm>
          <a:custGeom>
            <a:avLst/>
            <a:gdLst/>
            <a:ahLst/>
            <a:cxnLst/>
            <a:rect l="l" t="t" r="r" b="b"/>
            <a:pathLst>
              <a:path w="12192000" h="3692092" extrusionOk="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384" name="Google Shape;384;p52"/>
          <p:cNvSpPr txBox="1">
            <a:spLocks noGrp="1"/>
          </p:cNvSpPr>
          <p:nvPr>
            <p:ph type="body" idx="1"/>
          </p:nvPr>
        </p:nvSpPr>
        <p:spPr>
          <a:xfrm>
            <a:off x="2844800" y="3581400"/>
            <a:ext cx="9042300" cy="3276600"/>
          </a:xfrm>
          <a:prstGeom prst="rect">
            <a:avLst/>
          </a:prstGeom>
          <a:noFill/>
          <a:ln>
            <a:noFill/>
          </a:ln>
        </p:spPr>
        <p:txBody>
          <a:bodyPr spcFirstLastPara="1" wrap="square" lIns="91425" tIns="45700" rIns="91425" bIns="45700" anchor="ctr" anchorCtr="0">
            <a:normAutofit fontScale="92500" lnSpcReduction="20000"/>
          </a:bodyPr>
          <a:lstStyle/>
          <a:p>
            <a:pPr marL="0" lvl="0" indent="0" algn="l" rtl="0">
              <a:spcBef>
                <a:spcPts val="0"/>
              </a:spcBef>
              <a:spcAft>
                <a:spcPts val="0"/>
              </a:spcAft>
              <a:buClr>
                <a:srgbClr val="31859C"/>
              </a:buClr>
              <a:buSzPct val="100000"/>
              <a:buNone/>
            </a:pPr>
            <a:endParaRPr sz="3200" dirty="0"/>
          </a:p>
          <a:p>
            <a:pPr marL="0" lvl="0" indent="0">
              <a:spcBef>
                <a:spcPts val="600"/>
              </a:spcBef>
              <a:buClr>
                <a:srgbClr val="31859C"/>
              </a:buClr>
              <a:buSzPct val="100000"/>
              <a:buNone/>
            </a:pPr>
            <a:r>
              <a:rPr lang="es-ES_tradnl" sz="3500" dirty="0"/>
              <a:t>"Uno de los grandes impulsores para ganar dinero es la capacidad de aumentar el alquiler... Si no los tuviéramos como rehenes, si no estuvieran atrapados en esas casas en los lotes de casas móviles, sería un panorama completamente diferente".</a:t>
            </a:r>
            <a:endParaRPr lang="es-ES_tradnl" sz="1600" dirty="0"/>
          </a:p>
          <a:p>
            <a:pPr marL="0" lvl="0" indent="0" algn="l" rtl="0">
              <a:spcBef>
                <a:spcPts val="600"/>
              </a:spcBef>
              <a:spcAft>
                <a:spcPts val="0"/>
              </a:spcAft>
              <a:buClr>
                <a:srgbClr val="31859C"/>
              </a:buClr>
              <a:buSzPct val="100000"/>
              <a:buNone/>
            </a:pPr>
            <a:r>
              <a:rPr lang="en-US" sz="1900" dirty="0"/>
              <a:t>                    - Frank Rolfe, </a:t>
            </a:r>
            <a:r>
              <a:rPr lang="en-US" sz="1900" dirty="0" err="1"/>
              <a:t>MHP</a:t>
            </a:r>
            <a:r>
              <a:rPr lang="en-US" sz="1900" dirty="0"/>
              <a:t> investor &amp; co-owner Mobile Home University</a:t>
            </a:r>
            <a:endParaRPr dirty="0"/>
          </a:p>
          <a:p>
            <a:pPr marL="0" lvl="0" indent="0" algn="l" rtl="0">
              <a:spcBef>
                <a:spcPts val="600"/>
              </a:spcBef>
              <a:spcAft>
                <a:spcPts val="0"/>
              </a:spcAft>
              <a:buClr>
                <a:srgbClr val="31859C"/>
              </a:buClr>
              <a:buSzPct val="100000"/>
              <a:buNone/>
            </a:pPr>
            <a:r>
              <a:rPr lang="en-US" sz="1900" dirty="0"/>
              <a:t>                       (Oliver,2019)</a:t>
            </a:r>
            <a:endParaRPr dirty="0"/>
          </a:p>
          <a:p>
            <a:pPr marL="0" lvl="0" indent="0" algn="l" rtl="0">
              <a:spcBef>
                <a:spcPts val="600"/>
              </a:spcBef>
              <a:spcAft>
                <a:spcPts val="0"/>
              </a:spcAft>
              <a:buClr>
                <a:srgbClr val="31859C"/>
              </a:buClr>
              <a:buSzPct val="100000"/>
              <a:buNone/>
            </a:pPr>
            <a:endParaRPr sz="1600" dirty="0"/>
          </a:p>
          <a:p>
            <a:pPr marL="0" lvl="0" indent="0" algn="l" rtl="0">
              <a:spcBef>
                <a:spcPts val="600"/>
              </a:spcBef>
              <a:spcAft>
                <a:spcPts val="0"/>
              </a:spcAft>
              <a:buClr>
                <a:srgbClr val="31859C"/>
              </a:buClr>
              <a:buSzPct val="100000"/>
              <a:buNone/>
            </a:pPr>
            <a:endParaRPr sz="1600" i="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8"/>
        <p:cNvGrpSpPr/>
        <p:nvPr/>
      </p:nvGrpSpPr>
      <p:grpSpPr>
        <a:xfrm>
          <a:off x="0" y="0"/>
          <a:ext cx="0" cy="0"/>
          <a:chOff x="0" y="0"/>
          <a:chExt cx="0" cy="0"/>
        </a:xfrm>
      </p:grpSpPr>
      <p:pic>
        <p:nvPicPr>
          <p:cNvPr id="389" name="Google Shape;389;p53"/>
          <p:cNvPicPr preferRelativeResize="0">
            <a:picLocks noGrp="1"/>
          </p:cNvPicPr>
          <p:nvPr>
            <p:ph type="body" idx="1"/>
          </p:nvPr>
        </p:nvPicPr>
        <p:blipFill rotWithShape="1">
          <a:blip r:embed="rId3">
            <a:alphaModFix/>
          </a:blip>
          <a:srcRect/>
          <a:stretch/>
        </p:blipFill>
        <p:spPr>
          <a:xfrm>
            <a:off x="500550" y="1129175"/>
            <a:ext cx="11190900" cy="5308500"/>
          </a:xfrm>
          <a:prstGeom prst="rect">
            <a:avLst/>
          </a:prstGeom>
          <a:noFill/>
          <a:ln>
            <a:noFill/>
          </a:ln>
        </p:spPr>
      </p:pic>
      <p:sp>
        <p:nvSpPr>
          <p:cNvPr id="390" name="Google Shape;390;p53"/>
          <p:cNvSpPr txBox="1">
            <a:spLocks noGrp="1"/>
          </p:cNvSpPr>
          <p:nvPr>
            <p:ph type="title"/>
          </p:nvPr>
        </p:nvSpPr>
        <p:spPr>
          <a:xfrm>
            <a:off x="508001" y="152400"/>
            <a:ext cx="10769700" cy="1499400"/>
          </a:xfrm>
          <a:prstGeom prst="rect">
            <a:avLst/>
          </a:prstGeom>
          <a:noFill/>
          <a:ln>
            <a:noFill/>
          </a:ln>
        </p:spPr>
        <p:txBody>
          <a:bodyPr spcFirstLastPara="1" wrap="square" lIns="68575" tIns="34275" rIns="68575" bIns="34275" anchor="t" anchorCtr="0">
            <a:noAutofit/>
          </a:bodyPr>
          <a:lstStyle/>
          <a:p>
            <a:pPr lvl="0"/>
            <a:r>
              <a:rPr lang="es-ES_tradnl" sz="2700" b="1" dirty="0">
                <a:latin typeface="Calibri"/>
                <a:ea typeface="Calibri"/>
                <a:cs typeface="Calibri"/>
                <a:sym typeface="Calibri"/>
              </a:rPr>
              <a:t>El programa </a:t>
            </a:r>
            <a:r>
              <a:rPr lang="es-ES_tradnl" sz="2700" b="1" dirty="0" err="1">
                <a:latin typeface="Calibri"/>
                <a:ea typeface="Calibri"/>
                <a:cs typeface="Calibri"/>
                <a:sym typeface="Calibri"/>
              </a:rPr>
              <a:t>CaliROC</a:t>
            </a:r>
            <a:r>
              <a:rPr lang="es-ES_tradnl" sz="2700" b="1" dirty="0">
                <a:latin typeface="Calibri"/>
                <a:ea typeface="Calibri"/>
                <a:cs typeface="Calibri"/>
                <a:sym typeface="Calibri"/>
              </a:rPr>
              <a:t> de </a:t>
            </a:r>
            <a:r>
              <a:rPr lang="es-ES_tradnl" sz="2700" b="1" dirty="0" err="1">
                <a:latin typeface="Calibri"/>
                <a:ea typeface="Calibri"/>
                <a:cs typeface="Calibri"/>
                <a:sym typeface="Calibri"/>
              </a:rPr>
              <a:t>CCCD</a:t>
            </a:r>
            <a:r>
              <a:rPr lang="es-ES_tradnl" sz="2700" b="1" dirty="0">
                <a:latin typeface="Calibri"/>
                <a:ea typeface="Calibri"/>
                <a:cs typeface="Calibri"/>
                <a:sym typeface="Calibri"/>
              </a:rPr>
              <a:t> pertenece a una red que presta servicios en 22 estados, con 270 comunidades propiedad de residentes que representan más de 19,000 sitios de viviendas</a:t>
            </a:r>
            <a:endParaRPr lang="es-ES_tradnl"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4"/>
        <p:cNvGrpSpPr/>
        <p:nvPr/>
      </p:nvGrpSpPr>
      <p:grpSpPr>
        <a:xfrm>
          <a:off x="0" y="0"/>
          <a:ext cx="0" cy="0"/>
          <a:chOff x="0" y="0"/>
          <a:chExt cx="0" cy="0"/>
        </a:xfrm>
      </p:grpSpPr>
      <p:sp>
        <p:nvSpPr>
          <p:cNvPr id="395" name="Google Shape;395;p54"/>
          <p:cNvSpPr txBox="1">
            <a:spLocks noGrp="1"/>
          </p:cNvSpPr>
          <p:nvPr>
            <p:ph type="title"/>
          </p:nvPr>
        </p:nvSpPr>
        <p:spPr>
          <a:xfrm>
            <a:off x="609600" y="228600"/>
            <a:ext cx="10972800" cy="1143000"/>
          </a:xfrm>
          <a:prstGeom prst="rect">
            <a:avLst/>
          </a:prstGeom>
          <a:noFill/>
          <a:ln>
            <a:noFill/>
          </a:ln>
        </p:spPr>
        <p:txBody>
          <a:bodyPr spcFirstLastPara="1" wrap="square" lIns="91425" tIns="45700" rIns="91425" bIns="45700" anchor="ctr" anchorCtr="0">
            <a:normAutofit/>
          </a:bodyPr>
          <a:lstStyle/>
          <a:p>
            <a:pPr lvl="0"/>
            <a:r>
              <a:rPr lang="es-ES_tradnl" sz="3600" b="1" dirty="0">
                <a:latin typeface="Calibri"/>
                <a:ea typeface="Calibri"/>
                <a:cs typeface="Calibri"/>
                <a:sym typeface="Calibri"/>
              </a:rPr>
              <a:t>Fuentes de financiamiento para la compra de parques</a:t>
            </a:r>
            <a:endParaRPr lang="es-ES_tradnl" dirty="0"/>
          </a:p>
        </p:txBody>
      </p:sp>
      <p:sp>
        <p:nvSpPr>
          <p:cNvPr id="396" name="Google Shape;396;p54"/>
          <p:cNvSpPr txBox="1">
            <a:spLocks noGrp="1"/>
          </p:cNvSpPr>
          <p:nvPr>
            <p:ph type="body" idx="1"/>
          </p:nvPr>
        </p:nvSpPr>
        <p:spPr>
          <a:xfrm>
            <a:off x="609600" y="1828800"/>
            <a:ext cx="5384700" cy="39624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Clr>
                <a:srgbClr val="31859C"/>
              </a:buClr>
              <a:buSzPct val="100000"/>
              <a:buNone/>
            </a:pPr>
            <a:endParaRPr sz="2800" b="1" dirty="0"/>
          </a:p>
          <a:p>
            <a:pPr marL="0" lvl="0" indent="0" algn="l" rtl="0">
              <a:spcBef>
                <a:spcPts val="392"/>
              </a:spcBef>
              <a:spcAft>
                <a:spcPts val="0"/>
              </a:spcAft>
              <a:buClr>
                <a:srgbClr val="31859C"/>
              </a:buClr>
              <a:buSzPct val="100000"/>
              <a:buNone/>
            </a:pPr>
            <a:endParaRPr sz="2800" b="1" dirty="0"/>
          </a:p>
          <a:p>
            <a:pPr marL="0" lvl="0" indent="0" algn="l" rtl="0">
              <a:spcBef>
                <a:spcPts val="392"/>
              </a:spcBef>
              <a:spcAft>
                <a:spcPts val="0"/>
              </a:spcAft>
              <a:buClr>
                <a:srgbClr val="31859C"/>
              </a:buClr>
              <a:buSzPct val="100000"/>
              <a:buNone/>
            </a:pPr>
            <a:endParaRPr sz="2800" b="1" dirty="0"/>
          </a:p>
          <a:p>
            <a:pPr marL="0" lvl="0" indent="0" algn="l" rtl="0">
              <a:spcBef>
                <a:spcPts val="392"/>
              </a:spcBef>
              <a:spcAft>
                <a:spcPts val="0"/>
              </a:spcAft>
              <a:buClr>
                <a:srgbClr val="31859C"/>
              </a:buClr>
              <a:buSzPct val="100000"/>
              <a:buNone/>
            </a:pPr>
            <a:endParaRPr sz="2800" b="1" dirty="0"/>
          </a:p>
          <a:p>
            <a:pPr marL="0" lvl="0" indent="0" algn="l" rtl="0">
              <a:spcBef>
                <a:spcPts val="392"/>
              </a:spcBef>
              <a:spcAft>
                <a:spcPts val="0"/>
              </a:spcAft>
              <a:buClr>
                <a:srgbClr val="31859C"/>
              </a:buClr>
              <a:buSzPct val="100000"/>
              <a:buNone/>
            </a:pPr>
            <a:endParaRPr sz="2800" b="1" dirty="0"/>
          </a:p>
          <a:p>
            <a:pPr marL="0" lvl="0" indent="0" algn="l" rtl="0">
              <a:spcBef>
                <a:spcPts val="392"/>
              </a:spcBef>
              <a:spcAft>
                <a:spcPts val="0"/>
              </a:spcAft>
              <a:buClr>
                <a:srgbClr val="31859C"/>
              </a:buClr>
              <a:buSzPct val="100000"/>
              <a:buNone/>
            </a:pPr>
            <a:endParaRPr sz="2800" b="1" dirty="0"/>
          </a:p>
          <a:p>
            <a:pPr marL="0" lvl="0" indent="0" algn="l" rtl="0">
              <a:spcBef>
                <a:spcPts val="392"/>
              </a:spcBef>
              <a:spcAft>
                <a:spcPts val="0"/>
              </a:spcAft>
              <a:buClr>
                <a:srgbClr val="31859C"/>
              </a:buClr>
              <a:buSzPct val="100000"/>
              <a:buNone/>
            </a:pPr>
            <a:endParaRPr sz="2800" b="1" dirty="0"/>
          </a:p>
          <a:p>
            <a:pPr marL="0" lvl="0" indent="0" algn="l" rtl="0">
              <a:spcBef>
                <a:spcPts val="392"/>
              </a:spcBef>
              <a:spcAft>
                <a:spcPts val="0"/>
              </a:spcAft>
              <a:buClr>
                <a:srgbClr val="31859C"/>
              </a:buClr>
              <a:buSzPct val="100000"/>
              <a:buNone/>
            </a:pPr>
            <a:endParaRPr sz="2800" b="1" dirty="0"/>
          </a:p>
          <a:p>
            <a:pPr marL="0" lvl="0" indent="0" algn="l" rtl="0">
              <a:spcBef>
                <a:spcPts val="392"/>
              </a:spcBef>
              <a:spcAft>
                <a:spcPts val="0"/>
              </a:spcAft>
              <a:buClr>
                <a:srgbClr val="31859C"/>
              </a:buClr>
              <a:buSzPct val="100000"/>
              <a:buNone/>
            </a:pPr>
            <a:endParaRPr sz="2800" b="1" dirty="0"/>
          </a:p>
          <a:p>
            <a:pPr marL="0" lvl="0" indent="0" algn="ctr" rtl="0">
              <a:lnSpc>
                <a:spcPct val="120000"/>
              </a:lnSpc>
              <a:spcBef>
                <a:spcPts val="0"/>
              </a:spcBef>
              <a:spcAft>
                <a:spcPts val="0"/>
              </a:spcAft>
              <a:buClr>
                <a:srgbClr val="31859C"/>
              </a:buClr>
              <a:buSzPct val="100000"/>
              <a:buNone/>
            </a:pPr>
            <a:endParaRPr sz="2800" b="1" dirty="0"/>
          </a:p>
          <a:p>
            <a:pPr marL="0" lvl="0" indent="0" algn="ctr" rtl="0">
              <a:lnSpc>
                <a:spcPct val="120000"/>
              </a:lnSpc>
              <a:spcBef>
                <a:spcPts val="0"/>
              </a:spcBef>
              <a:spcAft>
                <a:spcPts val="0"/>
              </a:spcAft>
              <a:buClr>
                <a:srgbClr val="31859C"/>
              </a:buClr>
              <a:buSzPct val="100000"/>
              <a:buNone/>
            </a:pPr>
            <a:r>
              <a:rPr lang="en-US" sz="2800" b="1" dirty="0" err="1"/>
              <a:t>MPPROP</a:t>
            </a:r>
            <a:r>
              <a:rPr lang="en-US" sz="2800" b="1" dirty="0"/>
              <a:t>/MORE</a:t>
            </a:r>
            <a:endParaRPr dirty="0"/>
          </a:p>
          <a:p>
            <a:pPr marL="0" lvl="0" indent="0" algn="ctr" rtl="0">
              <a:lnSpc>
                <a:spcPct val="120000"/>
              </a:lnSpc>
              <a:spcBef>
                <a:spcPts val="0"/>
              </a:spcBef>
              <a:spcAft>
                <a:spcPts val="0"/>
              </a:spcAft>
              <a:buClr>
                <a:srgbClr val="000000"/>
              </a:buClr>
              <a:buSzPct val="100000"/>
              <a:buNone/>
            </a:pPr>
            <a:r>
              <a:rPr lang="en-US" sz="2200" dirty="0">
                <a:solidFill>
                  <a:srgbClr val="000000"/>
                </a:solidFill>
                <a:latin typeface="Calibri"/>
                <a:ea typeface="Calibri"/>
                <a:cs typeface="Calibri"/>
                <a:sym typeface="Calibri"/>
              </a:rPr>
              <a:t>MORE (</a:t>
            </a:r>
            <a:r>
              <a:rPr lang="en-US" sz="2200" dirty="0" err="1">
                <a:solidFill>
                  <a:srgbClr val="000000"/>
                </a:solidFill>
                <a:latin typeface="Calibri"/>
                <a:ea typeface="Calibri"/>
                <a:cs typeface="Calibri"/>
                <a:sym typeface="Calibri"/>
              </a:rPr>
              <a:t>Prev</a:t>
            </a:r>
            <a:r>
              <a:rPr lang="en-US" sz="2200" dirty="0">
                <a:solidFill>
                  <a:srgbClr val="000000"/>
                </a:solidFill>
                <a:latin typeface="Calibri"/>
                <a:ea typeface="Calibri"/>
                <a:cs typeface="Calibri"/>
                <a:sym typeface="Calibri"/>
              </a:rPr>
              <a:t>: </a:t>
            </a:r>
            <a:r>
              <a:rPr lang="en-US" sz="2200" dirty="0" err="1">
                <a:solidFill>
                  <a:srgbClr val="000000"/>
                </a:solidFill>
                <a:latin typeface="Calibri"/>
                <a:ea typeface="Calibri"/>
                <a:cs typeface="Calibri"/>
                <a:sym typeface="Calibri"/>
              </a:rPr>
              <a:t>Mobilehome</a:t>
            </a:r>
            <a:r>
              <a:rPr lang="en-US" sz="2200" dirty="0">
                <a:solidFill>
                  <a:srgbClr val="000000"/>
                </a:solidFill>
                <a:latin typeface="Calibri"/>
                <a:ea typeface="Calibri"/>
                <a:cs typeface="Calibri"/>
                <a:sym typeface="Calibri"/>
              </a:rPr>
              <a:t> Park Rehabilitation and Resident Ownership Program </a:t>
            </a:r>
            <a:endParaRPr sz="2200" dirty="0"/>
          </a:p>
        </p:txBody>
      </p:sp>
      <p:sp>
        <p:nvSpPr>
          <p:cNvPr id="397" name="Google Shape;397;p54" descr="Home"/>
          <p:cNvSpPr txBox="1">
            <a:spLocks noGrp="1"/>
          </p:cNvSpPr>
          <p:nvPr>
            <p:ph type="body" idx="2"/>
          </p:nvPr>
        </p:nvSpPr>
        <p:spPr>
          <a:xfrm>
            <a:off x="6197600" y="1600200"/>
            <a:ext cx="5689500" cy="44958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spcBef>
                <a:spcPts val="0"/>
              </a:spcBef>
              <a:spcAft>
                <a:spcPts val="0"/>
              </a:spcAft>
              <a:buClr>
                <a:srgbClr val="31859C"/>
              </a:buClr>
              <a:buSzPct val="133333"/>
              <a:buNone/>
            </a:pPr>
            <a:endParaRPr dirty="0"/>
          </a:p>
          <a:p>
            <a:pPr marL="0" lvl="0" indent="0" algn="l" rtl="0">
              <a:spcBef>
                <a:spcPts val="496"/>
              </a:spcBef>
              <a:spcAft>
                <a:spcPts val="0"/>
              </a:spcAft>
              <a:buClr>
                <a:srgbClr val="31859C"/>
              </a:buClr>
              <a:buSzPct val="133333"/>
              <a:buNone/>
            </a:pPr>
            <a:endParaRPr dirty="0"/>
          </a:p>
          <a:p>
            <a:pPr marL="0" lvl="0" indent="0" algn="l" rtl="0">
              <a:spcBef>
                <a:spcPts val="496"/>
              </a:spcBef>
              <a:spcAft>
                <a:spcPts val="0"/>
              </a:spcAft>
              <a:buClr>
                <a:srgbClr val="31859C"/>
              </a:buClr>
              <a:buSzPct val="133333"/>
              <a:buNone/>
            </a:pPr>
            <a:endParaRPr dirty="0"/>
          </a:p>
          <a:p>
            <a:pPr marL="0" lvl="0" indent="0" algn="l" rtl="0">
              <a:spcBef>
                <a:spcPts val="496"/>
              </a:spcBef>
              <a:spcAft>
                <a:spcPts val="0"/>
              </a:spcAft>
              <a:buClr>
                <a:srgbClr val="31859C"/>
              </a:buClr>
              <a:buSzPct val="133333"/>
              <a:buNone/>
            </a:pPr>
            <a:endParaRPr dirty="0"/>
          </a:p>
          <a:p>
            <a:pPr marL="0" lvl="0" indent="0" algn="l" rtl="0">
              <a:spcBef>
                <a:spcPts val="496"/>
              </a:spcBef>
              <a:spcAft>
                <a:spcPts val="0"/>
              </a:spcAft>
              <a:buClr>
                <a:srgbClr val="31859C"/>
              </a:buClr>
              <a:buSzPct val="133333"/>
              <a:buNone/>
            </a:pPr>
            <a:endParaRPr dirty="0"/>
          </a:p>
          <a:p>
            <a:pPr marL="0" lvl="0" indent="0" algn="l" rtl="0">
              <a:spcBef>
                <a:spcPts val="496"/>
              </a:spcBef>
              <a:spcAft>
                <a:spcPts val="0"/>
              </a:spcAft>
              <a:buClr>
                <a:srgbClr val="31859C"/>
              </a:buClr>
              <a:buSzPct val="133333"/>
              <a:buNone/>
            </a:pPr>
            <a:endParaRPr dirty="0"/>
          </a:p>
          <a:p>
            <a:pPr marL="0" lvl="0" indent="0" algn="l" rtl="0">
              <a:spcBef>
                <a:spcPts val="496"/>
              </a:spcBef>
              <a:spcAft>
                <a:spcPts val="0"/>
              </a:spcAft>
              <a:buClr>
                <a:srgbClr val="31859C"/>
              </a:buClr>
              <a:buSzPct val="133333"/>
              <a:buNone/>
            </a:pPr>
            <a:endParaRPr dirty="0"/>
          </a:p>
          <a:p>
            <a:pPr marL="0" lvl="0" indent="0" algn="l" rtl="0">
              <a:spcBef>
                <a:spcPts val="496"/>
              </a:spcBef>
              <a:spcAft>
                <a:spcPts val="0"/>
              </a:spcAft>
              <a:buClr>
                <a:srgbClr val="31859C"/>
              </a:buClr>
              <a:buSzPct val="133333"/>
              <a:buNone/>
            </a:pPr>
            <a:endParaRPr dirty="0"/>
          </a:p>
          <a:p>
            <a:pPr marL="0" lvl="0" indent="0" algn="l" rtl="0">
              <a:spcBef>
                <a:spcPts val="496"/>
              </a:spcBef>
              <a:spcAft>
                <a:spcPts val="0"/>
              </a:spcAft>
              <a:buClr>
                <a:srgbClr val="31859C"/>
              </a:buClr>
              <a:buSzPct val="133333"/>
              <a:buNone/>
            </a:pPr>
            <a:endParaRPr dirty="0"/>
          </a:p>
          <a:p>
            <a:pPr marL="0" lvl="0" indent="0" algn="l" rtl="0">
              <a:spcBef>
                <a:spcPts val="496"/>
              </a:spcBef>
              <a:spcAft>
                <a:spcPts val="0"/>
              </a:spcAft>
              <a:buClr>
                <a:srgbClr val="31859C"/>
              </a:buClr>
              <a:buSzPct val="133333"/>
              <a:buNone/>
            </a:pPr>
            <a:endParaRPr dirty="0"/>
          </a:p>
          <a:p>
            <a:pPr marL="0" lvl="0" indent="0" algn="ctr" rtl="0">
              <a:spcBef>
                <a:spcPts val="31"/>
              </a:spcBef>
              <a:spcAft>
                <a:spcPts val="0"/>
              </a:spcAft>
              <a:buClr>
                <a:srgbClr val="31859C"/>
              </a:buClr>
              <a:buSzPct val="100000"/>
              <a:buNone/>
            </a:pPr>
            <a:endParaRPr sz="200" b="1" dirty="0"/>
          </a:p>
          <a:p>
            <a:pPr marL="0" lvl="0" indent="0" algn="ctr" rtl="0">
              <a:spcBef>
                <a:spcPts val="387"/>
              </a:spcBef>
              <a:spcAft>
                <a:spcPts val="0"/>
              </a:spcAft>
              <a:buClr>
                <a:srgbClr val="31859C"/>
              </a:buClr>
              <a:buSzPct val="100000"/>
              <a:buNone/>
            </a:pPr>
            <a:endParaRPr sz="2500" b="1" dirty="0"/>
          </a:p>
          <a:p>
            <a:pPr marL="0" lvl="0" indent="0" algn="ctr" rtl="0">
              <a:spcBef>
                <a:spcPts val="387"/>
              </a:spcBef>
              <a:spcAft>
                <a:spcPts val="0"/>
              </a:spcAft>
              <a:buClr>
                <a:srgbClr val="31859C"/>
              </a:buClr>
              <a:buSzPct val="100000"/>
              <a:buNone/>
            </a:pPr>
            <a:r>
              <a:rPr lang="en-US" sz="2500" b="1" dirty="0"/>
              <a:t>ROC USA Capitol: CDFI Lender</a:t>
            </a:r>
            <a:endParaRPr dirty="0"/>
          </a:p>
        </p:txBody>
      </p:sp>
      <p:pic>
        <p:nvPicPr>
          <p:cNvPr id="398" name="Google Shape;398;p54" descr="Logo&#10;&#10;Description automatically generated"/>
          <p:cNvPicPr preferRelativeResize="0"/>
          <p:nvPr/>
        </p:nvPicPr>
        <p:blipFill rotWithShape="1">
          <a:blip r:embed="rId3">
            <a:alphaModFix/>
          </a:blip>
          <a:srcRect/>
          <a:stretch/>
        </p:blipFill>
        <p:spPr>
          <a:xfrm>
            <a:off x="6086764" y="1371600"/>
            <a:ext cx="4343400" cy="3200399"/>
          </a:xfrm>
          <a:prstGeom prst="rect">
            <a:avLst/>
          </a:prstGeom>
          <a:noFill/>
          <a:ln>
            <a:noFill/>
          </a:ln>
        </p:spPr>
      </p:pic>
      <p:pic>
        <p:nvPicPr>
          <p:cNvPr id="399" name="Google Shape;399;p54" descr="Logo&#10;&#10;Description automatically generated"/>
          <p:cNvPicPr preferRelativeResize="0"/>
          <p:nvPr/>
        </p:nvPicPr>
        <p:blipFill rotWithShape="1">
          <a:blip r:embed="rId4">
            <a:alphaModFix/>
          </a:blip>
          <a:srcRect/>
          <a:stretch/>
        </p:blipFill>
        <p:spPr>
          <a:xfrm>
            <a:off x="1102360" y="1219286"/>
            <a:ext cx="3299460" cy="350502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4"/>
        <p:cNvGrpSpPr/>
        <p:nvPr/>
      </p:nvGrpSpPr>
      <p:grpSpPr>
        <a:xfrm>
          <a:off x="0" y="0"/>
          <a:ext cx="0" cy="0"/>
          <a:chOff x="0" y="0"/>
          <a:chExt cx="0" cy="0"/>
        </a:xfrm>
      </p:grpSpPr>
      <p:sp>
        <p:nvSpPr>
          <p:cNvPr id="405" name="Google Shape;405;p55"/>
          <p:cNvSpPr txBox="1">
            <a:spLocks noGrp="1"/>
          </p:cNvSpPr>
          <p:nvPr>
            <p:ph type="title"/>
          </p:nvPr>
        </p:nvSpPr>
        <p:spPr>
          <a:xfrm>
            <a:off x="6955954" y="553077"/>
            <a:ext cx="5290500" cy="685800"/>
          </a:xfrm>
          <a:prstGeom prst="rect">
            <a:avLst/>
          </a:prstGeom>
          <a:noFill/>
          <a:ln>
            <a:noFill/>
          </a:ln>
        </p:spPr>
        <p:txBody>
          <a:bodyPr spcFirstLastPara="1" wrap="square" lIns="68575" tIns="34275" rIns="68575" bIns="34275" anchor="ctr" anchorCtr="0">
            <a:noAutofit/>
          </a:bodyPr>
          <a:lstStyle/>
          <a:p>
            <a:pPr lvl="0" algn="ctr"/>
            <a:r>
              <a:rPr lang="es-ES_tradnl" sz="3200" b="1" dirty="0" err="1"/>
              <a:t>LEHC</a:t>
            </a:r>
            <a:r>
              <a:rPr lang="es-ES_tradnl" sz="3200" b="1" dirty="0"/>
              <a:t>: CÓMO FUNCIONA</a:t>
            </a:r>
            <a:endParaRPr lang="es-ES_tradnl" sz="3500" b="1" dirty="0">
              <a:latin typeface="Calibri"/>
              <a:ea typeface="Calibri"/>
              <a:cs typeface="Calibri"/>
              <a:sym typeface="Calibri"/>
            </a:endParaRPr>
          </a:p>
        </p:txBody>
      </p:sp>
      <p:pic>
        <p:nvPicPr>
          <p:cNvPr id="406" name="Google Shape;406;p55" descr="A group of people holding a sign&#10;&#10;Description automatically generated"/>
          <p:cNvPicPr preferRelativeResize="0"/>
          <p:nvPr/>
        </p:nvPicPr>
        <p:blipFill rotWithShape="1">
          <a:blip r:embed="rId3">
            <a:alphaModFix/>
          </a:blip>
          <a:srcRect l="12257" r="12265"/>
          <a:stretch/>
        </p:blipFill>
        <p:spPr>
          <a:xfrm>
            <a:off x="0" y="224789"/>
            <a:ext cx="6901731" cy="6858000"/>
          </a:xfrm>
          <a:custGeom>
            <a:avLst/>
            <a:gdLst/>
            <a:ahLst/>
            <a:cxnLst/>
            <a:rect l="l" t="t" r="r" b="b"/>
            <a:pathLst>
              <a:path w="6901731" h="6858000" extrusionOk="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ln>
            <a:noFill/>
          </a:ln>
        </p:spPr>
      </p:pic>
      <p:sp>
        <p:nvSpPr>
          <p:cNvPr id="407" name="Google Shape;407;p55"/>
          <p:cNvSpPr txBox="1">
            <a:spLocks noGrp="1"/>
          </p:cNvSpPr>
          <p:nvPr>
            <p:ph type="body" idx="1"/>
          </p:nvPr>
        </p:nvSpPr>
        <p:spPr>
          <a:xfrm>
            <a:off x="6705600" y="1447800"/>
            <a:ext cx="5486400" cy="5181600"/>
          </a:xfrm>
          <a:prstGeom prst="rect">
            <a:avLst/>
          </a:prstGeom>
          <a:noFill/>
          <a:ln>
            <a:noFill/>
          </a:ln>
        </p:spPr>
        <p:txBody>
          <a:bodyPr spcFirstLastPara="1" wrap="square" lIns="68575" tIns="34275" rIns="68575" bIns="34275" anchor="t" anchorCtr="0">
            <a:normAutofit/>
          </a:bodyPr>
          <a:lstStyle/>
          <a:p>
            <a:pPr marL="115887" lvl="0" indent="0" algn="l" rtl="0">
              <a:spcBef>
                <a:spcPts val="0"/>
              </a:spcBef>
              <a:spcAft>
                <a:spcPts val="0"/>
              </a:spcAft>
              <a:buClr>
                <a:srgbClr val="31859C"/>
              </a:buClr>
              <a:buSzPts val="1600"/>
              <a:buNone/>
            </a:pPr>
            <a:endParaRPr sz="1600">
              <a:latin typeface="Calibri"/>
              <a:ea typeface="Calibri"/>
              <a:cs typeface="Calibri"/>
              <a:sym typeface="Calibri"/>
            </a:endParaRPr>
          </a:p>
          <a:p>
            <a:pPr marL="509587" lvl="0" indent="-304800" algn="l" rtl="0">
              <a:spcBef>
                <a:spcPts val="600"/>
              </a:spcBef>
              <a:spcAft>
                <a:spcPts val="0"/>
              </a:spcAft>
              <a:buClr>
                <a:srgbClr val="31859C"/>
              </a:buClr>
              <a:buSzPts val="1400"/>
              <a:buFont typeface="Noto Sans Symbols"/>
              <a:buNone/>
            </a:pPr>
            <a:endParaRPr sz="1400">
              <a:latin typeface="Calibri"/>
              <a:ea typeface="Calibri"/>
              <a:cs typeface="Calibri"/>
              <a:sym typeface="Calibri"/>
            </a:endParaRPr>
          </a:p>
          <a:p>
            <a:pPr marL="509587" lvl="0" indent="-304800" algn="l" rtl="0">
              <a:spcBef>
                <a:spcPts val="600"/>
              </a:spcBef>
              <a:spcAft>
                <a:spcPts val="0"/>
              </a:spcAft>
              <a:buClr>
                <a:srgbClr val="31859C"/>
              </a:buClr>
              <a:buSzPts val="1400"/>
              <a:buFont typeface="Noto Sans Symbols"/>
              <a:buNone/>
            </a:pPr>
            <a:endParaRPr sz="1400">
              <a:latin typeface="Calibri"/>
              <a:ea typeface="Calibri"/>
              <a:cs typeface="Calibri"/>
              <a:sym typeface="Calibri"/>
            </a:endParaRPr>
          </a:p>
        </p:txBody>
      </p:sp>
      <p:sp>
        <p:nvSpPr>
          <p:cNvPr id="408" name="Google Shape;408;p55"/>
          <p:cNvSpPr txBox="1"/>
          <p:nvPr/>
        </p:nvSpPr>
        <p:spPr>
          <a:xfrm>
            <a:off x="6955954" y="1559003"/>
            <a:ext cx="4985700" cy="5448900"/>
          </a:xfrm>
          <a:prstGeom prst="rect">
            <a:avLst/>
          </a:prstGeom>
          <a:noFill/>
          <a:ln>
            <a:noFill/>
          </a:ln>
        </p:spPr>
        <p:txBody>
          <a:bodyPr spcFirstLastPara="1" wrap="square" lIns="91425" tIns="45700" rIns="91425" bIns="45700" anchor="t" anchorCtr="0">
            <a:spAutoFit/>
          </a:bodyPr>
          <a:lstStyle/>
          <a:p>
            <a:pPr lvl="0" indent="-152400">
              <a:buClr>
                <a:schemeClr val="dk1"/>
              </a:buClr>
              <a:buSzPts val="2400"/>
              <a:buFont typeface="Noto Sans Symbols"/>
              <a:buChar char="▪"/>
            </a:pPr>
            <a:r>
              <a:rPr lang="en-US" sz="2400" dirty="0">
                <a:solidFill>
                  <a:schemeClr val="dk1"/>
                </a:solidFill>
                <a:latin typeface="Arial"/>
                <a:ea typeface="Arial"/>
                <a:cs typeface="Arial"/>
                <a:sym typeface="Arial"/>
              </a:rPr>
              <a:t> </a:t>
            </a:r>
            <a:r>
              <a:rPr lang="es-ES_tradnl" sz="2400" dirty="0">
                <a:solidFill>
                  <a:schemeClr val="dk1"/>
                </a:solidFill>
              </a:rPr>
              <a:t>Los residentes forman una Corporación Cooperativa para comprar y operar el parque 
 Finanzas: La cooperativa asegura una "hipoteca general" sobre todo el desarrollo
 Cada Residente/Miembro compra una "acción" de membresía en la corporación </a:t>
            </a:r>
            <a:r>
              <a:rPr lang="es-ES_tradnl" sz="2400" dirty="0" err="1">
                <a:solidFill>
                  <a:schemeClr val="dk1"/>
                </a:solidFill>
              </a:rPr>
              <a:t>LEHC</a:t>
            </a:r>
            <a:r>
              <a:rPr lang="es-ES_tradnl" sz="2400" dirty="0">
                <a:solidFill>
                  <a:schemeClr val="dk1"/>
                </a:solidFill>
              </a:rPr>
              <a:t> 
 Los miembros pagan una cuota mensual del sitio/alquiler del lote para cubrir los gastos hipotecarios y operativos</a:t>
            </a:r>
            <a:endParaRPr lang="es-ES_tradnl" sz="24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Noto Sans Symbols"/>
              <a:buNone/>
            </a:pPr>
            <a:endParaRPr sz="24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endParaRPr sz="900" dirty="0">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3"/>
        <p:cNvGrpSpPr/>
        <p:nvPr/>
      </p:nvGrpSpPr>
      <p:grpSpPr>
        <a:xfrm>
          <a:off x="0" y="0"/>
          <a:ext cx="0" cy="0"/>
          <a:chOff x="0" y="0"/>
          <a:chExt cx="0" cy="0"/>
        </a:xfrm>
      </p:grpSpPr>
      <p:sp>
        <p:nvSpPr>
          <p:cNvPr id="414" name="Google Shape;414;p56"/>
          <p:cNvSpPr txBox="1">
            <a:spLocks noGrp="1"/>
          </p:cNvSpPr>
          <p:nvPr>
            <p:ph type="title"/>
          </p:nvPr>
        </p:nvSpPr>
        <p:spPr>
          <a:xfrm>
            <a:off x="609600" y="-282317"/>
            <a:ext cx="10972800" cy="15777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solidFill>
                  <a:srgbClr val="974806"/>
                </a:solidFill>
              </a:rPr>
              <a:t>Shady Lakes: Fresno, CA</a:t>
            </a:r>
            <a:endParaRPr dirty="0"/>
          </a:p>
        </p:txBody>
      </p:sp>
      <p:sp>
        <p:nvSpPr>
          <p:cNvPr id="415" name="Google Shape;415;p56"/>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pic>
        <p:nvPicPr>
          <p:cNvPr id="416" name="Google Shape;416;p56"/>
          <p:cNvPicPr preferRelativeResize="0"/>
          <p:nvPr/>
        </p:nvPicPr>
        <p:blipFill rotWithShape="1">
          <a:blip r:embed="rId3">
            <a:alphaModFix/>
          </a:blip>
          <a:srcRect l="3560" r="-12445"/>
          <a:stretch/>
        </p:blipFill>
        <p:spPr>
          <a:xfrm>
            <a:off x="609600" y="2710325"/>
            <a:ext cx="12446001" cy="3886200"/>
          </a:xfrm>
          <a:prstGeom prst="rect">
            <a:avLst/>
          </a:prstGeom>
          <a:noFill/>
          <a:ln>
            <a:noFill/>
          </a:ln>
        </p:spPr>
      </p:pic>
      <p:sp>
        <p:nvSpPr>
          <p:cNvPr id="417" name="Google Shape;417;p56"/>
          <p:cNvSpPr txBox="1"/>
          <p:nvPr/>
        </p:nvSpPr>
        <p:spPr>
          <a:xfrm>
            <a:off x="406400" y="838200"/>
            <a:ext cx="11672100" cy="1815841"/>
          </a:xfrm>
          <a:prstGeom prst="rect">
            <a:avLst/>
          </a:prstGeom>
          <a:noFill/>
          <a:ln>
            <a:noFill/>
          </a:ln>
        </p:spPr>
        <p:txBody>
          <a:bodyPr spcFirstLastPara="1" wrap="square" lIns="91425" tIns="45700" rIns="91425" bIns="45700" anchor="t" anchorCtr="0">
            <a:spAutoFit/>
          </a:bodyPr>
          <a:lstStyle/>
          <a:p>
            <a:pPr marL="91440" lvl="0" indent="-457200">
              <a:buClr>
                <a:schemeClr val="dk1"/>
              </a:buClr>
              <a:buSzPts val="2800"/>
              <a:buFont typeface="Arial"/>
              <a:buChar char="•"/>
            </a:pPr>
            <a:r>
              <a:rPr lang="es-ES_tradnl" sz="2800" dirty="0">
                <a:solidFill>
                  <a:schemeClr val="dk1"/>
                </a:solidFill>
                <a:latin typeface="Calibri"/>
                <a:ea typeface="Calibri"/>
                <a:cs typeface="Calibri"/>
                <a:sym typeface="Calibri"/>
              </a:rPr>
              <a:t>60 Unidades
En su mayoría familias de trabajadores agrícolas
Los alquileres aumentaron más del 60% en 2 años desde la compra por    parte de los inversores</a:t>
            </a:r>
            <a:endParaRPr lang="es-ES_tradnl"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p>
            <a:pPr lvl="0">
              <a:buSzPts val="990"/>
            </a:pPr>
            <a:r>
              <a:rPr lang="es-ES_tradnl" dirty="0">
                <a:solidFill>
                  <a:srgbClr val="93C47D"/>
                </a:solidFill>
              </a:rPr>
              <a:t>Estamos en tierras </a:t>
            </a:r>
            <a:r>
              <a:rPr lang="es-ES_tradnl" dirty="0" err="1">
                <a:solidFill>
                  <a:srgbClr val="93C47D"/>
                </a:solidFill>
              </a:rPr>
              <a:t>Yokuts</a:t>
            </a:r>
            <a:r>
              <a:rPr lang="es-ES_tradnl" dirty="0">
                <a:solidFill>
                  <a:srgbClr val="93C47D"/>
                </a:solidFill>
              </a:rPr>
              <a:t> no cedidas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2"/>
        <p:cNvGrpSpPr/>
        <p:nvPr/>
      </p:nvGrpSpPr>
      <p:grpSpPr>
        <a:xfrm>
          <a:off x="0" y="0"/>
          <a:ext cx="0" cy="0"/>
          <a:chOff x="0" y="0"/>
          <a:chExt cx="0" cy="0"/>
        </a:xfrm>
      </p:grpSpPr>
      <p:sp>
        <p:nvSpPr>
          <p:cNvPr id="423" name="Google Shape;423;p57"/>
          <p:cNvSpPr txBox="1">
            <a:spLocks noGrp="1"/>
          </p:cNvSpPr>
          <p:nvPr>
            <p:ph type="title"/>
          </p:nvPr>
        </p:nvSpPr>
        <p:spPr>
          <a:xfrm>
            <a:off x="2623175" y="266150"/>
            <a:ext cx="8440200" cy="1325700"/>
          </a:xfrm>
          <a:prstGeom prst="rect">
            <a:avLst/>
          </a:prstGeom>
          <a:noFill/>
          <a:ln>
            <a:noFill/>
          </a:ln>
        </p:spPr>
        <p:txBody>
          <a:bodyPr spcFirstLastPara="1" wrap="square" lIns="91425" tIns="45700" rIns="91425" bIns="45700" anchor="ctr" anchorCtr="0">
            <a:normAutofit/>
          </a:bodyPr>
          <a:lstStyle/>
          <a:p>
            <a:pPr lvl="0"/>
            <a:r>
              <a:rPr lang="es-ES_tradnl" dirty="0">
                <a:solidFill>
                  <a:srgbClr val="974806"/>
                </a:solidFill>
              </a:rPr>
              <a:t>La diferencia cooperativa</a:t>
            </a:r>
            <a:endParaRPr lang="es-ES_tradnl" dirty="0"/>
          </a:p>
        </p:txBody>
      </p:sp>
      <p:sp>
        <p:nvSpPr>
          <p:cNvPr id="424" name="Google Shape;424;p57"/>
          <p:cNvSpPr txBox="1">
            <a:spLocks noGrp="1"/>
          </p:cNvSpPr>
          <p:nvPr>
            <p:ph type="body" idx="1"/>
          </p:nvPr>
        </p:nvSpPr>
        <p:spPr>
          <a:xfrm>
            <a:off x="1671600" y="1878325"/>
            <a:ext cx="9612900" cy="5197500"/>
          </a:xfrm>
          <a:prstGeom prst="rect">
            <a:avLst/>
          </a:prstGeom>
          <a:noFill/>
          <a:ln>
            <a:noFill/>
          </a:ln>
        </p:spPr>
        <p:txBody>
          <a:bodyPr spcFirstLastPara="1" wrap="square" lIns="91425" tIns="45700" rIns="91425" bIns="45700" anchor="t" anchorCtr="0">
            <a:normAutofit/>
          </a:bodyPr>
          <a:lstStyle/>
          <a:p>
            <a:pPr marL="0" lvl="0" indent="0">
              <a:spcBef>
                <a:spcPts val="0"/>
              </a:spcBef>
              <a:buNone/>
            </a:pPr>
            <a:r>
              <a:rPr lang="es-ES_tradnl" sz="3500" dirty="0"/>
              <a:t>Las cooperativas son un recordatorio... que es posible perseguir tanto la viabilidad económica como la responsabilidad social".</a:t>
            </a:r>
          </a:p>
          <a:p>
            <a:pPr marL="0" lvl="0" indent="0">
              <a:spcBef>
                <a:spcPts val="0"/>
              </a:spcBef>
              <a:buNone/>
            </a:pPr>
            <a:r>
              <a:rPr lang="en-US" sz="3500" i="1" dirty="0"/>
              <a:t>Ban Ki-Moon, on International Year of Co-ops, 2012</a:t>
            </a:r>
            <a:endParaRPr sz="3500" i="1" dirty="0"/>
          </a:p>
        </p:txBody>
      </p:sp>
      <p:sp>
        <p:nvSpPr>
          <p:cNvPr id="425" name="Google Shape;425;p57"/>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pic>
        <p:nvPicPr>
          <p:cNvPr id="426" name="Google Shape;426;p57" descr="Image result for international cooperative alliance images"/>
          <p:cNvPicPr preferRelativeResize="0"/>
          <p:nvPr/>
        </p:nvPicPr>
        <p:blipFill rotWithShape="1">
          <a:blip r:embed="rId3">
            <a:alphaModFix/>
          </a:blip>
          <a:srcRect/>
          <a:stretch/>
        </p:blipFill>
        <p:spPr>
          <a:xfrm>
            <a:off x="4734013" y="4575855"/>
            <a:ext cx="1524000" cy="14192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1"/>
        <p:cNvGrpSpPr/>
        <p:nvPr/>
      </p:nvGrpSpPr>
      <p:grpSpPr>
        <a:xfrm>
          <a:off x="0" y="0"/>
          <a:ext cx="0" cy="0"/>
          <a:chOff x="0" y="0"/>
          <a:chExt cx="0" cy="0"/>
        </a:xfrm>
      </p:grpSpPr>
      <p:sp>
        <p:nvSpPr>
          <p:cNvPr id="432" name="Google Shape;432;p58"/>
          <p:cNvSpPr txBox="1">
            <a:spLocks noGrp="1"/>
          </p:cNvSpPr>
          <p:nvPr>
            <p:ph type="title"/>
          </p:nvPr>
        </p:nvSpPr>
        <p:spPr>
          <a:xfrm>
            <a:off x="2623175" y="266150"/>
            <a:ext cx="84402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rgbClr val="974806"/>
                </a:solidFill>
              </a:rPr>
              <a:t>The Cooperative Difference</a:t>
            </a:r>
            <a:endParaRPr/>
          </a:p>
        </p:txBody>
      </p:sp>
      <p:sp>
        <p:nvSpPr>
          <p:cNvPr id="433" name="Google Shape;433;p58"/>
          <p:cNvSpPr txBox="1">
            <a:spLocks noGrp="1"/>
          </p:cNvSpPr>
          <p:nvPr>
            <p:ph type="body" idx="1"/>
          </p:nvPr>
        </p:nvSpPr>
        <p:spPr>
          <a:xfrm>
            <a:off x="1671600" y="1878325"/>
            <a:ext cx="9612900" cy="51975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3500"/>
              <a:t>Cooperatives are a reminder… that it is possible to pursue both economic viability and social responsibility.”</a:t>
            </a:r>
            <a:endParaRPr sz="3500"/>
          </a:p>
          <a:p>
            <a:pPr marL="0" lvl="0" indent="0" algn="ctr" rtl="0">
              <a:spcBef>
                <a:spcPts val="480"/>
              </a:spcBef>
              <a:spcAft>
                <a:spcPts val="0"/>
              </a:spcAft>
              <a:buClr>
                <a:srgbClr val="31859C"/>
              </a:buClr>
              <a:buSzPts val="2400"/>
              <a:buFont typeface="Arial"/>
              <a:buNone/>
            </a:pPr>
            <a:r>
              <a:rPr lang="en-US" sz="3500" i="1"/>
              <a:t>Ban Ki-Moon, on International Year of Co-ops, 2012</a:t>
            </a:r>
            <a:endParaRPr sz="3500" i="1"/>
          </a:p>
        </p:txBody>
      </p:sp>
      <p:sp>
        <p:nvSpPr>
          <p:cNvPr id="434" name="Google Shape;434;p58"/>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pic>
        <p:nvPicPr>
          <p:cNvPr id="435" name="Google Shape;435;p58" descr="Image result for international cooperative alliance images"/>
          <p:cNvPicPr preferRelativeResize="0"/>
          <p:nvPr/>
        </p:nvPicPr>
        <p:blipFill rotWithShape="1">
          <a:blip r:embed="rId3">
            <a:alphaModFix/>
          </a:blip>
          <a:srcRect/>
          <a:stretch/>
        </p:blipFill>
        <p:spPr>
          <a:xfrm>
            <a:off x="4734013" y="4575855"/>
            <a:ext cx="1524000" cy="14192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9"/>
          <p:cNvSpPr txBox="1">
            <a:spLocks noGrp="1"/>
          </p:cNvSpPr>
          <p:nvPr>
            <p:ph type="ctrTitle"/>
          </p:nvPr>
        </p:nvSpPr>
        <p:spPr>
          <a:xfrm>
            <a:off x="1338875" y="502751"/>
            <a:ext cx="9515700" cy="1542900"/>
          </a:xfrm>
          <a:prstGeom prst="rect">
            <a:avLst/>
          </a:prstGeom>
        </p:spPr>
        <p:txBody>
          <a:bodyPr spcFirstLastPara="1" wrap="square" lIns="121900" tIns="121900" rIns="121900" bIns="121900" anchor="b" anchorCtr="0">
            <a:normAutofit fontScale="90000"/>
          </a:bodyPr>
          <a:lstStyle/>
          <a:p>
            <a:pPr marL="0" lvl="0" indent="0" algn="l" rtl="0">
              <a:spcBef>
                <a:spcPts val="0"/>
              </a:spcBef>
              <a:spcAft>
                <a:spcPts val="0"/>
              </a:spcAft>
              <a:buNone/>
            </a:pPr>
            <a:r>
              <a:rPr lang="en-US" sz="4000" dirty="0">
                <a:solidFill>
                  <a:srgbClr val="111111"/>
                </a:solidFill>
              </a:rPr>
              <a:t>Josefina Aguilar</a:t>
            </a:r>
            <a:endParaRPr sz="4000" dirty="0">
              <a:solidFill>
                <a:srgbClr val="111111"/>
              </a:solidFill>
            </a:endParaRPr>
          </a:p>
          <a:p>
            <a:pPr marL="0" lvl="0" indent="0" algn="l" rtl="0">
              <a:spcBef>
                <a:spcPts val="0"/>
              </a:spcBef>
              <a:spcAft>
                <a:spcPts val="0"/>
              </a:spcAft>
              <a:buNone/>
            </a:pPr>
            <a:r>
              <a:rPr lang="es-ES_tradnl" sz="4000" dirty="0">
                <a:solidFill>
                  <a:srgbClr val="111111"/>
                </a:solidFill>
              </a:rPr>
              <a:t>Directora Ejecutiva</a:t>
            </a:r>
          </a:p>
          <a:p>
            <a:pPr marL="0" lvl="0" indent="0" algn="l" rtl="0">
              <a:spcBef>
                <a:spcPts val="0"/>
              </a:spcBef>
              <a:spcAft>
                <a:spcPts val="0"/>
              </a:spcAft>
              <a:buNone/>
            </a:pPr>
            <a:r>
              <a:rPr lang="en-US" sz="4000" dirty="0">
                <a:solidFill>
                  <a:srgbClr val="111111"/>
                </a:solidFill>
              </a:rPr>
              <a:t>South Bay Community Land Trust</a:t>
            </a:r>
            <a:endParaRPr sz="4000" dirty="0">
              <a:solidFill>
                <a:srgbClr val="111111"/>
              </a:solidFill>
            </a:endParaRPr>
          </a:p>
        </p:txBody>
      </p:sp>
      <p:sp>
        <p:nvSpPr>
          <p:cNvPr id="442" name="Google Shape;442;p59"/>
          <p:cNvSpPr txBox="1">
            <a:spLocks noGrp="1"/>
          </p:cNvSpPr>
          <p:nvPr>
            <p:ph type="subTitle" idx="1"/>
          </p:nvPr>
        </p:nvSpPr>
        <p:spPr>
          <a:xfrm>
            <a:off x="1404875" y="2045650"/>
            <a:ext cx="7058700" cy="1056900"/>
          </a:xfrm>
          <a:prstGeom prst="rect">
            <a:avLst/>
          </a:prstGeom>
        </p:spPr>
        <p:txBody>
          <a:bodyPr spcFirstLastPara="1" wrap="square" lIns="121900" tIns="121900" rIns="121900" bIns="121900" anchor="t" anchorCtr="0">
            <a:normAutofit fontScale="85000" lnSpcReduction="20000"/>
          </a:bodyPr>
          <a:lstStyle/>
          <a:p>
            <a:pPr marL="0" lvl="0" indent="0" algn="l"/>
            <a:r>
              <a:rPr lang="es-ES_tradnl" b="1" dirty="0">
                <a:solidFill>
                  <a:srgbClr val="6AA84F"/>
                </a:solidFill>
              </a:rPr>
              <a:t>Fideicomisos de Tierras Comunitarias</a:t>
            </a:r>
          </a:p>
        </p:txBody>
      </p:sp>
      <p:pic>
        <p:nvPicPr>
          <p:cNvPr id="443" name="Google Shape;443;p59"/>
          <p:cNvPicPr preferRelativeResize="0"/>
          <p:nvPr/>
        </p:nvPicPr>
        <p:blipFill>
          <a:blip r:embed="rId3">
            <a:alphaModFix/>
          </a:blip>
          <a:stretch>
            <a:fillRect/>
          </a:stretch>
        </p:blipFill>
        <p:spPr>
          <a:xfrm>
            <a:off x="5980475" y="3341936"/>
            <a:ext cx="2805449" cy="2854239"/>
          </a:xfrm>
          <a:prstGeom prst="rect">
            <a:avLst/>
          </a:prstGeom>
          <a:noFill/>
          <a:ln>
            <a:noFill/>
          </a:ln>
        </p:spPr>
      </p:pic>
      <p:pic>
        <p:nvPicPr>
          <p:cNvPr id="444" name="Google Shape;444;p59"/>
          <p:cNvPicPr preferRelativeResize="0"/>
          <p:nvPr/>
        </p:nvPicPr>
        <p:blipFill>
          <a:blip r:embed="rId4">
            <a:alphaModFix/>
          </a:blip>
          <a:stretch>
            <a:fillRect/>
          </a:stretch>
        </p:blipFill>
        <p:spPr>
          <a:xfrm>
            <a:off x="2412600" y="3607900"/>
            <a:ext cx="2322300" cy="23223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Google Shape;450;p60"/>
          <p:cNvSpPr txBox="1"/>
          <p:nvPr/>
        </p:nvSpPr>
        <p:spPr>
          <a:xfrm>
            <a:off x="640350" y="217150"/>
            <a:ext cx="1091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451" name="Google Shape;451;p60"/>
          <p:cNvSpPr txBox="1"/>
          <p:nvPr/>
        </p:nvSpPr>
        <p:spPr>
          <a:xfrm>
            <a:off x="9808350" y="6305400"/>
            <a:ext cx="23199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b="1">
                <a:latin typeface="Calibri"/>
                <a:ea typeface="Calibri"/>
                <a:cs typeface="Calibri"/>
                <a:sym typeface="Calibri"/>
              </a:rPr>
              <a:t>https://southbayclt.org</a:t>
            </a:r>
            <a:endParaRPr b="1">
              <a:latin typeface="Calibri"/>
              <a:ea typeface="Calibri"/>
              <a:cs typeface="Calibri"/>
              <a:sym typeface="Calibri"/>
            </a:endParaRPr>
          </a:p>
        </p:txBody>
      </p:sp>
      <p:sp>
        <p:nvSpPr>
          <p:cNvPr id="452" name="Google Shape;452;p60"/>
          <p:cNvSpPr txBox="1">
            <a:spLocks noGrp="1"/>
          </p:cNvSpPr>
          <p:nvPr>
            <p:ph type="title"/>
          </p:nvPr>
        </p:nvSpPr>
        <p:spPr>
          <a:xfrm>
            <a:off x="229950" y="140942"/>
            <a:ext cx="11360700" cy="943200"/>
          </a:xfrm>
          <a:prstGeom prst="rect">
            <a:avLst/>
          </a:prstGeom>
          <a:solidFill>
            <a:schemeClr val="lt1"/>
          </a:solidFill>
        </p:spPr>
        <p:txBody>
          <a:bodyPr spcFirstLastPara="1" wrap="square" lIns="121900" tIns="121900" rIns="121900" bIns="121900" anchor="t" anchorCtr="0">
            <a:normAutofit/>
          </a:bodyPr>
          <a:lstStyle/>
          <a:p>
            <a:pPr marL="0" lvl="0" indent="0" algn="l" rtl="0">
              <a:spcBef>
                <a:spcPts val="0"/>
              </a:spcBef>
              <a:spcAft>
                <a:spcPts val="0"/>
              </a:spcAft>
              <a:buNone/>
            </a:pPr>
            <a:r>
              <a:rPr lang="en-US"/>
              <a:t>South Bay Community Land Trust</a:t>
            </a:r>
            <a:endParaRPr b="1"/>
          </a:p>
        </p:txBody>
      </p:sp>
      <p:sp>
        <p:nvSpPr>
          <p:cNvPr id="453" name="Google Shape;453;p60"/>
          <p:cNvSpPr txBox="1">
            <a:spLocks noGrp="1"/>
          </p:cNvSpPr>
          <p:nvPr>
            <p:ph type="body" idx="1"/>
          </p:nvPr>
        </p:nvSpPr>
        <p:spPr>
          <a:xfrm>
            <a:off x="5608500" y="1180675"/>
            <a:ext cx="6077700" cy="5038200"/>
          </a:xfrm>
          <a:prstGeom prst="rect">
            <a:avLst/>
          </a:prstGeom>
        </p:spPr>
        <p:txBody>
          <a:bodyPr spcFirstLastPara="1" wrap="square" lIns="121900" tIns="121900" rIns="121900" bIns="121900" anchor="t" anchorCtr="0">
            <a:noAutofit/>
          </a:bodyPr>
          <a:lstStyle/>
          <a:p>
            <a:pPr lvl="0" indent="-361950">
              <a:lnSpc>
                <a:spcPct val="90000"/>
              </a:lnSpc>
              <a:spcBef>
                <a:spcPts val="1000"/>
              </a:spcBef>
              <a:buClr>
                <a:srgbClr val="4D5156"/>
              </a:buClr>
              <a:buSzPts val="2100"/>
            </a:pPr>
            <a:r>
              <a:rPr lang="es-ES_tradnl" sz="2100" dirty="0">
                <a:solidFill>
                  <a:srgbClr val="4D5156"/>
                </a:solidFill>
              </a:rPr>
              <a:t>Constituida en 2019. ¡Primer CLT en </a:t>
            </a:r>
            <a:r>
              <a:rPr lang="es-ES_tradnl" sz="2100" dirty="0" err="1">
                <a:solidFill>
                  <a:srgbClr val="4D5156"/>
                </a:solidFill>
              </a:rPr>
              <a:t>SJ</a:t>
            </a:r>
            <a:r>
              <a:rPr lang="es-ES_tradnl" sz="2100" dirty="0">
                <a:solidFill>
                  <a:srgbClr val="4D5156"/>
                </a:solidFill>
              </a:rPr>
              <a:t>/</a:t>
            </a:r>
            <a:r>
              <a:rPr lang="es-ES_tradnl" sz="2100" dirty="0" err="1">
                <a:solidFill>
                  <a:srgbClr val="4D5156"/>
                </a:solidFill>
              </a:rPr>
              <a:t>SCC</a:t>
            </a:r>
            <a:r>
              <a:rPr lang="es-ES_tradnl" sz="2100" dirty="0">
                <a:solidFill>
                  <a:srgbClr val="4D5156"/>
                </a:solidFill>
              </a:rPr>
              <a:t>!</a:t>
            </a:r>
            <a:br>
              <a:rPr lang="en-US" sz="2100" dirty="0">
                <a:solidFill>
                  <a:srgbClr val="4D5156"/>
                </a:solidFill>
              </a:rPr>
            </a:br>
            <a:endParaRPr sz="2100" b="1" dirty="0">
              <a:solidFill>
                <a:srgbClr val="111111"/>
              </a:solidFill>
            </a:endParaRPr>
          </a:p>
          <a:p>
            <a:pPr lvl="0" indent="-361950">
              <a:lnSpc>
                <a:spcPct val="90000"/>
              </a:lnSpc>
              <a:buClr>
                <a:srgbClr val="111111"/>
              </a:buClr>
              <a:buSzPts val="2100"/>
            </a:pPr>
            <a:r>
              <a:rPr lang="es-ES_tradnl" sz="2100" b="1" dirty="0">
                <a:solidFill>
                  <a:srgbClr val="111111"/>
                </a:solidFill>
              </a:rPr>
              <a:t>Misión</a:t>
            </a:r>
            <a:r>
              <a:rPr lang="en-US" sz="2100" b="1" dirty="0">
                <a:solidFill>
                  <a:srgbClr val="111111"/>
                </a:solidFill>
              </a:rPr>
              <a:t>: </a:t>
            </a:r>
            <a:r>
              <a:rPr lang="es-ES_tradnl" sz="2100" dirty="0">
                <a:solidFill>
                  <a:srgbClr val="111111"/>
                </a:solidFill>
              </a:rPr>
              <a:t>Adquirir y administrar bienes inmuebles para el beneficio de la comunidad, con el fin de combatir el desplazamiento, la especulación de tierras y el deterioro de la comunidad, y ampliar las oportunidades de vivienda y desarrollo económico para los residentes de bajos y moderados ingresos en el condado de Santa Clara</a:t>
            </a:r>
            <a:r>
              <a:rPr lang="en-US" sz="2100" dirty="0">
                <a:solidFill>
                  <a:srgbClr val="111111"/>
                </a:solidFill>
              </a:rPr>
              <a:t>.</a:t>
            </a:r>
            <a:br>
              <a:rPr lang="en-US" sz="2100" dirty="0">
                <a:solidFill>
                  <a:srgbClr val="111111"/>
                </a:solidFill>
              </a:rPr>
            </a:br>
            <a:endParaRPr sz="2100" dirty="0">
              <a:solidFill>
                <a:srgbClr val="111111"/>
              </a:solidFill>
            </a:endParaRPr>
          </a:p>
          <a:p>
            <a:pPr lvl="0" indent="-361950">
              <a:lnSpc>
                <a:spcPct val="90000"/>
              </a:lnSpc>
              <a:buClr>
                <a:srgbClr val="000000"/>
              </a:buClr>
              <a:buSzPts val="2100"/>
            </a:pPr>
            <a:r>
              <a:rPr lang="es-ES_tradnl" sz="2100" dirty="0">
                <a:solidFill>
                  <a:srgbClr val="000000"/>
                </a:solidFill>
              </a:rPr>
              <a:t>Nuestra </a:t>
            </a:r>
            <a:r>
              <a:rPr lang="es-ES_tradnl" sz="2100" b="1" dirty="0">
                <a:solidFill>
                  <a:srgbClr val="000000"/>
                </a:solidFill>
              </a:rPr>
              <a:t>visión</a:t>
            </a:r>
            <a:r>
              <a:rPr lang="es-ES_tradnl" sz="2100" dirty="0">
                <a:solidFill>
                  <a:srgbClr val="000000"/>
                </a:solidFill>
              </a:rPr>
              <a:t> es comunidades inclusivas, lideradas colectivamente y de propiedad donde todos estén seguros, amados y alojados.</a:t>
            </a:r>
            <a:endParaRPr lang="es-ES_tradnl" sz="2100" dirty="0">
              <a:solidFill>
                <a:srgbClr val="1155CC"/>
              </a:solidFill>
            </a:endParaRPr>
          </a:p>
        </p:txBody>
      </p:sp>
      <p:pic>
        <p:nvPicPr>
          <p:cNvPr id="454" name="Google Shape;454;p60"/>
          <p:cNvPicPr preferRelativeResize="0"/>
          <p:nvPr/>
        </p:nvPicPr>
        <p:blipFill>
          <a:blip r:embed="rId3">
            <a:alphaModFix/>
          </a:blip>
          <a:stretch>
            <a:fillRect/>
          </a:stretch>
        </p:blipFill>
        <p:spPr>
          <a:xfrm>
            <a:off x="568425" y="1406100"/>
            <a:ext cx="4650900" cy="458735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1"/>
          <p:cNvSpPr txBox="1">
            <a:spLocks noGrp="1"/>
          </p:cNvSpPr>
          <p:nvPr>
            <p:ph type="title"/>
          </p:nvPr>
        </p:nvSpPr>
        <p:spPr>
          <a:xfrm>
            <a:off x="415600" y="110133"/>
            <a:ext cx="11360700" cy="810300"/>
          </a:xfrm>
          <a:prstGeom prst="rect">
            <a:avLst/>
          </a:prstGeom>
        </p:spPr>
        <p:txBody>
          <a:bodyPr spcFirstLastPara="1" wrap="square" lIns="121900" tIns="121900" rIns="121900" bIns="121900" anchor="t" anchorCtr="0">
            <a:normAutofit/>
          </a:bodyPr>
          <a:lstStyle/>
          <a:p>
            <a:pPr lvl="0"/>
            <a:r>
              <a:rPr lang="es-ES_tradnl" dirty="0"/>
              <a:t>¿Qué es un Fideicomiso de Tierras Comunitarias?</a:t>
            </a:r>
            <a:endParaRPr lang="es-ES_tradnl" b="1" dirty="0"/>
          </a:p>
        </p:txBody>
      </p:sp>
      <p:sp>
        <p:nvSpPr>
          <p:cNvPr id="460" name="Google Shape;460;p61"/>
          <p:cNvSpPr txBox="1">
            <a:spLocks noGrp="1"/>
          </p:cNvSpPr>
          <p:nvPr>
            <p:ph type="body" idx="1"/>
          </p:nvPr>
        </p:nvSpPr>
        <p:spPr>
          <a:xfrm>
            <a:off x="363981" y="920433"/>
            <a:ext cx="5625300" cy="4508100"/>
          </a:xfrm>
          <a:prstGeom prst="rect">
            <a:avLst/>
          </a:prstGeom>
        </p:spPr>
        <p:txBody>
          <a:bodyPr spcFirstLastPara="1" wrap="square" lIns="121900" tIns="121900" rIns="121900" bIns="121900" anchor="t" anchorCtr="0">
            <a:noAutofit/>
          </a:bodyPr>
          <a:lstStyle/>
          <a:p>
            <a:pPr lvl="0" indent="-361950">
              <a:buSzPts val="2100"/>
            </a:pPr>
            <a:r>
              <a:rPr lang="es-ES_tradnl" sz="2000" dirty="0">
                <a:solidFill>
                  <a:srgbClr val="111111"/>
                </a:solidFill>
              </a:rPr>
              <a:t>Un CLT es una organización sin fines de lucro dirigida por la comunidad que adquiere </a:t>
            </a:r>
            <a:r>
              <a:rPr lang="es-ES_tradnl" sz="2000" dirty="0">
                <a:solidFill>
                  <a:srgbClr val="C00000"/>
                </a:solidFill>
              </a:rPr>
              <a:t>TIERRAS </a:t>
            </a:r>
            <a:r>
              <a:rPr lang="es-ES_tradnl" sz="2000" dirty="0">
                <a:solidFill>
                  <a:srgbClr val="111111"/>
                </a:solidFill>
              </a:rPr>
              <a:t>y las administra en </a:t>
            </a:r>
            <a:r>
              <a:rPr lang="es-ES_tradnl" sz="2000" dirty="0">
                <a:solidFill>
                  <a:srgbClr val="C00000"/>
                </a:solidFill>
              </a:rPr>
              <a:t>FIDEICOMISO</a:t>
            </a:r>
            <a:r>
              <a:rPr lang="es-ES_tradnl" sz="2000" dirty="0">
                <a:solidFill>
                  <a:srgbClr val="111111"/>
                </a:solidFill>
              </a:rPr>
              <a:t> perpetuo para el beneficio de las </a:t>
            </a:r>
            <a:r>
              <a:rPr lang="es-ES_tradnl" sz="2000" dirty="0">
                <a:solidFill>
                  <a:srgbClr val="C00000"/>
                </a:solidFill>
              </a:rPr>
              <a:t>COMUNIDADES</a:t>
            </a:r>
            <a:r>
              <a:rPr lang="es-ES_tradnl" sz="2000" dirty="0">
                <a:solidFill>
                  <a:srgbClr val="111111"/>
                </a:solidFill>
              </a:rPr>
              <a:t> de bajos ingresos para las generaciones venideras.</a:t>
            </a:r>
          </a:p>
          <a:p>
            <a:pPr marL="95250" lvl="0" indent="0">
              <a:buSzPts val="2100"/>
              <a:buNone/>
            </a:pPr>
            <a:endParaRPr lang="es-ES_tradnl" sz="2000" dirty="0">
              <a:solidFill>
                <a:srgbClr val="111111"/>
              </a:solidFill>
            </a:endParaRPr>
          </a:p>
          <a:p>
            <a:pPr lvl="0" indent="-361950">
              <a:buSzPts val="2100"/>
            </a:pPr>
            <a:r>
              <a:rPr lang="es-ES_tradnl" sz="2000" dirty="0">
                <a:solidFill>
                  <a:srgbClr val="000000"/>
                </a:solidFill>
              </a:rPr>
              <a:t>Vehículos para que los residentes de bajos ingresos obtengan viviendas asequibles permanentes, incluida la única oportunidad viable para ser propietarios de viviendas y construir activos</a:t>
            </a:r>
            <a:r>
              <a:rPr lang="en-US" sz="2000" dirty="0">
                <a:solidFill>
                  <a:srgbClr val="000000"/>
                </a:solidFill>
              </a:rPr>
              <a:t>.</a:t>
            </a:r>
            <a:br>
              <a:rPr lang="en-US" sz="2000" dirty="0">
                <a:solidFill>
                  <a:srgbClr val="000000"/>
                </a:solidFill>
              </a:rPr>
            </a:br>
            <a:endParaRPr sz="2000" dirty="0">
              <a:solidFill>
                <a:srgbClr val="000000"/>
              </a:solidFill>
            </a:endParaRPr>
          </a:p>
          <a:p>
            <a:pPr lvl="0" indent="-361950">
              <a:buClr>
                <a:srgbClr val="111111"/>
              </a:buClr>
              <a:buSzPts val="2100"/>
            </a:pPr>
            <a:r>
              <a:rPr lang="es-ES_tradnl" sz="2000" dirty="0">
                <a:solidFill>
                  <a:srgbClr val="000000"/>
                </a:solidFill>
              </a:rPr>
              <a:t>Historia nacional y mundial de los CLT</a:t>
            </a:r>
            <a:endParaRPr lang="es-ES_tradnl" sz="2000" dirty="0">
              <a:solidFill>
                <a:srgbClr val="4D5156"/>
              </a:solidFill>
              <a:highlight>
                <a:srgbClr val="F5F5F5"/>
              </a:highlight>
            </a:endParaRPr>
          </a:p>
          <a:p>
            <a:pPr marL="0" lvl="0" indent="0" algn="l" rtl="0">
              <a:spcBef>
                <a:spcPts val="0"/>
              </a:spcBef>
              <a:spcAft>
                <a:spcPts val="0"/>
              </a:spcAft>
              <a:buNone/>
            </a:pPr>
            <a:br>
              <a:rPr lang="en-US" sz="2300" dirty="0">
                <a:solidFill>
                  <a:srgbClr val="4D5156"/>
                </a:solidFill>
                <a:highlight>
                  <a:srgbClr val="F5F5F5"/>
                </a:highlight>
              </a:rPr>
            </a:br>
            <a:endParaRPr sz="1200" dirty="0"/>
          </a:p>
          <a:p>
            <a:pPr marL="0" lvl="0" indent="0" algn="l" rtl="0">
              <a:spcBef>
                <a:spcPts val="0"/>
              </a:spcBef>
              <a:spcAft>
                <a:spcPts val="0"/>
              </a:spcAft>
              <a:buNone/>
            </a:pPr>
            <a:endParaRPr sz="2300" dirty="0"/>
          </a:p>
        </p:txBody>
      </p:sp>
      <p:sp>
        <p:nvSpPr>
          <p:cNvPr id="461" name="Google Shape;461;p61"/>
          <p:cNvSpPr txBox="1"/>
          <p:nvPr/>
        </p:nvSpPr>
        <p:spPr>
          <a:xfrm>
            <a:off x="0" y="-76200"/>
            <a:ext cx="3999900" cy="477000"/>
          </a:xfrm>
          <a:prstGeom prst="rect">
            <a:avLst/>
          </a:prstGeom>
          <a:noFill/>
          <a:ln>
            <a:noFill/>
          </a:ln>
        </p:spPr>
        <p:txBody>
          <a:bodyPr spcFirstLastPara="1" wrap="square" lIns="121900" tIns="121900" rIns="121900" bIns="121900" anchor="t" anchorCtr="0">
            <a:spAutoFit/>
          </a:bodyPr>
          <a:lstStyle/>
          <a:p>
            <a:pPr marL="0" lvl="0" indent="0" algn="r" rtl="0">
              <a:spcBef>
                <a:spcPts val="0"/>
              </a:spcBef>
              <a:spcAft>
                <a:spcPts val="0"/>
              </a:spcAft>
              <a:buNone/>
            </a:pPr>
            <a:r>
              <a:rPr lang="en-US" sz="1500">
                <a:solidFill>
                  <a:srgbClr val="FFFFFF"/>
                </a:solidFill>
                <a:latin typeface="Calibri"/>
                <a:ea typeface="Calibri"/>
                <a:cs typeface="Calibri"/>
                <a:sym typeface="Calibri"/>
              </a:rPr>
              <a:t>https://southbayclt.org</a:t>
            </a:r>
            <a:endParaRPr sz="1900"/>
          </a:p>
        </p:txBody>
      </p:sp>
      <p:sp>
        <p:nvSpPr>
          <p:cNvPr id="462" name="Google Shape;462;p61"/>
          <p:cNvSpPr txBox="1"/>
          <p:nvPr/>
        </p:nvSpPr>
        <p:spPr>
          <a:xfrm>
            <a:off x="7231200" y="6386000"/>
            <a:ext cx="4773600" cy="477000"/>
          </a:xfrm>
          <a:prstGeom prst="rect">
            <a:avLst/>
          </a:prstGeom>
          <a:noFill/>
          <a:ln>
            <a:noFill/>
          </a:ln>
        </p:spPr>
        <p:txBody>
          <a:bodyPr spcFirstLastPara="1" wrap="square" lIns="121900" tIns="121900" rIns="121900" bIns="121900" anchor="t" anchorCtr="0">
            <a:spAutoFit/>
          </a:bodyPr>
          <a:lstStyle/>
          <a:p>
            <a:pPr marL="0" lvl="0" indent="0" algn="r" rtl="0">
              <a:spcBef>
                <a:spcPts val="0"/>
              </a:spcBef>
              <a:spcAft>
                <a:spcPts val="0"/>
              </a:spcAft>
              <a:buNone/>
            </a:pPr>
            <a:r>
              <a:rPr lang="en-US" sz="1500">
                <a:solidFill>
                  <a:srgbClr val="FFFFFF"/>
                </a:solidFill>
                <a:latin typeface="Calibri"/>
                <a:ea typeface="Calibri"/>
                <a:cs typeface="Calibri"/>
                <a:sym typeface="Calibri"/>
              </a:rPr>
              <a:t>https://southbayclt.org</a:t>
            </a:r>
            <a:endParaRPr sz="1900">
              <a:latin typeface="Roboto"/>
              <a:ea typeface="Roboto"/>
              <a:cs typeface="Roboto"/>
              <a:sym typeface="Roboto"/>
            </a:endParaRPr>
          </a:p>
        </p:txBody>
      </p:sp>
      <p:pic>
        <p:nvPicPr>
          <p:cNvPr id="463" name="Google Shape;463;p61"/>
          <p:cNvPicPr preferRelativeResize="0"/>
          <p:nvPr/>
        </p:nvPicPr>
        <p:blipFill>
          <a:blip r:embed="rId3">
            <a:alphaModFix/>
          </a:blip>
          <a:stretch>
            <a:fillRect/>
          </a:stretch>
        </p:blipFill>
        <p:spPr>
          <a:xfrm>
            <a:off x="6926401" y="1725500"/>
            <a:ext cx="4678820" cy="4459950"/>
          </a:xfrm>
          <a:prstGeom prst="rect">
            <a:avLst/>
          </a:prstGeom>
          <a:noFill/>
          <a:ln>
            <a:noFill/>
          </a:ln>
        </p:spPr>
      </p:pic>
      <p:sp>
        <p:nvSpPr>
          <p:cNvPr id="464" name="Google Shape;464;p61"/>
          <p:cNvSpPr txBox="1"/>
          <p:nvPr/>
        </p:nvSpPr>
        <p:spPr>
          <a:xfrm>
            <a:off x="8286613" y="5991475"/>
            <a:ext cx="1958400" cy="6156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b="1">
                <a:latin typeface="Calibri"/>
                <a:ea typeface="Calibri"/>
                <a:cs typeface="Calibri"/>
                <a:sym typeface="Calibri"/>
              </a:rPr>
              <a:t>Expertos locales y apoyo técnico</a:t>
            </a:r>
            <a:endParaRPr sz="1500" b="1">
              <a:latin typeface="Calibri"/>
              <a:ea typeface="Calibri"/>
              <a:cs typeface="Calibri"/>
              <a:sym typeface="Calibri"/>
            </a:endParaRPr>
          </a:p>
        </p:txBody>
      </p:sp>
      <p:sp>
        <p:nvSpPr>
          <p:cNvPr id="465" name="Google Shape;465;p61"/>
          <p:cNvSpPr txBox="1"/>
          <p:nvPr/>
        </p:nvSpPr>
        <p:spPr>
          <a:xfrm>
            <a:off x="7607575" y="1209300"/>
            <a:ext cx="3069900" cy="6156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b="1" u="sng">
                <a:solidFill>
                  <a:srgbClr val="111111"/>
                </a:solidFill>
                <a:latin typeface="Calibri"/>
                <a:ea typeface="Calibri"/>
                <a:cs typeface="Calibri"/>
                <a:sym typeface="Calibri"/>
              </a:rPr>
              <a:t>Mesa Directiva / Board</a:t>
            </a:r>
            <a:endParaRPr sz="2300" b="1" u="sng">
              <a:solidFill>
                <a:srgbClr val="111111"/>
              </a:solidFill>
              <a:latin typeface="Calibri"/>
              <a:ea typeface="Calibri"/>
              <a:cs typeface="Calibri"/>
              <a:sym typeface="Calibri"/>
            </a:endParaRPr>
          </a:p>
        </p:txBody>
      </p:sp>
      <p:sp>
        <p:nvSpPr>
          <p:cNvPr id="466" name="Google Shape;466;p61"/>
          <p:cNvSpPr txBox="1"/>
          <p:nvPr/>
        </p:nvSpPr>
        <p:spPr>
          <a:xfrm rot="-3363141">
            <a:off x="5892637" y="2436601"/>
            <a:ext cx="2091380" cy="708082"/>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b="1">
                <a:latin typeface="Calibri"/>
                <a:ea typeface="Calibri"/>
                <a:cs typeface="Calibri"/>
                <a:sym typeface="Calibri"/>
              </a:rPr>
              <a:t>Residentes del fideicomiso</a:t>
            </a:r>
            <a:endParaRPr sz="1500" b="1">
              <a:latin typeface="Calibri"/>
              <a:ea typeface="Calibri"/>
              <a:cs typeface="Calibri"/>
              <a:sym typeface="Calibri"/>
            </a:endParaRPr>
          </a:p>
        </p:txBody>
      </p:sp>
      <p:sp>
        <p:nvSpPr>
          <p:cNvPr id="467" name="Google Shape;467;p61"/>
          <p:cNvSpPr txBox="1"/>
          <p:nvPr/>
        </p:nvSpPr>
        <p:spPr>
          <a:xfrm rot="3685012">
            <a:off x="10437091" y="2577170"/>
            <a:ext cx="1958266" cy="61566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b="1">
                <a:latin typeface="Calibri"/>
                <a:ea typeface="Calibri"/>
                <a:cs typeface="Calibri"/>
                <a:sym typeface="Calibri"/>
              </a:rPr>
              <a:t>Residentes vecinos y comunidad en general </a:t>
            </a:r>
            <a:endParaRPr sz="1500" b="1">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62" descr="CLT_CommResControl_v2.png"/>
          <p:cNvPicPr preferRelativeResize="0"/>
          <p:nvPr/>
        </p:nvPicPr>
        <p:blipFill rotWithShape="1">
          <a:blip r:embed="rId3">
            <a:alphaModFix/>
          </a:blip>
          <a:srcRect t="21322" b="12500"/>
          <a:stretch/>
        </p:blipFill>
        <p:spPr>
          <a:xfrm>
            <a:off x="213100" y="997800"/>
            <a:ext cx="11765803" cy="5778699"/>
          </a:xfrm>
          <a:prstGeom prst="rect">
            <a:avLst/>
          </a:prstGeom>
          <a:noFill/>
          <a:ln>
            <a:noFill/>
          </a:ln>
        </p:spPr>
      </p:pic>
      <p:pic>
        <p:nvPicPr>
          <p:cNvPr id="474" name="Google Shape;474;p62" descr="OakCLT_short_roundP.png"/>
          <p:cNvPicPr preferRelativeResize="0"/>
          <p:nvPr/>
        </p:nvPicPr>
        <p:blipFill rotWithShape="1">
          <a:blip r:embed="rId4">
            <a:alphaModFix/>
          </a:blip>
          <a:srcRect/>
          <a:stretch/>
        </p:blipFill>
        <p:spPr>
          <a:xfrm>
            <a:off x="10769625" y="5645600"/>
            <a:ext cx="921160" cy="914400"/>
          </a:xfrm>
          <a:prstGeom prst="rect">
            <a:avLst/>
          </a:prstGeom>
          <a:noFill/>
          <a:ln>
            <a:noFill/>
          </a:ln>
        </p:spPr>
      </p:pic>
      <p:sp>
        <p:nvSpPr>
          <p:cNvPr id="475" name="Google Shape;475;p62"/>
          <p:cNvSpPr txBox="1">
            <a:spLocks noGrp="1"/>
          </p:cNvSpPr>
          <p:nvPr>
            <p:ph type="title"/>
          </p:nvPr>
        </p:nvSpPr>
        <p:spPr>
          <a:xfrm>
            <a:off x="213092" y="101575"/>
            <a:ext cx="10338000" cy="845700"/>
          </a:xfrm>
          <a:prstGeom prst="rect">
            <a:avLst/>
          </a:prstGeom>
          <a:noFill/>
          <a:ln>
            <a:noFill/>
          </a:ln>
        </p:spPr>
        <p:txBody>
          <a:bodyPr spcFirstLastPara="1" wrap="square" lIns="91425" tIns="45700" rIns="91425" bIns="45700" anchor="ctr" anchorCtr="0">
            <a:normAutofit fontScale="90000"/>
          </a:bodyPr>
          <a:lstStyle/>
          <a:p>
            <a:pPr lvl="0">
              <a:buSzPts val="4000"/>
            </a:pPr>
            <a:r>
              <a:rPr lang="es-ES_tradnl" sz="4800" b="1" dirty="0">
                <a:solidFill>
                  <a:schemeClr val="accent1"/>
                </a:solidFill>
                <a:latin typeface="PT Sans Narrow"/>
                <a:ea typeface="PT Sans Narrow"/>
                <a:cs typeface="PT Sans Narrow"/>
                <a:sym typeface="PT Sans Narrow"/>
              </a:rPr>
              <a:t>¿Por qué la desmercantilización de la vivienda?</a:t>
            </a:r>
            <a:endParaRPr lang="es-ES_tradnl" sz="5200" b="1" dirty="0">
              <a:solidFill>
                <a:schemeClr val="accent1"/>
              </a:solidFill>
              <a:latin typeface="PT Sans Narrow"/>
              <a:ea typeface="PT Sans Narrow"/>
              <a:cs typeface="PT Sans Narrow"/>
              <a:sym typeface="PT Sans Narrow"/>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0"/>
        <p:cNvGrpSpPr/>
        <p:nvPr/>
      </p:nvGrpSpPr>
      <p:grpSpPr>
        <a:xfrm>
          <a:off x="0" y="0"/>
          <a:ext cx="0" cy="0"/>
          <a:chOff x="0" y="0"/>
          <a:chExt cx="0" cy="0"/>
        </a:xfrm>
      </p:grpSpPr>
      <p:sp>
        <p:nvSpPr>
          <p:cNvPr id="481" name="Google Shape;481;p63"/>
          <p:cNvSpPr txBox="1">
            <a:spLocks noGrp="1"/>
          </p:cNvSpPr>
          <p:nvPr>
            <p:ph type="title"/>
          </p:nvPr>
        </p:nvSpPr>
        <p:spPr>
          <a:xfrm>
            <a:off x="342300" y="105075"/>
            <a:ext cx="10582500" cy="1098300"/>
          </a:xfrm>
          <a:prstGeom prst="rect">
            <a:avLst/>
          </a:prstGeom>
          <a:solidFill>
            <a:srgbClr val="FFFFFF"/>
          </a:solidFill>
        </p:spPr>
        <p:txBody>
          <a:bodyPr spcFirstLastPara="1" wrap="square" lIns="91425" tIns="45700" rIns="91425" bIns="45700" anchor="ctr" anchorCtr="0">
            <a:normAutofit/>
          </a:bodyPr>
          <a:lstStyle/>
          <a:p>
            <a:pPr lvl="0">
              <a:lnSpc>
                <a:spcPct val="100000"/>
              </a:lnSpc>
            </a:pPr>
            <a:r>
              <a:rPr lang="es-ES_tradnl" sz="4800" b="1" dirty="0">
                <a:solidFill>
                  <a:schemeClr val="accent1"/>
                </a:solidFill>
                <a:latin typeface="PT Sans Narrow"/>
                <a:ea typeface="PT Sans Narrow"/>
                <a:cs typeface="PT Sans Narrow"/>
                <a:sym typeface="PT Sans Narrow"/>
              </a:rPr>
              <a:t>Valores de CLT de South Bay</a:t>
            </a:r>
            <a:endParaRPr lang="es-ES_tradnl" sz="5600" b="1" dirty="0">
              <a:solidFill>
                <a:schemeClr val="accent1"/>
              </a:solidFill>
            </a:endParaRPr>
          </a:p>
        </p:txBody>
      </p:sp>
      <p:sp>
        <p:nvSpPr>
          <p:cNvPr id="482" name="Google Shape;482;p63"/>
          <p:cNvSpPr txBox="1"/>
          <p:nvPr/>
        </p:nvSpPr>
        <p:spPr>
          <a:xfrm>
            <a:off x="9789275" y="3006393"/>
            <a:ext cx="1295400" cy="70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wentieth Century"/>
                <a:ea typeface="Twentieth Century"/>
                <a:cs typeface="Twentieth Century"/>
                <a:sym typeface="Twentieth Century"/>
              </a:rPr>
              <a:t>1/3</a:t>
            </a:r>
            <a:endParaRPr sz="4000" b="1">
              <a:solidFill>
                <a:srgbClr val="FFFFFF"/>
              </a:solidFill>
              <a:latin typeface="Twentieth Century"/>
              <a:ea typeface="Twentieth Century"/>
              <a:cs typeface="Twentieth Century"/>
              <a:sym typeface="Twentieth Century"/>
            </a:endParaRPr>
          </a:p>
        </p:txBody>
      </p:sp>
      <p:sp>
        <p:nvSpPr>
          <p:cNvPr id="483" name="Google Shape;483;p63"/>
          <p:cNvSpPr txBox="1"/>
          <p:nvPr/>
        </p:nvSpPr>
        <p:spPr>
          <a:xfrm>
            <a:off x="8950650" y="4574218"/>
            <a:ext cx="1295400" cy="70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wentieth Century"/>
                <a:ea typeface="Twentieth Century"/>
                <a:cs typeface="Twentieth Century"/>
                <a:sym typeface="Twentieth Century"/>
              </a:rPr>
              <a:t>1/3</a:t>
            </a:r>
            <a:endParaRPr sz="4000" b="1">
              <a:solidFill>
                <a:srgbClr val="FFFFFF"/>
              </a:solidFill>
              <a:latin typeface="Twentieth Century"/>
              <a:ea typeface="Twentieth Century"/>
              <a:cs typeface="Twentieth Century"/>
              <a:sym typeface="Twentieth Century"/>
            </a:endParaRPr>
          </a:p>
        </p:txBody>
      </p:sp>
      <p:sp>
        <p:nvSpPr>
          <p:cNvPr id="484" name="Google Shape;484;p63"/>
          <p:cNvSpPr txBox="1"/>
          <p:nvPr/>
        </p:nvSpPr>
        <p:spPr>
          <a:xfrm>
            <a:off x="9808350" y="6457800"/>
            <a:ext cx="23199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a:latin typeface="Calibri"/>
                <a:ea typeface="Calibri"/>
                <a:cs typeface="Calibri"/>
                <a:sym typeface="Calibri"/>
              </a:rPr>
              <a:t>https://southbayclt.org</a:t>
            </a:r>
            <a:endParaRPr>
              <a:latin typeface="Calibri"/>
              <a:ea typeface="Calibri"/>
              <a:cs typeface="Calibri"/>
              <a:sym typeface="Calibri"/>
            </a:endParaRPr>
          </a:p>
        </p:txBody>
      </p:sp>
      <p:pic>
        <p:nvPicPr>
          <p:cNvPr id="485" name="Google Shape;485;p63"/>
          <p:cNvPicPr preferRelativeResize="0"/>
          <p:nvPr/>
        </p:nvPicPr>
        <p:blipFill>
          <a:blip r:embed="rId3">
            <a:alphaModFix/>
          </a:blip>
          <a:stretch>
            <a:fillRect/>
          </a:stretch>
        </p:blipFill>
        <p:spPr>
          <a:xfrm>
            <a:off x="342300" y="1430775"/>
            <a:ext cx="1015600" cy="5220900"/>
          </a:xfrm>
          <a:prstGeom prst="rect">
            <a:avLst/>
          </a:prstGeom>
          <a:noFill/>
          <a:ln>
            <a:noFill/>
          </a:ln>
        </p:spPr>
      </p:pic>
      <p:sp>
        <p:nvSpPr>
          <p:cNvPr id="486" name="Google Shape;486;p63"/>
          <p:cNvSpPr txBox="1"/>
          <p:nvPr/>
        </p:nvSpPr>
        <p:spPr>
          <a:xfrm>
            <a:off x="1289400" y="1430775"/>
            <a:ext cx="6163800" cy="5220900"/>
          </a:xfrm>
          <a:prstGeom prst="rect">
            <a:avLst/>
          </a:prstGeom>
          <a:solidFill>
            <a:srgbClr val="FFD966"/>
          </a:solidFill>
          <a:ln>
            <a:noFill/>
          </a:ln>
        </p:spPr>
        <p:txBody>
          <a:bodyPr spcFirstLastPara="1" wrap="square" lIns="91425" tIns="45700" rIns="91425" bIns="45700" anchor="t" anchorCtr="0">
            <a:noAutofit/>
          </a:bodyPr>
          <a:lstStyle/>
          <a:p>
            <a:pPr marL="457200" lvl="0" indent="-381000">
              <a:lnSpc>
                <a:spcPct val="80000"/>
              </a:lnSpc>
              <a:spcBef>
                <a:spcPts val="1000"/>
              </a:spcBef>
              <a:buSzPts val="2400"/>
              <a:buFont typeface="Droid Serif"/>
              <a:buAutoNum type="arabicPeriod"/>
            </a:pPr>
            <a:r>
              <a:rPr lang="es-ES_tradnl" sz="2400" b="1" dirty="0">
                <a:latin typeface="Droid Serif"/>
                <a:ea typeface="Droid Serif"/>
                <a:cs typeface="Droid Serif"/>
                <a:sym typeface="Droid Serif"/>
              </a:rPr>
              <a:t>Control de la comunidad</a:t>
            </a:r>
            <a:br>
              <a:rPr lang="es-ES_tradnl" sz="2400" b="1" dirty="0">
                <a:latin typeface="Droid Serif"/>
                <a:ea typeface="Droid Serif"/>
                <a:cs typeface="Droid Serif"/>
                <a:sym typeface="Droid Serif"/>
              </a:rPr>
            </a:br>
            <a:r>
              <a:rPr lang="es-ES_tradnl" sz="2400" b="1" dirty="0">
                <a:latin typeface="Droid Serif"/>
                <a:ea typeface="Droid Serif"/>
                <a:cs typeface="Droid Serif"/>
                <a:sym typeface="Droid Serif"/>
              </a:rPr>
              <a:t>
Accesibilidad e inclusión</a:t>
            </a:r>
            <a:br>
              <a:rPr lang="es-ES_tradnl" sz="2400" b="1" dirty="0">
                <a:latin typeface="Droid Serif"/>
                <a:ea typeface="Droid Serif"/>
                <a:cs typeface="Droid Serif"/>
                <a:sym typeface="Droid Serif"/>
              </a:rPr>
            </a:br>
            <a:br>
              <a:rPr lang="es-ES_tradnl" sz="2400" b="1" dirty="0">
                <a:latin typeface="Droid Serif"/>
                <a:ea typeface="Droid Serif"/>
                <a:cs typeface="Droid Serif"/>
                <a:sym typeface="Droid Serif"/>
              </a:rPr>
            </a:br>
            <a:r>
              <a:rPr lang="es-ES_tradnl" sz="2400" b="1" dirty="0">
                <a:latin typeface="Droid Serif"/>
                <a:ea typeface="Droid Serif"/>
                <a:cs typeface="Droid Serif"/>
                <a:sym typeface="Droid Serif"/>
              </a:rPr>
              <a:t>
Estabilidad a largo plazo y protección contra el desplazamiento</a:t>
            </a:r>
            <a:br>
              <a:rPr lang="es-ES_tradnl" sz="2400" b="1" dirty="0">
                <a:latin typeface="Droid Serif"/>
                <a:ea typeface="Droid Serif"/>
                <a:cs typeface="Droid Serif"/>
                <a:sym typeface="Droid Serif"/>
              </a:rPr>
            </a:br>
            <a:br>
              <a:rPr lang="es-ES_tradnl" sz="2400" b="1" dirty="0">
                <a:latin typeface="Droid Serif"/>
                <a:ea typeface="Droid Serif"/>
                <a:cs typeface="Droid Serif"/>
                <a:sym typeface="Droid Serif"/>
              </a:rPr>
            </a:br>
            <a:r>
              <a:rPr lang="es-ES_tradnl" sz="2400" b="1" dirty="0">
                <a:latin typeface="Droid Serif"/>
                <a:ea typeface="Droid Serif"/>
                <a:cs typeface="Droid Serif"/>
                <a:sym typeface="Droid Serif"/>
              </a:rPr>
              <a:t>
Salud y Sostenibilidad </a:t>
            </a:r>
            <a:br>
              <a:rPr lang="es-ES_tradnl" sz="2400" b="1" dirty="0">
                <a:latin typeface="Droid Serif"/>
                <a:ea typeface="Droid Serif"/>
                <a:cs typeface="Droid Serif"/>
                <a:sym typeface="Droid Serif"/>
              </a:rPr>
            </a:br>
            <a:br>
              <a:rPr lang="es-ES_tradnl" sz="2400" b="1" dirty="0">
                <a:latin typeface="Droid Serif"/>
                <a:ea typeface="Droid Serif"/>
                <a:cs typeface="Droid Serif"/>
                <a:sym typeface="Droid Serif"/>
              </a:rPr>
            </a:br>
            <a:br>
              <a:rPr lang="es-ES_tradnl" sz="2400" b="1" dirty="0">
                <a:latin typeface="Droid Serif"/>
                <a:ea typeface="Droid Serif"/>
                <a:cs typeface="Droid Serif"/>
                <a:sym typeface="Droid Serif"/>
              </a:rPr>
            </a:br>
            <a:r>
              <a:rPr lang="es-ES_tradnl" sz="2400" b="1" dirty="0">
                <a:latin typeface="Droid Serif"/>
                <a:ea typeface="Droid Serif"/>
                <a:cs typeface="Droid Serif"/>
                <a:sym typeface="Droid Serif"/>
              </a:rPr>
              <a:t>
Permanentemente asequible</a:t>
            </a:r>
            <a:endParaRPr lang="es-ES_tradnl" sz="2300" b="1" dirty="0">
              <a:solidFill>
                <a:srgbClr val="000000"/>
              </a:solidFill>
              <a:latin typeface="Droid Serif"/>
              <a:ea typeface="Droid Serif"/>
              <a:cs typeface="Droid Serif"/>
              <a:sym typeface="Droid Serif"/>
            </a:endParaRPr>
          </a:p>
        </p:txBody>
      </p:sp>
      <p:pic>
        <p:nvPicPr>
          <p:cNvPr id="487" name="Google Shape;487;p63"/>
          <p:cNvPicPr preferRelativeResize="0"/>
          <p:nvPr/>
        </p:nvPicPr>
        <p:blipFill rotWithShape="1">
          <a:blip r:embed="rId4">
            <a:alphaModFix/>
          </a:blip>
          <a:srcRect l="6195" r="12496"/>
          <a:stretch/>
        </p:blipFill>
        <p:spPr>
          <a:xfrm>
            <a:off x="7535713" y="1732150"/>
            <a:ext cx="4503875" cy="427930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64"/>
          <p:cNvPicPr preferRelativeResize="0"/>
          <p:nvPr/>
        </p:nvPicPr>
        <p:blipFill rotWithShape="1">
          <a:blip r:embed="rId3">
            <a:alphaModFix/>
          </a:blip>
          <a:srcRect l="10301" r="4772" b="17729"/>
          <a:stretch/>
        </p:blipFill>
        <p:spPr>
          <a:xfrm>
            <a:off x="5449375" y="1302262"/>
            <a:ext cx="6363448" cy="4623375"/>
          </a:xfrm>
          <a:prstGeom prst="rect">
            <a:avLst/>
          </a:prstGeom>
          <a:noFill/>
          <a:ln>
            <a:noFill/>
          </a:ln>
        </p:spPr>
      </p:pic>
      <p:sp>
        <p:nvSpPr>
          <p:cNvPr id="494" name="Google Shape;494;p64"/>
          <p:cNvSpPr txBox="1"/>
          <p:nvPr/>
        </p:nvSpPr>
        <p:spPr>
          <a:xfrm>
            <a:off x="9808350" y="6305400"/>
            <a:ext cx="23199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b="1">
                <a:latin typeface="Calibri"/>
                <a:ea typeface="Calibri"/>
                <a:cs typeface="Calibri"/>
                <a:sym typeface="Calibri"/>
              </a:rPr>
              <a:t>https://southbayclt.org</a:t>
            </a:r>
            <a:endParaRPr b="1">
              <a:latin typeface="Calibri"/>
              <a:ea typeface="Calibri"/>
              <a:cs typeface="Calibri"/>
              <a:sym typeface="Calibri"/>
            </a:endParaRPr>
          </a:p>
        </p:txBody>
      </p:sp>
      <p:sp>
        <p:nvSpPr>
          <p:cNvPr id="495" name="Google Shape;495;p64"/>
          <p:cNvSpPr txBox="1">
            <a:spLocks noGrp="1"/>
          </p:cNvSpPr>
          <p:nvPr>
            <p:ph type="title"/>
          </p:nvPr>
        </p:nvSpPr>
        <p:spPr>
          <a:xfrm>
            <a:off x="446175" y="0"/>
            <a:ext cx="4858200" cy="1098300"/>
          </a:xfrm>
          <a:prstGeom prst="rect">
            <a:avLst/>
          </a:prstGeom>
          <a:solidFill>
            <a:srgbClr val="FFFFFF"/>
          </a:solidFill>
        </p:spPr>
        <p:txBody>
          <a:bodyPr spcFirstLastPara="1" wrap="square" lIns="121900" tIns="121900" rIns="121900" bIns="121900" anchor="t" anchorCtr="0">
            <a:normAutofit/>
          </a:bodyPr>
          <a:lstStyle/>
          <a:p>
            <a:pPr lvl="0"/>
            <a:r>
              <a:rPr lang="es-ES_tradnl" dirty="0"/>
              <a:t>Quiénes somos</a:t>
            </a:r>
            <a:endParaRPr lang="es-ES_tradnl" sz="5600" b="1" dirty="0">
              <a:solidFill>
                <a:schemeClr val="accent1"/>
              </a:solidFill>
            </a:endParaRPr>
          </a:p>
        </p:txBody>
      </p:sp>
      <p:sp>
        <p:nvSpPr>
          <p:cNvPr id="496" name="Google Shape;496;p64"/>
          <p:cNvSpPr txBox="1">
            <a:spLocks noGrp="1"/>
          </p:cNvSpPr>
          <p:nvPr>
            <p:ph type="body" idx="1"/>
          </p:nvPr>
        </p:nvSpPr>
        <p:spPr>
          <a:xfrm>
            <a:off x="263775" y="898425"/>
            <a:ext cx="5040600" cy="4855200"/>
          </a:xfrm>
          <a:prstGeom prst="rect">
            <a:avLst/>
          </a:prstGeom>
        </p:spPr>
        <p:txBody>
          <a:bodyPr spcFirstLastPara="1" wrap="square" lIns="121900" tIns="121900" rIns="121900" bIns="121900" anchor="t" anchorCtr="0">
            <a:noAutofit/>
          </a:bodyPr>
          <a:lstStyle/>
          <a:p>
            <a:pPr lvl="0" indent="-361950">
              <a:buClr>
                <a:srgbClr val="111111"/>
              </a:buClr>
              <a:buSzPts val="2100"/>
            </a:pPr>
            <a:r>
              <a:rPr lang="es-ES_tradnl" sz="2100" dirty="0">
                <a:solidFill>
                  <a:srgbClr val="000000"/>
                </a:solidFill>
              </a:rPr>
              <a:t>9 miembros activos de la junta directiva
4 empleados a tiempo completo (30 horas) </a:t>
            </a:r>
            <a:endParaRPr lang="es-ES_tradnl" sz="1500" dirty="0">
              <a:solidFill>
                <a:srgbClr val="000000"/>
              </a:solidFill>
            </a:endParaRPr>
          </a:p>
          <a:p>
            <a:pPr lvl="1" indent="-361950">
              <a:buClr>
                <a:srgbClr val="000000"/>
              </a:buClr>
              <a:buSzPts val="2100"/>
            </a:pPr>
            <a:r>
              <a:rPr lang="es-ES_tradnl" sz="2100" dirty="0">
                <a:solidFill>
                  <a:srgbClr val="000000"/>
                </a:solidFill>
              </a:rPr>
              <a:t>Directora Ejecutiva
Co-Director Operativo
Co-Directores Organizadores (Inglés/</a:t>
            </a:r>
            <a:r>
              <a:rPr lang="es-ES_tradnl" sz="2100" dirty="0" err="1">
                <a:solidFill>
                  <a:srgbClr val="000000"/>
                </a:solidFill>
              </a:rPr>
              <a:t>Viet</a:t>
            </a:r>
            <a:r>
              <a:rPr lang="es-ES_tradnl" sz="2100" dirty="0">
                <a:solidFill>
                  <a:srgbClr val="000000"/>
                </a:solidFill>
              </a:rPr>
              <a:t> &amp; Inglés/</a:t>
            </a:r>
            <a:r>
              <a:rPr lang="es-ES_tradnl" sz="2100" dirty="0" err="1">
                <a:solidFill>
                  <a:srgbClr val="000000"/>
                </a:solidFill>
              </a:rPr>
              <a:t>Esp</a:t>
            </a:r>
            <a:r>
              <a:rPr lang="en-US" sz="2100" dirty="0">
                <a:solidFill>
                  <a:srgbClr val="000000"/>
                </a:solidFill>
              </a:rPr>
              <a:t>)</a:t>
            </a:r>
            <a:br>
              <a:rPr lang="en-US" sz="2100" dirty="0">
                <a:solidFill>
                  <a:srgbClr val="000000"/>
                </a:solidFill>
              </a:rPr>
            </a:br>
            <a:endParaRPr sz="1200" dirty="0">
              <a:solidFill>
                <a:srgbClr val="000000"/>
              </a:solidFill>
            </a:endParaRPr>
          </a:p>
          <a:p>
            <a:pPr lvl="0" indent="-361950">
              <a:buClr>
                <a:srgbClr val="000000"/>
              </a:buClr>
              <a:buSzPts val="2100"/>
            </a:pPr>
            <a:r>
              <a:rPr lang="es-ES_tradnl" sz="2100" dirty="0">
                <a:solidFill>
                  <a:srgbClr val="000000"/>
                </a:solidFill>
              </a:rPr>
              <a:t>2 Consultores técnicos
+15 voluntarios del comité
130+ personas en la lista de correo</a:t>
            </a:r>
            <a:br>
              <a:rPr lang="en-US" sz="2100" dirty="0">
                <a:solidFill>
                  <a:srgbClr val="000000"/>
                </a:solidFill>
              </a:rPr>
            </a:br>
            <a:endParaRPr sz="1200" dirty="0">
              <a:solidFill>
                <a:srgbClr val="000000"/>
              </a:solidFill>
            </a:endParaRPr>
          </a:p>
          <a:p>
            <a:pPr marL="457200" lvl="0" indent="-361950" algn="l" rtl="0">
              <a:spcBef>
                <a:spcPts val="0"/>
              </a:spcBef>
              <a:spcAft>
                <a:spcPts val="0"/>
              </a:spcAft>
              <a:buClr>
                <a:srgbClr val="000000"/>
              </a:buClr>
              <a:buSzPts val="2100"/>
              <a:buChar char="●"/>
            </a:pPr>
            <a:r>
              <a:rPr lang="es-ES_tradnl" sz="2100" b="1" dirty="0">
                <a:solidFill>
                  <a:srgbClr val="000000"/>
                </a:solidFill>
              </a:rPr>
              <a:t>Presupuesto</a:t>
            </a:r>
            <a:r>
              <a:rPr lang="en-US" sz="2100" b="1" dirty="0">
                <a:solidFill>
                  <a:srgbClr val="000000"/>
                </a:solidFill>
              </a:rPr>
              <a:t>: </a:t>
            </a:r>
            <a:endParaRPr sz="2100" b="1" dirty="0">
              <a:solidFill>
                <a:srgbClr val="000000"/>
              </a:solidFill>
            </a:endParaRPr>
          </a:p>
          <a:p>
            <a:pPr marL="914400" lvl="1" indent="-361950" algn="l" rtl="0">
              <a:spcBef>
                <a:spcPts val="0"/>
              </a:spcBef>
              <a:spcAft>
                <a:spcPts val="0"/>
              </a:spcAft>
              <a:buClr>
                <a:srgbClr val="000000"/>
              </a:buClr>
              <a:buSzPts val="2100"/>
              <a:buChar char="○"/>
            </a:pPr>
            <a:r>
              <a:rPr lang="en-US" sz="2100" dirty="0">
                <a:solidFill>
                  <a:srgbClr val="000000"/>
                </a:solidFill>
              </a:rPr>
              <a:t>2019 - 2021: $250 - $125,000</a:t>
            </a:r>
            <a:endParaRPr sz="2100" dirty="0">
              <a:solidFill>
                <a:srgbClr val="000000"/>
              </a:solidFill>
            </a:endParaRPr>
          </a:p>
          <a:p>
            <a:pPr marL="914400" lvl="1" indent="-361950" algn="l" rtl="0">
              <a:spcBef>
                <a:spcPts val="0"/>
              </a:spcBef>
              <a:spcAft>
                <a:spcPts val="0"/>
              </a:spcAft>
              <a:buClr>
                <a:srgbClr val="000000"/>
              </a:buClr>
              <a:buSzPts val="2100"/>
              <a:buChar char="○"/>
            </a:pPr>
            <a:r>
              <a:rPr lang="en-US" sz="2100" dirty="0">
                <a:solidFill>
                  <a:srgbClr val="000000"/>
                </a:solidFill>
              </a:rPr>
              <a:t>AF 22-23: $587,000</a:t>
            </a:r>
            <a:br>
              <a:rPr lang="en-US" sz="2100" dirty="0">
                <a:solidFill>
                  <a:srgbClr val="000000"/>
                </a:solidFill>
              </a:rPr>
            </a:br>
            <a:endParaRPr sz="2100" dirty="0">
              <a:solidFill>
                <a:srgbClr val="000000"/>
              </a:solidFill>
            </a:endParaRPr>
          </a:p>
          <a:p>
            <a:pPr marL="0" lvl="0" indent="0" algn="l" rtl="0">
              <a:spcBef>
                <a:spcPts val="0"/>
              </a:spcBef>
              <a:spcAft>
                <a:spcPts val="0"/>
              </a:spcAft>
              <a:buNone/>
            </a:pPr>
            <a:endParaRPr sz="2300" dirty="0">
              <a:solidFill>
                <a:srgbClr val="4D5156"/>
              </a:solidFill>
              <a:highlight>
                <a:srgbClr val="F5F5F5"/>
              </a:highlight>
            </a:endParaRPr>
          </a:p>
          <a:p>
            <a:pPr marL="0" lvl="0" indent="0" algn="l" rtl="0">
              <a:spcBef>
                <a:spcPts val="0"/>
              </a:spcBef>
              <a:spcAft>
                <a:spcPts val="0"/>
              </a:spcAft>
              <a:buNone/>
            </a:pPr>
            <a:br>
              <a:rPr lang="en-US" sz="2300" dirty="0">
                <a:solidFill>
                  <a:srgbClr val="4D5156"/>
                </a:solidFill>
                <a:highlight>
                  <a:srgbClr val="F5F5F5"/>
                </a:highlight>
              </a:rPr>
            </a:br>
            <a:endParaRPr sz="1200" dirty="0"/>
          </a:p>
          <a:p>
            <a:pPr marL="0" lvl="0" indent="0" algn="l" rtl="0">
              <a:spcBef>
                <a:spcPts val="0"/>
              </a:spcBef>
              <a:spcAft>
                <a:spcPts val="0"/>
              </a:spcAft>
              <a:buNone/>
            </a:pPr>
            <a:endParaRPr sz="23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cxnSp>
        <p:nvCxnSpPr>
          <p:cNvPr id="502" name="Google Shape;502;p65"/>
          <p:cNvCxnSpPr/>
          <p:nvPr/>
        </p:nvCxnSpPr>
        <p:spPr>
          <a:xfrm>
            <a:off x="5973100" y="543900"/>
            <a:ext cx="36900" cy="5770200"/>
          </a:xfrm>
          <a:prstGeom prst="straightConnector1">
            <a:avLst/>
          </a:prstGeom>
          <a:noFill/>
          <a:ln w="28575" cap="flat" cmpd="sng">
            <a:solidFill>
              <a:schemeClr val="dk2"/>
            </a:solidFill>
            <a:prstDash val="solid"/>
            <a:round/>
            <a:headEnd type="none" w="med" len="med"/>
            <a:tailEnd type="none" w="med" len="med"/>
          </a:ln>
        </p:spPr>
      </p:cxnSp>
      <p:pic>
        <p:nvPicPr>
          <p:cNvPr id="503" name="Google Shape;503;p65"/>
          <p:cNvPicPr preferRelativeResize="0"/>
          <p:nvPr/>
        </p:nvPicPr>
        <p:blipFill>
          <a:blip r:embed="rId3">
            <a:alphaModFix/>
          </a:blip>
          <a:stretch>
            <a:fillRect/>
          </a:stretch>
        </p:blipFill>
        <p:spPr>
          <a:xfrm>
            <a:off x="477850" y="388300"/>
            <a:ext cx="4730824" cy="6081375"/>
          </a:xfrm>
          <a:prstGeom prst="rect">
            <a:avLst/>
          </a:prstGeom>
          <a:noFill/>
          <a:ln>
            <a:noFill/>
          </a:ln>
        </p:spPr>
      </p:pic>
      <p:sp>
        <p:nvSpPr>
          <p:cNvPr id="504" name="Google Shape;504;p65"/>
          <p:cNvSpPr txBox="1">
            <a:spLocks noGrp="1"/>
          </p:cNvSpPr>
          <p:nvPr>
            <p:ph type="title"/>
          </p:nvPr>
        </p:nvSpPr>
        <p:spPr>
          <a:xfrm>
            <a:off x="6363425" y="138050"/>
            <a:ext cx="4858200" cy="1098300"/>
          </a:xfrm>
          <a:prstGeom prst="rect">
            <a:avLst/>
          </a:prstGeom>
          <a:solidFill>
            <a:srgbClr val="FFFFFF"/>
          </a:solidFill>
        </p:spPr>
        <p:txBody>
          <a:bodyPr spcFirstLastPara="1" wrap="square" lIns="121900" tIns="121900" rIns="121900" bIns="121900" anchor="t" anchorCtr="0">
            <a:normAutofit/>
          </a:bodyPr>
          <a:lstStyle/>
          <a:p>
            <a:pPr lvl="0"/>
            <a:r>
              <a:rPr lang="es-ES_tradnl" dirty="0"/>
              <a:t>Áreas de interés</a:t>
            </a:r>
            <a:r>
              <a:rPr lang="en-US" dirty="0"/>
              <a:t>:</a:t>
            </a:r>
            <a:endParaRPr sz="5600" b="1" dirty="0">
              <a:solidFill>
                <a:schemeClr val="accent1"/>
              </a:solidFill>
            </a:endParaRPr>
          </a:p>
        </p:txBody>
      </p:sp>
      <p:sp>
        <p:nvSpPr>
          <p:cNvPr id="505" name="Google Shape;505;p65"/>
          <p:cNvSpPr txBox="1">
            <a:spLocks noGrp="1"/>
          </p:cNvSpPr>
          <p:nvPr>
            <p:ph type="body" idx="1"/>
          </p:nvPr>
        </p:nvSpPr>
        <p:spPr>
          <a:xfrm>
            <a:off x="6363425" y="1123025"/>
            <a:ext cx="5040600" cy="5346600"/>
          </a:xfrm>
          <a:prstGeom prst="rect">
            <a:avLst/>
          </a:prstGeom>
        </p:spPr>
        <p:txBody>
          <a:bodyPr spcFirstLastPara="1" wrap="square" lIns="121900" tIns="121900" rIns="121900" bIns="121900" anchor="t" anchorCtr="0">
            <a:noAutofit/>
          </a:bodyPr>
          <a:lstStyle/>
          <a:p>
            <a:pPr lvl="0" indent="-361950">
              <a:buClr>
                <a:srgbClr val="111111"/>
              </a:buClr>
              <a:buSzPts val="2100"/>
            </a:pPr>
            <a:r>
              <a:rPr lang="es-ES_tradnl" sz="2100" dirty="0">
                <a:solidFill>
                  <a:srgbClr val="000000"/>
                </a:solidFill>
              </a:rPr>
              <a:t>Organización de inquilinos
Participación comunitaria y educación sobre modelos de propiedad comunitaria
Adquisición de terrenos/propiedades
Promoción de políticas</a:t>
            </a:r>
          </a:p>
          <a:p>
            <a:pPr marL="0" lvl="0" indent="0" algn="l" rtl="0">
              <a:spcBef>
                <a:spcPts val="0"/>
              </a:spcBef>
              <a:spcAft>
                <a:spcPts val="0"/>
              </a:spcAft>
              <a:buNone/>
            </a:pPr>
            <a:endParaRPr sz="2100" dirty="0">
              <a:solidFill>
                <a:srgbClr val="000000"/>
              </a:solidFill>
            </a:endParaRPr>
          </a:p>
          <a:p>
            <a:pPr marL="0" lvl="0" indent="0">
              <a:buNone/>
            </a:pPr>
            <a:r>
              <a:rPr lang="es-ES_tradnl" sz="2300" b="1" dirty="0">
                <a:solidFill>
                  <a:srgbClr val="4D5156"/>
                </a:solidFill>
              </a:rPr>
              <a:t>Socios comunitarios</a:t>
            </a:r>
            <a:r>
              <a:rPr lang="en-US" sz="2300" b="1" dirty="0">
                <a:solidFill>
                  <a:srgbClr val="4D5156"/>
                </a:solidFill>
                <a:highlight>
                  <a:srgbClr val="F5F5F5"/>
                </a:highlight>
              </a:rPr>
              <a:t>:</a:t>
            </a:r>
            <a:endParaRPr sz="2300" b="1" dirty="0">
              <a:solidFill>
                <a:srgbClr val="4D5156"/>
              </a:solidFill>
              <a:highlight>
                <a:srgbClr val="F5F5F5"/>
              </a:highlight>
            </a:endParaRPr>
          </a:p>
          <a:p>
            <a:pPr marL="457200" lvl="0" indent="-374650" algn="l" rtl="0">
              <a:spcBef>
                <a:spcPts val="0"/>
              </a:spcBef>
              <a:spcAft>
                <a:spcPts val="0"/>
              </a:spcAft>
              <a:buClr>
                <a:srgbClr val="4D5156"/>
              </a:buClr>
              <a:buSzPts val="2300"/>
              <a:buChar char="●"/>
            </a:pPr>
            <a:r>
              <a:rPr lang="en-US" sz="2300" dirty="0">
                <a:solidFill>
                  <a:srgbClr val="4D5156"/>
                </a:solidFill>
              </a:rPr>
              <a:t>SV De-Bug, SOMOS Mayfair, Silicon Valley Law Foundation, LUNA (Latinos United for a New America) </a:t>
            </a:r>
            <a:br>
              <a:rPr lang="en-US" sz="2300" dirty="0">
                <a:solidFill>
                  <a:srgbClr val="4D5156"/>
                </a:solidFill>
                <a:highlight>
                  <a:srgbClr val="F5F5F5"/>
                </a:highlight>
              </a:rPr>
            </a:br>
            <a:endParaRPr sz="1200" dirty="0"/>
          </a:p>
          <a:p>
            <a:pPr marL="0" lvl="0" indent="0" algn="l" rtl="0">
              <a:lnSpc>
                <a:spcPct val="100000"/>
              </a:lnSpc>
              <a:spcBef>
                <a:spcPts val="0"/>
              </a:spcBef>
              <a:spcAft>
                <a:spcPts val="0"/>
              </a:spcAft>
              <a:buNone/>
            </a:pPr>
            <a:endParaRPr sz="5600" b="1" dirty="0">
              <a:solidFill>
                <a:schemeClr val="accent1"/>
              </a:solidFill>
              <a:latin typeface="Arial"/>
              <a:ea typeface="Arial"/>
              <a:cs typeface="Arial"/>
              <a:sym typeface="Arial"/>
            </a:endParaRPr>
          </a:p>
          <a:p>
            <a:pPr marL="0" lvl="0" indent="0" algn="l" rtl="0">
              <a:spcBef>
                <a:spcPts val="0"/>
              </a:spcBef>
              <a:spcAft>
                <a:spcPts val="0"/>
              </a:spcAft>
              <a:buNone/>
            </a:pPr>
            <a:endParaRPr sz="23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6"/>
          <p:cNvSpPr txBox="1">
            <a:spLocks noGrp="1"/>
          </p:cNvSpPr>
          <p:nvPr>
            <p:ph type="title"/>
          </p:nvPr>
        </p:nvSpPr>
        <p:spPr>
          <a:xfrm>
            <a:off x="857000" y="41333"/>
            <a:ext cx="7526100" cy="1050000"/>
          </a:xfrm>
          <a:prstGeom prst="rect">
            <a:avLst/>
          </a:prstGeom>
          <a:solidFill>
            <a:srgbClr val="FFFFFF"/>
          </a:solidFill>
          <a:ln>
            <a:noFill/>
          </a:ln>
        </p:spPr>
        <p:txBody>
          <a:bodyPr spcFirstLastPara="1" wrap="square" lIns="91425" tIns="45700" rIns="91425" bIns="45700" anchor="ctr" anchorCtr="0">
            <a:normAutofit/>
          </a:bodyPr>
          <a:lstStyle/>
          <a:p>
            <a:pPr lvl="0">
              <a:lnSpc>
                <a:spcPct val="90000"/>
              </a:lnSpc>
              <a:buSzPts val="4000"/>
            </a:pPr>
            <a:r>
              <a:rPr lang="es-ES_tradnl" sz="4300" b="1" dirty="0"/>
              <a:t>Preservación del entorno</a:t>
            </a:r>
            <a:endParaRPr lang="es-ES_tradnl" sz="4700" b="1" dirty="0"/>
          </a:p>
        </p:txBody>
      </p:sp>
      <p:sp>
        <p:nvSpPr>
          <p:cNvPr id="512" name="Google Shape;512;p66"/>
          <p:cNvSpPr txBox="1"/>
          <p:nvPr/>
        </p:nvSpPr>
        <p:spPr>
          <a:xfrm>
            <a:off x="628400" y="1091325"/>
            <a:ext cx="10935300" cy="5668188"/>
          </a:xfrm>
          <a:prstGeom prst="rect">
            <a:avLst/>
          </a:prstGeom>
          <a:noFill/>
          <a:ln>
            <a:noFill/>
          </a:ln>
        </p:spPr>
        <p:txBody>
          <a:bodyPr spcFirstLastPara="1" wrap="square" lIns="91425" tIns="91425" rIns="91425" bIns="91425" anchor="t" anchorCtr="0">
            <a:spAutoFit/>
          </a:bodyPr>
          <a:lstStyle/>
          <a:p>
            <a:pPr lvl="0">
              <a:lnSpc>
                <a:spcPct val="90000"/>
              </a:lnSpc>
              <a:spcBef>
                <a:spcPts val="1100"/>
              </a:spcBef>
            </a:pPr>
            <a:r>
              <a:rPr lang="en-US" sz="2300" dirty="0">
                <a:solidFill>
                  <a:srgbClr val="111111"/>
                </a:solidFill>
                <a:latin typeface="Open Sans"/>
                <a:ea typeface="Open Sans"/>
                <a:cs typeface="Open Sans"/>
                <a:sym typeface="Open Sans"/>
              </a:rPr>
              <a:t>•</a:t>
            </a:r>
            <a:r>
              <a:rPr lang="es-ES_tradnl" sz="2300" dirty="0">
                <a:solidFill>
                  <a:srgbClr val="111111"/>
                </a:solidFill>
                <a:latin typeface="Open Sans"/>
                <a:ea typeface="Open Sans"/>
                <a:cs typeface="Open Sans"/>
                <a:sym typeface="Open Sans"/>
              </a:rPr>
              <a:t>La conservación es más </a:t>
            </a:r>
            <a:r>
              <a:rPr lang="es-ES_tradnl" sz="2300" b="1" dirty="0">
                <a:solidFill>
                  <a:srgbClr val="111111"/>
                </a:solidFill>
                <a:latin typeface="Open Sans"/>
                <a:ea typeface="Open Sans"/>
                <a:cs typeface="Open Sans"/>
                <a:sym typeface="Open Sans"/>
              </a:rPr>
              <a:t>económica y sostenible </a:t>
            </a:r>
            <a:r>
              <a:rPr lang="es-ES_tradnl" sz="2300" dirty="0">
                <a:solidFill>
                  <a:srgbClr val="111111"/>
                </a:solidFill>
                <a:latin typeface="Open Sans"/>
                <a:ea typeface="Open Sans"/>
                <a:cs typeface="Open Sans"/>
                <a:sym typeface="Open Sans"/>
              </a:rPr>
              <a:t>que la construcción nueva </a:t>
            </a:r>
            <a:r>
              <a:rPr lang="es-ES_tradnl" sz="2300" u="sng" dirty="0">
                <a:solidFill>
                  <a:srgbClr val="11111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(HUD Office of Policy and Research Development, 2013</a:t>
            </a:r>
            <a:r>
              <a:rPr lang="es-ES_tradnl" sz="2300" dirty="0">
                <a:solidFill>
                  <a:srgbClr val="111111"/>
                </a:solidFill>
                <a:latin typeface="Open Sans"/>
                <a:ea typeface="Open Sans"/>
                <a:cs typeface="Open Sans"/>
                <a:sym typeface="Open Sans"/>
              </a:rPr>
              <a:t>)</a:t>
            </a:r>
            <a:br>
              <a:rPr lang="en-US" sz="2300" dirty="0">
                <a:solidFill>
                  <a:srgbClr val="111111"/>
                </a:solidFill>
                <a:latin typeface="Open Sans"/>
                <a:ea typeface="Open Sans"/>
                <a:cs typeface="Open Sans"/>
                <a:sym typeface="Open Sans"/>
              </a:rPr>
            </a:br>
            <a:endParaRPr sz="2300" dirty="0">
              <a:solidFill>
                <a:srgbClr val="111111"/>
              </a:solidFill>
              <a:latin typeface="Open Sans"/>
              <a:ea typeface="Open Sans"/>
              <a:cs typeface="Open Sans"/>
              <a:sym typeface="Open Sans"/>
            </a:endParaRPr>
          </a:p>
          <a:p>
            <a:pPr lvl="0">
              <a:lnSpc>
                <a:spcPct val="90000"/>
              </a:lnSpc>
              <a:spcBef>
                <a:spcPts val="1100"/>
              </a:spcBef>
            </a:pPr>
            <a:r>
              <a:rPr lang="en-US" sz="2300" dirty="0">
                <a:solidFill>
                  <a:srgbClr val="111111"/>
                </a:solidFill>
                <a:latin typeface="Open Sans"/>
                <a:ea typeface="Open Sans"/>
                <a:cs typeface="Open Sans"/>
                <a:sym typeface="Open Sans"/>
              </a:rPr>
              <a:t>•</a:t>
            </a:r>
            <a:r>
              <a:rPr lang="es-ES_tradnl" sz="2300" dirty="0">
                <a:solidFill>
                  <a:srgbClr val="111111"/>
                </a:solidFill>
                <a:latin typeface="Open Sans"/>
                <a:ea typeface="Open Sans"/>
                <a:cs typeface="Open Sans"/>
                <a:sym typeface="Open Sans"/>
              </a:rPr>
              <a:t>La preservación </a:t>
            </a:r>
            <a:r>
              <a:rPr lang="es-ES_tradnl" sz="2300" b="1" dirty="0">
                <a:solidFill>
                  <a:srgbClr val="111111"/>
                </a:solidFill>
                <a:latin typeface="Open Sans"/>
                <a:ea typeface="Open Sans"/>
                <a:cs typeface="Open Sans"/>
                <a:sym typeface="Open Sans"/>
              </a:rPr>
              <a:t>no cuenta con fondos suficientes en todos los niveles</a:t>
            </a:r>
            <a:r>
              <a:rPr lang="es-ES_tradnl" sz="2300" dirty="0">
                <a:solidFill>
                  <a:srgbClr val="111111"/>
                </a:solidFill>
                <a:latin typeface="Open Sans"/>
                <a:ea typeface="Open Sans"/>
                <a:cs typeface="Open Sans"/>
                <a:sym typeface="Open Sans"/>
              </a:rPr>
              <a:t>: federal, estatal y local</a:t>
            </a:r>
            <a:br>
              <a:rPr lang="en-US" sz="2300" dirty="0">
                <a:solidFill>
                  <a:srgbClr val="111111"/>
                </a:solidFill>
                <a:latin typeface="Open Sans"/>
                <a:ea typeface="Open Sans"/>
                <a:cs typeface="Open Sans"/>
                <a:sym typeface="Open Sans"/>
              </a:rPr>
            </a:br>
            <a:endParaRPr sz="2300" dirty="0">
              <a:solidFill>
                <a:srgbClr val="111111"/>
              </a:solidFill>
              <a:latin typeface="Open Sans"/>
              <a:ea typeface="Open Sans"/>
              <a:cs typeface="Open Sans"/>
              <a:sym typeface="Open Sans"/>
            </a:endParaRPr>
          </a:p>
          <a:p>
            <a:pPr lvl="0">
              <a:lnSpc>
                <a:spcPct val="90000"/>
              </a:lnSpc>
              <a:spcBef>
                <a:spcPts val="1100"/>
              </a:spcBef>
            </a:pPr>
            <a:r>
              <a:rPr lang="en-US" sz="2300" dirty="0">
                <a:solidFill>
                  <a:srgbClr val="111111"/>
                </a:solidFill>
                <a:latin typeface="Open Sans"/>
                <a:ea typeface="Open Sans"/>
                <a:cs typeface="Open Sans"/>
                <a:sym typeface="Open Sans"/>
              </a:rPr>
              <a:t>•</a:t>
            </a:r>
            <a:r>
              <a:rPr lang="es-ES_tradnl" sz="2300" dirty="0">
                <a:solidFill>
                  <a:srgbClr val="111111"/>
                </a:solidFill>
                <a:latin typeface="Open Sans"/>
                <a:ea typeface="Open Sans"/>
                <a:cs typeface="Open Sans"/>
                <a:sym typeface="Open Sans"/>
              </a:rPr>
              <a:t>El aumento de los precios de la tierra hace que el </a:t>
            </a:r>
            <a:r>
              <a:rPr lang="es-ES_tradnl" sz="2300" b="1" dirty="0">
                <a:solidFill>
                  <a:srgbClr val="111111"/>
                </a:solidFill>
                <a:latin typeface="Open Sans"/>
                <a:ea typeface="Open Sans"/>
                <a:cs typeface="Open Sans"/>
                <a:sym typeface="Open Sans"/>
              </a:rPr>
              <a:t>desarrollo de viviendas asequibles sea más caro </a:t>
            </a:r>
            <a:r>
              <a:rPr lang="es-ES_tradnl" sz="2300" dirty="0">
                <a:solidFill>
                  <a:srgbClr val="111111"/>
                </a:solidFill>
                <a:latin typeface="Open Sans"/>
                <a:ea typeface="Open Sans"/>
                <a:cs typeface="Open Sans"/>
                <a:sym typeface="Open Sans"/>
              </a:rPr>
              <a:t>para todos los modelos</a:t>
            </a:r>
            <a:r>
              <a:rPr lang="en-US" sz="2300" dirty="0">
                <a:solidFill>
                  <a:srgbClr val="111111"/>
                </a:solidFill>
                <a:latin typeface="Open Sans"/>
                <a:ea typeface="Open Sans"/>
                <a:cs typeface="Open Sans"/>
                <a:sym typeface="Open Sans"/>
              </a:rPr>
              <a:t> (</a:t>
            </a:r>
            <a:r>
              <a:rPr lang="en-US" sz="2300" u="sng" dirty="0">
                <a:solidFill>
                  <a:srgbClr val="11111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Harvard Joint Center for Housing Studies, 2019</a:t>
            </a:r>
            <a:r>
              <a:rPr lang="en-US" sz="2300" dirty="0">
                <a:solidFill>
                  <a:srgbClr val="111111"/>
                </a:solidFill>
                <a:latin typeface="Open Sans"/>
                <a:ea typeface="Open Sans"/>
                <a:cs typeface="Open Sans"/>
                <a:sym typeface="Open Sans"/>
              </a:rPr>
              <a:t>)</a:t>
            </a:r>
            <a:br>
              <a:rPr lang="en-US" sz="2300" dirty="0">
                <a:solidFill>
                  <a:srgbClr val="111111"/>
                </a:solidFill>
                <a:latin typeface="Open Sans"/>
                <a:ea typeface="Open Sans"/>
                <a:cs typeface="Open Sans"/>
                <a:sym typeface="Open Sans"/>
              </a:rPr>
            </a:br>
            <a:endParaRPr sz="2300" dirty="0">
              <a:solidFill>
                <a:srgbClr val="111111"/>
              </a:solidFill>
              <a:latin typeface="Open Sans"/>
              <a:ea typeface="Open Sans"/>
              <a:cs typeface="Open Sans"/>
              <a:sym typeface="Open Sans"/>
            </a:endParaRPr>
          </a:p>
          <a:p>
            <a:pPr lvl="0">
              <a:lnSpc>
                <a:spcPct val="90000"/>
              </a:lnSpc>
              <a:spcBef>
                <a:spcPts val="1100"/>
              </a:spcBef>
            </a:pPr>
            <a:r>
              <a:rPr lang="en-US" sz="2300" dirty="0">
                <a:solidFill>
                  <a:srgbClr val="111111"/>
                </a:solidFill>
                <a:latin typeface="Open Sans"/>
                <a:ea typeface="Open Sans"/>
                <a:cs typeface="Open Sans"/>
                <a:sym typeface="Open Sans"/>
              </a:rPr>
              <a:t>•</a:t>
            </a:r>
            <a:r>
              <a:rPr lang="es-ES_tradnl" sz="2300" dirty="0">
                <a:solidFill>
                  <a:srgbClr val="111111"/>
                </a:solidFill>
                <a:latin typeface="Open Sans"/>
                <a:ea typeface="Open Sans"/>
                <a:cs typeface="Open Sans"/>
                <a:sym typeface="Open Sans"/>
              </a:rPr>
              <a:t>A diferencia de las viviendas inclusivas, los CLT pueden proporcionar </a:t>
            </a:r>
            <a:r>
              <a:rPr lang="es-ES_tradnl" sz="2300" b="1" dirty="0">
                <a:solidFill>
                  <a:srgbClr val="111111"/>
                </a:solidFill>
                <a:latin typeface="Open Sans"/>
                <a:ea typeface="Open Sans"/>
                <a:cs typeface="Open Sans"/>
                <a:sym typeface="Open Sans"/>
              </a:rPr>
              <a:t>viviendas asequibles a perpetuidad</a:t>
            </a:r>
            <a:r>
              <a:rPr lang="en-US" sz="2300" dirty="0">
                <a:solidFill>
                  <a:srgbClr val="111111"/>
                </a:solidFill>
                <a:latin typeface="Open Sans"/>
                <a:ea typeface="Open Sans"/>
                <a:cs typeface="Open Sans"/>
                <a:sym typeface="Open Sans"/>
              </a:rPr>
              <a:t> (</a:t>
            </a:r>
            <a:r>
              <a:rPr lang="en-US" sz="2300" u="sng" dirty="0">
                <a:solidFill>
                  <a:srgbClr val="11111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Lincoln Institute, 2012</a:t>
            </a:r>
            <a:r>
              <a:rPr lang="en-US" sz="2300" dirty="0">
                <a:solidFill>
                  <a:srgbClr val="111111"/>
                </a:solidFill>
                <a:latin typeface="Open Sans"/>
                <a:ea typeface="Open Sans"/>
                <a:cs typeface="Open Sans"/>
                <a:sym typeface="Open Sans"/>
              </a:rPr>
              <a:t>)</a:t>
            </a:r>
            <a:br>
              <a:rPr lang="en-US" sz="2300" dirty="0">
                <a:solidFill>
                  <a:srgbClr val="111111"/>
                </a:solidFill>
                <a:latin typeface="Open Sans"/>
                <a:ea typeface="Open Sans"/>
                <a:cs typeface="Open Sans"/>
                <a:sym typeface="Open Sans"/>
              </a:rPr>
            </a:br>
            <a:endParaRPr sz="2300" dirty="0">
              <a:solidFill>
                <a:srgbClr val="111111"/>
              </a:solidFill>
              <a:latin typeface="Open Sans"/>
              <a:ea typeface="Open Sans"/>
              <a:cs typeface="Open Sans"/>
              <a:sym typeface="Open Sans"/>
            </a:endParaRPr>
          </a:p>
          <a:p>
            <a:pPr lvl="0">
              <a:lnSpc>
                <a:spcPct val="90000"/>
              </a:lnSpc>
              <a:spcBef>
                <a:spcPts val="1100"/>
              </a:spcBef>
            </a:pPr>
            <a:r>
              <a:rPr lang="en-US" sz="2300" dirty="0">
                <a:solidFill>
                  <a:srgbClr val="111111"/>
                </a:solidFill>
                <a:latin typeface="Open Sans"/>
                <a:ea typeface="Open Sans"/>
                <a:cs typeface="Open Sans"/>
                <a:sym typeface="Open Sans"/>
              </a:rPr>
              <a:t>•</a:t>
            </a:r>
            <a:r>
              <a:rPr lang="es-ES_tradnl" sz="2300" dirty="0">
                <a:solidFill>
                  <a:srgbClr val="111111"/>
                </a:solidFill>
                <a:latin typeface="Open Sans"/>
                <a:ea typeface="Open Sans"/>
                <a:cs typeface="Open Sans"/>
                <a:sym typeface="Open Sans"/>
              </a:rPr>
              <a:t>La preservación es también </a:t>
            </a:r>
            <a:r>
              <a:rPr lang="es-ES_tradnl" sz="2300" b="1" dirty="0">
                <a:solidFill>
                  <a:srgbClr val="111111"/>
                </a:solidFill>
                <a:latin typeface="Open Sans"/>
                <a:ea typeface="Open Sans"/>
                <a:cs typeface="Open Sans"/>
                <a:sym typeface="Open Sans"/>
              </a:rPr>
              <a:t>una de las mejores estrategias de prevención del sinhogarismo</a:t>
            </a:r>
            <a:r>
              <a:rPr lang="es-ES_tradnl" sz="2300" dirty="0">
                <a:solidFill>
                  <a:srgbClr val="111111"/>
                </a:solidFill>
                <a:latin typeface="Open Sans"/>
                <a:ea typeface="Open Sans"/>
                <a:cs typeface="Open Sans"/>
                <a:sym typeface="Open Sans"/>
              </a:rPr>
              <a:t>: importancia de las estrategias previas</a:t>
            </a:r>
            <a:endParaRPr lang="es-ES_tradnl" sz="2300" u="sng" dirty="0">
              <a:solidFill>
                <a:srgbClr val="11111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ctrTitle"/>
          </p:nvPr>
        </p:nvSpPr>
        <p:spPr>
          <a:xfrm>
            <a:off x="415650" y="1479690"/>
            <a:ext cx="11360700" cy="4259100"/>
          </a:xfrm>
          <a:prstGeom prst="rect">
            <a:avLst/>
          </a:prstGeom>
        </p:spPr>
        <p:txBody>
          <a:bodyPr spcFirstLastPara="1" wrap="square" lIns="121900" tIns="121900" rIns="121900" bIns="121900" anchor="b" anchorCtr="0">
            <a:normAutofit fontScale="90000"/>
          </a:bodyPr>
          <a:lstStyle/>
          <a:p>
            <a:pPr lvl="0" algn="l"/>
            <a:endParaRPr lang="es-ES_tradnl" sz="3300" dirty="0">
              <a:highlight>
                <a:srgbClr val="FFFFFF"/>
              </a:highlight>
              <a:latin typeface="Calibri"/>
              <a:ea typeface="Calibri"/>
              <a:cs typeface="Calibri"/>
              <a:sym typeface="Calibri"/>
            </a:endParaRPr>
          </a:p>
          <a:p>
            <a:pPr lvl="0" algn="l">
              <a:spcBef>
                <a:spcPts val="1100"/>
              </a:spcBef>
              <a:buSzPct val="33333"/>
            </a:pPr>
            <a:r>
              <a:rPr lang="es-ES_tradnl" sz="3300" dirty="0">
                <a:latin typeface="Calibri"/>
                <a:ea typeface="Calibri"/>
                <a:cs typeface="Calibri"/>
                <a:sym typeface="Calibri"/>
              </a:rPr>
              <a:t>1. Presentaciones, incluida una breve introducción de las organizaciones/proyectos 
2. Descripción general de los modelos, incluidos ejemplos
3. Conversaciones de trabajo específicas del proyecto
4. Informe y resolución de problemas</a:t>
            </a:r>
            <a:br>
              <a:rPr lang="es-ES_tradnl" sz="3300" dirty="0">
                <a:latin typeface="Calibri"/>
                <a:ea typeface="Calibri"/>
                <a:cs typeface="Calibri"/>
                <a:sym typeface="Calibri"/>
              </a:rPr>
            </a:br>
            <a:r>
              <a:rPr lang="es-ES_tradnl" sz="3300" dirty="0">
                <a:latin typeface="Calibri"/>
                <a:ea typeface="Calibri"/>
                <a:cs typeface="Calibri"/>
                <a:sym typeface="Calibri"/>
              </a:rPr>
              <a:t>
Esta serie de talleres es posible gracias a la 
</a:t>
            </a:r>
            <a:r>
              <a:rPr lang="en-US" sz="3300" dirty="0" err="1">
                <a:latin typeface="Calibri"/>
                <a:ea typeface="Calibri"/>
                <a:cs typeface="Calibri"/>
                <a:sym typeface="Calibri"/>
              </a:rPr>
              <a:t>SJV</a:t>
            </a:r>
            <a:r>
              <a:rPr lang="en-US" sz="3300" dirty="0">
                <a:latin typeface="Calibri"/>
                <a:ea typeface="Calibri"/>
                <a:cs typeface="Calibri"/>
                <a:sym typeface="Calibri"/>
              </a:rPr>
              <a:t> Funders’ Collaborative y a Smart Growth CA</a:t>
            </a:r>
            <a:endParaRPr lang="es-ES_tradnl" sz="3300" dirty="0">
              <a:latin typeface="Calibri"/>
              <a:ea typeface="Calibri"/>
              <a:cs typeface="Calibri"/>
              <a:sym typeface="Calibri"/>
            </a:endParaRPr>
          </a:p>
        </p:txBody>
      </p:sp>
      <p:pic>
        <p:nvPicPr>
          <p:cNvPr id="121" name="Google Shape;121;p22"/>
          <p:cNvPicPr preferRelativeResize="0"/>
          <p:nvPr/>
        </p:nvPicPr>
        <p:blipFill>
          <a:blip r:embed="rId3">
            <a:alphaModFix/>
          </a:blip>
          <a:stretch>
            <a:fillRect/>
          </a:stretch>
        </p:blipFill>
        <p:spPr>
          <a:xfrm>
            <a:off x="8361525" y="5162600"/>
            <a:ext cx="3714974" cy="1554400"/>
          </a:xfrm>
          <a:prstGeom prst="rect">
            <a:avLst/>
          </a:prstGeom>
          <a:noFill/>
          <a:ln>
            <a:noFill/>
          </a:ln>
        </p:spPr>
      </p:pic>
      <p:sp>
        <p:nvSpPr>
          <p:cNvPr id="2" name="TextBox 1">
            <a:extLst>
              <a:ext uri="{FF2B5EF4-FFF2-40B4-BE49-F238E27FC236}">
                <a16:creationId xmlns:a16="http://schemas.microsoft.com/office/drawing/2014/main" id="{ABC5D994-D59C-D7A3-3CB2-A247858B306D}"/>
              </a:ext>
            </a:extLst>
          </p:cNvPr>
          <p:cNvSpPr txBox="1"/>
          <p:nvPr/>
        </p:nvSpPr>
        <p:spPr>
          <a:xfrm>
            <a:off x="719528" y="569626"/>
            <a:ext cx="4719562" cy="707886"/>
          </a:xfrm>
          <a:prstGeom prst="rect">
            <a:avLst/>
          </a:prstGeom>
          <a:noFill/>
        </p:spPr>
        <p:txBody>
          <a:bodyPr wrap="none" rtlCol="0">
            <a:spAutoFit/>
          </a:bodyPr>
          <a:lstStyle/>
          <a:p>
            <a:r>
              <a:rPr lang="es-ES_tradnl" sz="4000" dirty="0"/>
              <a:t>Orientación/Agenda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7"/>
          <p:cNvSpPr txBox="1">
            <a:spLocks noGrp="1"/>
          </p:cNvSpPr>
          <p:nvPr>
            <p:ph type="title"/>
          </p:nvPr>
        </p:nvSpPr>
        <p:spPr>
          <a:xfrm>
            <a:off x="277367" y="332367"/>
            <a:ext cx="11275200" cy="1050000"/>
          </a:xfrm>
          <a:prstGeom prst="rect">
            <a:avLst/>
          </a:prstGeom>
          <a:noFill/>
          <a:ln>
            <a:noFill/>
          </a:ln>
        </p:spPr>
        <p:txBody>
          <a:bodyPr spcFirstLastPara="1" wrap="square" lIns="91425" tIns="45700" rIns="91425" bIns="45700" anchor="ctr" anchorCtr="0">
            <a:normAutofit fontScale="90000"/>
          </a:bodyPr>
          <a:lstStyle/>
          <a:p>
            <a:pPr lvl="0" algn="ctr">
              <a:lnSpc>
                <a:spcPct val="90000"/>
              </a:lnSpc>
              <a:buSzPts val="4000"/>
            </a:pPr>
            <a:r>
              <a:rPr lang="es-ES_tradnl" sz="4300" b="1" dirty="0">
                <a:solidFill>
                  <a:schemeClr val="accent5"/>
                </a:solidFill>
              </a:rPr>
              <a:t>Primera Adquisición de Propiedad: Reed Street</a:t>
            </a:r>
            <a:endParaRPr lang="es-ES_tradnl" sz="4700" b="1" dirty="0">
              <a:solidFill>
                <a:schemeClr val="accent5"/>
              </a:solidFill>
            </a:endParaRPr>
          </a:p>
        </p:txBody>
      </p:sp>
      <p:sp>
        <p:nvSpPr>
          <p:cNvPr id="518" name="Google Shape;518;p67"/>
          <p:cNvSpPr txBox="1">
            <a:spLocks noGrp="1"/>
          </p:cNvSpPr>
          <p:nvPr>
            <p:ph type="body" idx="4294967295"/>
          </p:nvPr>
        </p:nvSpPr>
        <p:spPr>
          <a:xfrm>
            <a:off x="0" y="1479075"/>
            <a:ext cx="5279400" cy="4139100"/>
          </a:xfrm>
          <a:prstGeom prst="rect">
            <a:avLst/>
          </a:prstGeom>
        </p:spPr>
        <p:txBody>
          <a:bodyPr spcFirstLastPara="1" wrap="square" lIns="121900" tIns="121900" rIns="121900" bIns="121900" anchor="t" anchorCtr="0">
            <a:noAutofit/>
          </a:bodyPr>
          <a:lstStyle/>
          <a:p>
            <a:pPr marL="609600" lvl="0" indent="-457200">
              <a:buClr>
                <a:srgbClr val="111111"/>
              </a:buClr>
            </a:pPr>
            <a:r>
              <a:rPr lang="es-ES_tradnl" dirty="0">
                <a:solidFill>
                  <a:srgbClr val="111111"/>
                </a:solidFill>
              </a:rPr>
              <a:t>4-plex, la mayoría de los veteranos con vales de vivienda de apoyo
Relación con el propietario</a:t>
            </a:r>
            <a:endParaRPr dirty="0">
              <a:solidFill>
                <a:srgbClr val="111111"/>
              </a:solidFill>
            </a:endParaRPr>
          </a:p>
          <a:p>
            <a:pPr marL="1219200" lvl="1" indent="-425450">
              <a:buClr>
                <a:srgbClr val="111111"/>
              </a:buClr>
            </a:pPr>
            <a:r>
              <a:rPr lang="en-US" dirty="0">
                <a:solidFill>
                  <a:srgbClr val="111111"/>
                </a:solidFill>
              </a:rPr>
              <a:t>$1.6 </a:t>
            </a:r>
            <a:r>
              <a:rPr lang="en-US" dirty="0" err="1">
                <a:solidFill>
                  <a:srgbClr val="111111"/>
                </a:solidFill>
              </a:rPr>
              <a:t>millones</a:t>
            </a:r>
            <a:r>
              <a:rPr lang="en-US" dirty="0">
                <a:solidFill>
                  <a:srgbClr val="111111"/>
                </a:solidFill>
              </a:rPr>
              <a:t> para </a:t>
            </a:r>
            <a:r>
              <a:rPr lang="en-US" dirty="0" err="1">
                <a:solidFill>
                  <a:srgbClr val="111111"/>
                </a:solidFill>
              </a:rPr>
              <a:t>comprar</a:t>
            </a:r>
            <a:r>
              <a:rPr lang="en-US" dirty="0">
                <a:solidFill>
                  <a:srgbClr val="111111"/>
                </a:solidFill>
              </a:rPr>
              <a:t> </a:t>
            </a:r>
            <a:r>
              <a:rPr lang="en-US" dirty="0" err="1">
                <a:solidFill>
                  <a:srgbClr val="111111"/>
                </a:solidFill>
              </a:rPr>
              <a:t>una</a:t>
            </a:r>
            <a:r>
              <a:rPr lang="en-US" dirty="0">
                <a:solidFill>
                  <a:srgbClr val="111111"/>
                </a:solidFill>
              </a:rPr>
              <a:t> </a:t>
            </a:r>
            <a:r>
              <a:rPr lang="en-US" dirty="0" err="1">
                <a:solidFill>
                  <a:srgbClr val="111111"/>
                </a:solidFill>
              </a:rPr>
              <a:t>propiedad</a:t>
            </a:r>
            <a:endParaRPr lang="en-US" dirty="0">
              <a:solidFill>
                <a:srgbClr val="111111"/>
              </a:solidFill>
            </a:endParaRPr>
          </a:p>
          <a:p>
            <a:pPr marL="679450" indent="-342900">
              <a:buClr>
                <a:srgbClr val="111111"/>
              </a:buClr>
              <a:buSzPct val="200000"/>
              <a:buFont typeface="Arial" panose="020B0604020202020204" pitchFamily="34" charset="0"/>
              <a:buChar char="•"/>
            </a:pPr>
            <a:r>
              <a:rPr lang="es-ES_tradnl" sz="2200" dirty="0">
                <a:solidFill>
                  <a:srgbClr val="111111"/>
                </a:solidFill>
              </a:rPr>
              <a:t>Será la PRIMERA propiedad comunitaria bajo el modelo CLT en San José
El jueves 28 de abril de 2022, ¡</a:t>
            </a:r>
            <a:r>
              <a:rPr lang="es-ES_tradnl" sz="2200" dirty="0" err="1">
                <a:solidFill>
                  <a:srgbClr val="111111"/>
                </a:solidFill>
              </a:rPr>
              <a:t>SBCLT</a:t>
            </a:r>
            <a:r>
              <a:rPr lang="es-ES_tradnl" sz="2200" dirty="0">
                <a:solidFill>
                  <a:srgbClr val="111111"/>
                </a:solidFill>
              </a:rPr>
              <a:t> CUMPLIÓ CON LA META DE RECAUDACIÓN DE FONDOS!</a:t>
            </a:r>
            <a:r>
              <a:rPr lang="es-ES_tradnl" sz="2200" dirty="0">
                <a:solidFill>
                  <a:schemeClr val="lt1"/>
                </a:solidFill>
              </a:rPr>
              <a:t>$500k+ </a:t>
            </a:r>
            <a:r>
              <a:rPr lang="en-US" sz="2600" dirty="0">
                <a:solidFill>
                  <a:schemeClr val="lt1"/>
                </a:solidFill>
              </a:rPr>
              <a:t>raised from</a:t>
            </a:r>
            <a:endParaRPr dirty="0">
              <a:solidFill>
                <a:schemeClr val="lt1"/>
              </a:solidFill>
            </a:endParaRPr>
          </a:p>
        </p:txBody>
      </p:sp>
      <p:pic>
        <p:nvPicPr>
          <p:cNvPr id="519" name="Google Shape;519;p67"/>
          <p:cNvPicPr preferRelativeResize="0"/>
          <p:nvPr/>
        </p:nvPicPr>
        <p:blipFill>
          <a:blip r:embed="rId3">
            <a:alphaModFix/>
          </a:blip>
          <a:stretch>
            <a:fillRect/>
          </a:stretch>
        </p:blipFill>
        <p:spPr>
          <a:xfrm>
            <a:off x="5440042" y="1742467"/>
            <a:ext cx="6288010" cy="448880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68"/>
          <p:cNvPicPr preferRelativeResize="0"/>
          <p:nvPr/>
        </p:nvPicPr>
        <p:blipFill rotWithShape="1">
          <a:blip r:embed="rId3">
            <a:alphaModFix/>
          </a:blip>
          <a:srcRect r="26432"/>
          <a:stretch/>
        </p:blipFill>
        <p:spPr>
          <a:xfrm>
            <a:off x="181150" y="157550"/>
            <a:ext cx="6717326" cy="6542902"/>
          </a:xfrm>
          <a:prstGeom prst="rect">
            <a:avLst/>
          </a:prstGeom>
          <a:noFill/>
          <a:ln>
            <a:noFill/>
          </a:ln>
        </p:spPr>
      </p:pic>
      <p:sp>
        <p:nvSpPr>
          <p:cNvPr id="525" name="Google Shape;525;p68"/>
          <p:cNvSpPr txBox="1"/>
          <p:nvPr/>
        </p:nvSpPr>
        <p:spPr>
          <a:xfrm>
            <a:off x="9808350" y="6305400"/>
            <a:ext cx="23199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b="1">
                <a:latin typeface="Calibri"/>
                <a:ea typeface="Calibri"/>
                <a:cs typeface="Calibri"/>
                <a:sym typeface="Calibri"/>
              </a:rPr>
              <a:t>https://southbayclt.org</a:t>
            </a:r>
            <a:endParaRPr b="1">
              <a:latin typeface="Calibri"/>
              <a:ea typeface="Calibri"/>
              <a:cs typeface="Calibri"/>
              <a:sym typeface="Calibri"/>
            </a:endParaRPr>
          </a:p>
        </p:txBody>
      </p:sp>
      <p:pic>
        <p:nvPicPr>
          <p:cNvPr id="526" name="Google Shape;526;p68"/>
          <p:cNvPicPr preferRelativeResize="0"/>
          <p:nvPr/>
        </p:nvPicPr>
        <p:blipFill>
          <a:blip r:embed="rId4">
            <a:alphaModFix/>
          </a:blip>
          <a:stretch>
            <a:fillRect/>
          </a:stretch>
        </p:blipFill>
        <p:spPr>
          <a:xfrm>
            <a:off x="6290775" y="1728313"/>
            <a:ext cx="5722998" cy="4292225"/>
          </a:xfrm>
          <a:prstGeom prst="rect">
            <a:avLst/>
          </a:prstGeom>
          <a:noFill/>
          <a:ln>
            <a:noFill/>
          </a:ln>
        </p:spPr>
      </p:pic>
      <p:sp>
        <p:nvSpPr>
          <p:cNvPr id="527" name="Google Shape;527;p68"/>
          <p:cNvSpPr txBox="1"/>
          <p:nvPr/>
        </p:nvSpPr>
        <p:spPr>
          <a:xfrm>
            <a:off x="7390150" y="119875"/>
            <a:ext cx="4378200" cy="2462182"/>
          </a:xfrm>
          <a:prstGeom prst="rect">
            <a:avLst/>
          </a:prstGeom>
          <a:solidFill>
            <a:schemeClr val="lt1"/>
          </a:solidFill>
          <a:ln>
            <a:noFill/>
          </a:ln>
        </p:spPr>
        <p:txBody>
          <a:bodyPr spcFirstLastPara="1" wrap="square" lIns="91425" tIns="91425" rIns="91425" bIns="91425" anchor="t" anchorCtr="0">
            <a:spAutoFit/>
          </a:bodyPr>
          <a:lstStyle/>
          <a:p>
            <a:pPr lvl="0"/>
            <a:r>
              <a:rPr lang="es-ES_tradnl" sz="3700" b="1" dirty="0">
                <a:solidFill>
                  <a:schemeClr val="accent1"/>
                </a:solidFill>
                <a:latin typeface="PT Sans Narrow"/>
                <a:ea typeface="PT Sans Narrow"/>
                <a:cs typeface="PT Sans Narrow"/>
                <a:sym typeface="PT Sans Narrow"/>
              </a:rPr>
              <a:t>A largo plazo: Estabilidad y compromiso del vecindario</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9"/>
          <p:cNvSpPr txBox="1"/>
          <p:nvPr/>
        </p:nvSpPr>
        <p:spPr>
          <a:xfrm>
            <a:off x="640350" y="217150"/>
            <a:ext cx="1091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534" name="Google Shape;534;p69"/>
          <p:cNvSpPr txBox="1"/>
          <p:nvPr/>
        </p:nvSpPr>
        <p:spPr>
          <a:xfrm>
            <a:off x="776725" y="217150"/>
            <a:ext cx="8817300" cy="861900"/>
          </a:xfrm>
          <a:prstGeom prst="rect">
            <a:avLst/>
          </a:prstGeom>
          <a:solidFill>
            <a:schemeClr val="lt1"/>
          </a:solidFill>
          <a:ln>
            <a:noFill/>
          </a:ln>
        </p:spPr>
        <p:txBody>
          <a:bodyPr spcFirstLastPara="1" wrap="square" lIns="91425" tIns="91425" rIns="91425" bIns="91425" anchor="t" anchorCtr="0">
            <a:spAutoFit/>
          </a:bodyPr>
          <a:lstStyle/>
          <a:p>
            <a:pPr lvl="0"/>
            <a:r>
              <a:rPr lang="es-ES_tradnl" sz="4400" b="1" dirty="0">
                <a:solidFill>
                  <a:schemeClr val="accent1"/>
                </a:solidFill>
                <a:latin typeface="PT Sans Narrow"/>
                <a:ea typeface="PT Sans Narrow"/>
                <a:cs typeface="PT Sans Narrow"/>
                <a:sym typeface="PT Sans Narrow"/>
              </a:rPr>
              <a:t>Haciéndolo posible: financiación</a:t>
            </a:r>
          </a:p>
        </p:txBody>
      </p:sp>
      <p:grpSp>
        <p:nvGrpSpPr>
          <p:cNvPr id="535" name="Google Shape;535;p69"/>
          <p:cNvGrpSpPr/>
          <p:nvPr/>
        </p:nvGrpSpPr>
        <p:grpSpPr>
          <a:xfrm>
            <a:off x="5316848" y="1413642"/>
            <a:ext cx="5727779" cy="5152683"/>
            <a:chOff x="4192863" y="1002150"/>
            <a:chExt cx="3679200" cy="3139200"/>
          </a:xfrm>
        </p:grpSpPr>
        <p:sp>
          <p:nvSpPr>
            <p:cNvPr id="536" name="Google Shape;536;p69"/>
            <p:cNvSpPr/>
            <p:nvPr/>
          </p:nvSpPr>
          <p:spPr>
            <a:xfrm>
              <a:off x="4192863" y="1002150"/>
              <a:ext cx="3679200" cy="3139200"/>
            </a:xfrm>
            <a:prstGeom prst="round2DiagRect">
              <a:avLst>
                <a:gd name="adj1" fmla="val 0"/>
                <a:gd name="adj2" fmla="val 17764"/>
              </a:avLst>
            </a:prstGeom>
            <a:solidFill>
              <a:srgbClr val="0944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p:txBody>
        </p:sp>
        <p:sp>
          <p:nvSpPr>
            <p:cNvPr id="537" name="Google Shape;537;p69"/>
            <p:cNvSpPr txBox="1"/>
            <p:nvPr/>
          </p:nvSpPr>
          <p:spPr>
            <a:xfrm>
              <a:off x="5498064" y="1284026"/>
              <a:ext cx="2021400" cy="603600"/>
            </a:xfrm>
            <a:prstGeom prst="rect">
              <a:avLst/>
            </a:prstGeom>
            <a:noFill/>
            <a:ln>
              <a:noFill/>
            </a:ln>
          </p:spPr>
          <p:txBody>
            <a:bodyPr spcFirstLastPara="1" wrap="square" lIns="121900" tIns="121900" rIns="121900" bIns="121900" anchor="t" anchorCtr="0">
              <a:noAutofit/>
            </a:bodyPr>
            <a:lstStyle/>
            <a:p>
              <a:pPr lvl="0" algn="ctr">
                <a:buClr>
                  <a:schemeClr val="dk1"/>
                </a:buClr>
                <a:buSzPts val="1100"/>
              </a:pPr>
              <a:r>
                <a:rPr lang="en-US" sz="2600" b="1" dirty="0">
                  <a:solidFill>
                    <a:schemeClr val="lt1"/>
                  </a:solidFill>
                  <a:latin typeface="Verdana"/>
                  <a:ea typeface="Verdana"/>
                  <a:cs typeface="Verdana"/>
                  <a:sym typeface="Verdana"/>
                </a:rPr>
                <a:t>¿</a:t>
              </a:r>
              <a:r>
                <a:rPr lang="es-ES_tradnl" sz="2600" b="1" dirty="0">
                  <a:solidFill>
                    <a:schemeClr val="lt1"/>
                  </a:solidFill>
                  <a:latin typeface="Verdana"/>
                  <a:ea typeface="Verdana"/>
                  <a:cs typeface="Verdana"/>
                  <a:sym typeface="Verdana"/>
                </a:rPr>
                <a:t>Cómo se utilizan los fondos?</a:t>
              </a:r>
              <a:endParaRPr lang="es-ES_tradnl" sz="1500" dirty="0">
                <a:solidFill>
                  <a:srgbClr val="FFFFFF"/>
                </a:solidFill>
                <a:latin typeface="Roboto"/>
                <a:ea typeface="Roboto"/>
                <a:cs typeface="Roboto"/>
                <a:sym typeface="Roboto"/>
              </a:endParaRPr>
            </a:p>
          </p:txBody>
        </p:sp>
        <p:sp>
          <p:nvSpPr>
            <p:cNvPr id="538" name="Google Shape;538;p69"/>
            <p:cNvSpPr txBox="1"/>
            <p:nvPr/>
          </p:nvSpPr>
          <p:spPr>
            <a:xfrm>
              <a:off x="5243207" y="2025580"/>
              <a:ext cx="2531100" cy="1128000"/>
            </a:xfrm>
            <a:prstGeom prst="rect">
              <a:avLst/>
            </a:prstGeom>
            <a:noFill/>
            <a:ln>
              <a:noFill/>
            </a:ln>
          </p:spPr>
          <p:txBody>
            <a:bodyPr spcFirstLastPara="1" wrap="square" lIns="121900" tIns="121900" rIns="121900" bIns="121900" anchor="t" anchorCtr="0">
              <a:noAutofit/>
            </a:bodyPr>
            <a:lstStyle/>
            <a:p>
              <a:pPr marL="457200" lvl="0" indent="-349250">
                <a:lnSpc>
                  <a:spcPct val="115000"/>
                </a:lnSpc>
                <a:buClr>
                  <a:schemeClr val="lt1"/>
                </a:buClr>
                <a:buSzPts val="1900"/>
                <a:buFont typeface="Roboto"/>
                <a:buChar char="●"/>
              </a:pPr>
              <a:r>
                <a:rPr lang="es-ES_tradnl" sz="1900" dirty="0">
                  <a:solidFill>
                    <a:schemeClr val="lt1"/>
                  </a:solidFill>
                  <a:latin typeface="Roboto"/>
                  <a:ea typeface="Roboto"/>
                  <a:cs typeface="Roboto"/>
                  <a:sym typeface="Roboto"/>
                </a:rPr>
                <a:t>Financiación operativa (es decir, personal, contratos))</a:t>
              </a:r>
            </a:p>
            <a:p>
              <a:pPr marL="914400" lvl="1" indent="-349250">
                <a:lnSpc>
                  <a:spcPct val="115000"/>
                </a:lnSpc>
                <a:buClr>
                  <a:schemeClr val="lt1"/>
                </a:buClr>
                <a:buSzPts val="1900"/>
                <a:buFont typeface="Roboto"/>
                <a:buChar char="○"/>
              </a:pPr>
              <a:r>
                <a:rPr lang="es-ES_tradnl" sz="1900" dirty="0">
                  <a:solidFill>
                    <a:srgbClr val="FFFFFF"/>
                  </a:solidFill>
                  <a:latin typeface="Roboto"/>
                  <a:ea typeface="Roboto"/>
                  <a:cs typeface="Roboto"/>
                  <a:sym typeface="Roboto"/>
                </a:rPr>
                <a:t>programas comunitarios, estipendios</a:t>
              </a:r>
              <a:br>
                <a:rPr lang="es-ES_tradnl" sz="1900" dirty="0">
                  <a:solidFill>
                    <a:srgbClr val="FFFFFF"/>
                  </a:solidFill>
                  <a:latin typeface="Roboto"/>
                  <a:ea typeface="Roboto"/>
                  <a:cs typeface="Roboto"/>
                  <a:sym typeface="Roboto"/>
                </a:rPr>
              </a:br>
              <a:endParaRPr lang="es-ES_tradnl" dirty="0">
                <a:solidFill>
                  <a:schemeClr val="lt1"/>
                </a:solidFill>
                <a:latin typeface="Roboto"/>
                <a:ea typeface="Roboto"/>
                <a:cs typeface="Roboto"/>
                <a:sym typeface="Roboto"/>
              </a:endParaRPr>
            </a:p>
            <a:p>
              <a:pPr marL="457200" lvl="0" indent="-349250">
                <a:lnSpc>
                  <a:spcPct val="115000"/>
                </a:lnSpc>
                <a:buClr>
                  <a:srgbClr val="FFFFFF"/>
                </a:buClr>
                <a:buSzPts val="1900"/>
                <a:buFont typeface="Roboto"/>
                <a:buChar char="●"/>
              </a:pPr>
              <a:r>
                <a:rPr lang="es-ES_tradnl" sz="1900" dirty="0">
                  <a:solidFill>
                    <a:srgbClr val="FFFFFF"/>
                  </a:solidFill>
                  <a:latin typeface="Roboto"/>
                  <a:ea typeface="Roboto"/>
                  <a:cs typeface="Roboto"/>
                  <a:sym typeface="Roboto"/>
                </a:rPr>
                <a:t>Adquisición, rehabilitación, mantenimiento (construcción) de inmuebles</a:t>
              </a:r>
            </a:p>
          </p:txBody>
        </p:sp>
      </p:grpSp>
      <p:grpSp>
        <p:nvGrpSpPr>
          <p:cNvPr id="539" name="Google Shape;539;p69"/>
          <p:cNvGrpSpPr/>
          <p:nvPr/>
        </p:nvGrpSpPr>
        <p:grpSpPr>
          <a:xfrm>
            <a:off x="3796644" y="1413437"/>
            <a:ext cx="3027353" cy="2579481"/>
            <a:chOff x="3216519" y="1002150"/>
            <a:chExt cx="1944600" cy="1569600"/>
          </a:xfrm>
        </p:grpSpPr>
        <p:sp>
          <p:nvSpPr>
            <p:cNvPr id="540" name="Google Shape;540;p69"/>
            <p:cNvSpPr/>
            <p:nvPr/>
          </p:nvSpPr>
          <p:spPr>
            <a:xfrm flipH="1">
              <a:off x="3216519" y="1002150"/>
              <a:ext cx="1944600" cy="1569600"/>
            </a:xfrm>
            <a:prstGeom prst="round2DiagRect">
              <a:avLst>
                <a:gd name="adj1" fmla="val 0"/>
                <a:gd name="adj2" fmla="val 17764"/>
              </a:avLst>
            </a:prstGeom>
            <a:solidFill>
              <a:srgbClr val="0D5D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1" name="Google Shape;541;p69"/>
            <p:cNvSpPr txBox="1"/>
            <p:nvPr/>
          </p:nvSpPr>
          <p:spPr>
            <a:xfrm>
              <a:off x="3461163" y="1244660"/>
              <a:ext cx="1451700" cy="459900"/>
            </a:xfrm>
            <a:prstGeom prst="rect">
              <a:avLst/>
            </a:prstGeom>
            <a:noFill/>
            <a:ln>
              <a:noFill/>
            </a:ln>
          </p:spPr>
          <p:txBody>
            <a:bodyPr spcFirstLastPara="1" wrap="square" lIns="121900" tIns="121900" rIns="121900" bIns="121900" anchor="t" anchorCtr="0">
              <a:noAutofit/>
            </a:bodyPr>
            <a:lstStyle/>
            <a:p>
              <a:pPr lvl="0"/>
              <a:r>
                <a:rPr lang="es-ES_tradnl" sz="2400" b="1" dirty="0">
                  <a:solidFill>
                    <a:srgbClr val="FFFFFF"/>
                  </a:solidFill>
                  <a:latin typeface="Roboto"/>
                  <a:ea typeface="Roboto"/>
                  <a:cs typeface="Roboto"/>
                  <a:sym typeface="Roboto"/>
                </a:rPr>
                <a:t>Filantropía</a:t>
              </a:r>
            </a:p>
          </p:txBody>
        </p:sp>
        <p:sp>
          <p:nvSpPr>
            <p:cNvPr id="542" name="Google Shape;542;p69"/>
            <p:cNvSpPr txBox="1"/>
            <p:nvPr/>
          </p:nvSpPr>
          <p:spPr>
            <a:xfrm>
              <a:off x="3462977" y="1623925"/>
              <a:ext cx="1451700" cy="512400"/>
            </a:xfrm>
            <a:prstGeom prst="rect">
              <a:avLst/>
            </a:prstGeom>
            <a:noFill/>
            <a:ln>
              <a:noFill/>
            </a:ln>
          </p:spPr>
          <p:txBody>
            <a:bodyPr spcFirstLastPara="1" wrap="square" lIns="121900" tIns="121900" rIns="121900" bIns="121900" anchor="t" anchorCtr="0">
              <a:noAutofit/>
            </a:bodyPr>
            <a:lstStyle/>
            <a:p>
              <a:pPr marL="457200" lvl="0" indent="-349250">
                <a:lnSpc>
                  <a:spcPct val="115000"/>
                </a:lnSpc>
                <a:buClr>
                  <a:srgbClr val="FFFFFF"/>
                </a:buClr>
                <a:buSzPts val="1900"/>
                <a:buFont typeface="Roboto"/>
                <a:buChar char="❖"/>
              </a:pPr>
              <a:r>
                <a:rPr lang="es-ES_tradnl" sz="1900" dirty="0">
                  <a:solidFill>
                    <a:srgbClr val="FFFFFF"/>
                  </a:solidFill>
                  <a:latin typeface="Roboto"/>
                  <a:ea typeface="Roboto"/>
                  <a:cs typeface="Roboto"/>
                  <a:sym typeface="Roboto"/>
                </a:rPr>
                <a:t>Subvenciones
Cimientos
Donaciones</a:t>
              </a:r>
            </a:p>
          </p:txBody>
        </p:sp>
      </p:grpSp>
      <p:grpSp>
        <p:nvGrpSpPr>
          <p:cNvPr id="543" name="Google Shape;543;p69"/>
          <p:cNvGrpSpPr/>
          <p:nvPr/>
        </p:nvGrpSpPr>
        <p:grpSpPr>
          <a:xfrm>
            <a:off x="776714" y="1413437"/>
            <a:ext cx="3027353" cy="2579481"/>
            <a:chOff x="1271925" y="1002150"/>
            <a:chExt cx="1944600" cy="1569600"/>
          </a:xfrm>
        </p:grpSpPr>
        <p:sp>
          <p:nvSpPr>
            <p:cNvPr id="544" name="Google Shape;544;p69"/>
            <p:cNvSpPr/>
            <p:nvPr/>
          </p:nvSpPr>
          <p:spPr>
            <a:xfrm rot="10800000">
              <a:off x="1271925" y="1002150"/>
              <a:ext cx="1944600" cy="1569600"/>
            </a:xfrm>
            <a:prstGeom prst="round2DiagRect">
              <a:avLst>
                <a:gd name="adj1" fmla="val 0"/>
                <a:gd name="adj2" fmla="val 17764"/>
              </a:avLst>
            </a:prstGeom>
            <a:solidFill>
              <a:srgbClr val="307B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5" name="Google Shape;545;p69"/>
            <p:cNvSpPr txBox="1"/>
            <p:nvPr/>
          </p:nvSpPr>
          <p:spPr>
            <a:xfrm>
              <a:off x="1496688" y="1244660"/>
              <a:ext cx="1451700" cy="459900"/>
            </a:xfrm>
            <a:prstGeom prst="rect">
              <a:avLst/>
            </a:prstGeom>
            <a:noFill/>
            <a:ln>
              <a:noFill/>
            </a:ln>
          </p:spPr>
          <p:txBody>
            <a:bodyPr spcFirstLastPara="1" wrap="square" lIns="121900" tIns="121900" rIns="121900" bIns="121900" anchor="t" anchorCtr="0">
              <a:noAutofit/>
            </a:bodyPr>
            <a:lstStyle/>
            <a:p>
              <a:pPr lvl="0"/>
              <a:r>
                <a:rPr lang="es-ES_tradnl" sz="2400" b="1" dirty="0">
                  <a:solidFill>
                    <a:srgbClr val="FFFFFF"/>
                  </a:solidFill>
                  <a:latin typeface="Roboto"/>
                  <a:ea typeface="Roboto"/>
                  <a:cs typeface="Roboto"/>
                  <a:sym typeface="Roboto"/>
                </a:rPr>
                <a:t>Gobierno</a:t>
              </a:r>
              <a:endParaRPr lang="es-ES_tradnl" sz="2400" dirty="0">
                <a:solidFill>
                  <a:srgbClr val="FFFFFF"/>
                </a:solidFill>
                <a:latin typeface="Roboto"/>
                <a:ea typeface="Roboto"/>
                <a:cs typeface="Roboto"/>
                <a:sym typeface="Roboto"/>
              </a:endParaRPr>
            </a:p>
          </p:txBody>
        </p:sp>
        <p:sp>
          <p:nvSpPr>
            <p:cNvPr id="546" name="Google Shape;546;p69"/>
            <p:cNvSpPr txBox="1"/>
            <p:nvPr/>
          </p:nvSpPr>
          <p:spPr>
            <a:xfrm>
              <a:off x="1496688" y="1589348"/>
              <a:ext cx="1451700" cy="512400"/>
            </a:xfrm>
            <a:prstGeom prst="rect">
              <a:avLst/>
            </a:prstGeom>
            <a:noFill/>
            <a:ln>
              <a:noFill/>
            </a:ln>
          </p:spPr>
          <p:txBody>
            <a:bodyPr spcFirstLastPara="1" wrap="square" lIns="121900" tIns="121900" rIns="121900" bIns="121900" anchor="t" anchorCtr="0">
              <a:noAutofit/>
            </a:bodyPr>
            <a:lstStyle/>
            <a:p>
              <a:pPr marL="457200" lvl="0" indent="-349250">
                <a:lnSpc>
                  <a:spcPct val="115000"/>
                </a:lnSpc>
                <a:buClr>
                  <a:srgbClr val="FFFFFF"/>
                </a:buClr>
                <a:buSzPts val="1900"/>
                <a:buFont typeface="Roboto"/>
                <a:buChar char="❖"/>
              </a:pPr>
              <a:r>
                <a:rPr lang="es-ES_tradnl" sz="1900" dirty="0">
                  <a:solidFill>
                    <a:srgbClr val="FFFFFF"/>
                  </a:solidFill>
                  <a:latin typeface="Roboto"/>
                  <a:ea typeface="Roboto"/>
                  <a:cs typeface="Roboto"/>
                  <a:sym typeface="Roboto"/>
                </a:rPr>
                <a:t>Local
Estatal
Nacional</a:t>
              </a:r>
            </a:p>
          </p:txBody>
        </p:sp>
      </p:grpSp>
      <p:grpSp>
        <p:nvGrpSpPr>
          <p:cNvPr id="547" name="Google Shape;547;p69"/>
          <p:cNvGrpSpPr/>
          <p:nvPr/>
        </p:nvGrpSpPr>
        <p:grpSpPr>
          <a:xfrm>
            <a:off x="776714" y="3987048"/>
            <a:ext cx="3027353" cy="2579481"/>
            <a:chOff x="1271925" y="2571750"/>
            <a:chExt cx="1944600" cy="1569600"/>
          </a:xfrm>
        </p:grpSpPr>
        <p:sp>
          <p:nvSpPr>
            <p:cNvPr id="548" name="Google Shape;548;p69"/>
            <p:cNvSpPr/>
            <p:nvPr/>
          </p:nvSpPr>
          <p:spPr>
            <a:xfrm flipH="1">
              <a:off x="1271925" y="2571750"/>
              <a:ext cx="1944600" cy="1569600"/>
            </a:xfrm>
            <a:prstGeom prst="round2DiagRect">
              <a:avLst>
                <a:gd name="adj1" fmla="val 0"/>
                <a:gd name="adj2" fmla="val 17764"/>
              </a:avLst>
            </a:prstGeom>
            <a:solidFill>
              <a:srgbClr val="0D5D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9" name="Google Shape;549;p69"/>
            <p:cNvSpPr txBox="1"/>
            <p:nvPr/>
          </p:nvSpPr>
          <p:spPr>
            <a:xfrm>
              <a:off x="1496688" y="2814260"/>
              <a:ext cx="1451700" cy="459900"/>
            </a:xfrm>
            <a:prstGeom prst="rect">
              <a:avLst/>
            </a:prstGeom>
            <a:noFill/>
            <a:ln>
              <a:noFill/>
            </a:ln>
          </p:spPr>
          <p:txBody>
            <a:bodyPr spcFirstLastPara="1" wrap="square" lIns="121900" tIns="121900" rIns="121900" bIns="121900" anchor="t" anchorCtr="0">
              <a:noAutofit/>
            </a:bodyPr>
            <a:lstStyle/>
            <a:p>
              <a:pPr lvl="0"/>
              <a:r>
                <a:rPr lang="es-ES_tradnl" sz="2400" b="1" dirty="0">
                  <a:solidFill>
                    <a:srgbClr val="FFFFFF"/>
                  </a:solidFill>
                </a:rPr>
                <a:t>Instituciones financieras</a:t>
              </a:r>
              <a:endParaRPr lang="es-ES_tradnl" sz="2400" dirty="0">
                <a:solidFill>
                  <a:srgbClr val="FFFFFF"/>
                </a:solidFill>
                <a:latin typeface="Roboto"/>
                <a:ea typeface="Roboto"/>
                <a:cs typeface="Roboto"/>
                <a:sym typeface="Roboto"/>
              </a:endParaRPr>
            </a:p>
          </p:txBody>
        </p:sp>
        <p:sp>
          <p:nvSpPr>
            <p:cNvPr id="550" name="Google Shape;550;p69"/>
            <p:cNvSpPr txBox="1"/>
            <p:nvPr/>
          </p:nvSpPr>
          <p:spPr>
            <a:xfrm>
              <a:off x="1496688" y="3320594"/>
              <a:ext cx="1451700" cy="512400"/>
            </a:xfrm>
            <a:prstGeom prst="rect">
              <a:avLst/>
            </a:prstGeom>
            <a:noFill/>
            <a:ln>
              <a:noFill/>
            </a:ln>
          </p:spPr>
          <p:txBody>
            <a:bodyPr spcFirstLastPara="1" wrap="square" lIns="121900" tIns="121900" rIns="121900" bIns="121900" anchor="t" anchorCtr="0">
              <a:noAutofit/>
            </a:bodyPr>
            <a:lstStyle/>
            <a:p>
              <a:pPr marL="457200" lvl="0" indent="-349250">
                <a:lnSpc>
                  <a:spcPct val="115000"/>
                </a:lnSpc>
                <a:buClr>
                  <a:srgbClr val="FFFFFF"/>
                </a:buClr>
                <a:buSzPts val="1900"/>
                <a:buFont typeface="Roboto"/>
                <a:buChar char="❖"/>
              </a:pPr>
              <a:r>
                <a:rPr lang="es-ES_tradnl" sz="1900" dirty="0">
                  <a:solidFill>
                    <a:srgbClr val="FFFFFF"/>
                  </a:solidFill>
                  <a:latin typeface="Roboto"/>
                  <a:ea typeface="Roboto"/>
                  <a:cs typeface="Roboto"/>
                  <a:sym typeface="Roboto"/>
                </a:rPr>
                <a:t>Bancos
</a:t>
              </a:r>
              <a:r>
                <a:rPr lang="es-ES_tradnl" sz="1900" dirty="0" err="1">
                  <a:solidFill>
                    <a:srgbClr val="FFFFFF"/>
                  </a:solidFill>
                  <a:latin typeface="Roboto"/>
                  <a:ea typeface="Roboto"/>
                  <a:cs typeface="Roboto"/>
                  <a:sym typeface="Roboto"/>
                </a:rPr>
                <a:t>CDFIs</a:t>
              </a:r>
              <a:r>
                <a:rPr lang="es-ES_tradnl" sz="1900" dirty="0">
                  <a:solidFill>
                    <a:srgbClr val="FFFFFF"/>
                  </a:solidFill>
                  <a:latin typeface="Roboto"/>
                  <a:ea typeface="Roboto"/>
                  <a:cs typeface="Roboto"/>
                  <a:sym typeface="Roboto"/>
                </a:rPr>
                <a:t>
Préstamos</a:t>
              </a:r>
            </a:p>
          </p:txBody>
        </p:sp>
      </p:grpSp>
      <p:grpSp>
        <p:nvGrpSpPr>
          <p:cNvPr id="551" name="Google Shape;551;p69"/>
          <p:cNvGrpSpPr/>
          <p:nvPr/>
        </p:nvGrpSpPr>
        <p:grpSpPr>
          <a:xfrm>
            <a:off x="3796644" y="3987048"/>
            <a:ext cx="3027353" cy="2579481"/>
            <a:chOff x="3216519" y="2571750"/>
            <a:chExt cx="1944600" cy="1569600"/>
          </a:xfrm>
        </p:grpSpPr>
        <p:sp>
          <p:nvSpPr>
            <p:cNvPr id="552" name="Google Shape;552;p69"/>
            <p:cNvSpPr/>
            <p:nvPr/>
          </p:nvSpPr>
          <p:spPr>
            <a:xfrm rot="10800000">
              <a:off x="3216519" y="2571750"/>
              <a:ext cx="1944600" cy="1569600"/>
            </a:xfrm>
            <a:prstGeom prst="round2DiagRect">
              <a:avLst>
                <a:gd name="adj1" fmla="val 0"/>
                <a:gd name="adj2" fmla="val 17764"/>
              </a:avLst>
            </a:prstGeom>
            <a:solidFill>
              <a:srgbClr val="307B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3" name="Google Shape;553;p69"/>
            <p:cNvSpPr txBox="1"/>
            <p:nvPr/>
          </p:nvSpPr>
          <p:spPr>
            <a:xfrm>
              <a:off x="3461163" y="2767893"/>
              <a:ext cx="1451700" cy="459900"/>
            </a:xfrm>
            <a:prstGeom prst="rect">
              <a:avLst/>
            </a:prstGeom>
            <a:noFill/>
            <a:ln>
              <a:noFill/>
            </a:ln>
          </p:spPr>
          <p:txBody>
            <a:bodyPr spcFirstLastPara="1" wrap="square" lIns="121900" tIns="121900" rIns="121900" bIns="121900" anchor="t" anchorCtr="0">
              <a:noAutofit/>
            </a:bodyPr>
            <a:lstStyle/>
            <a:p>
              <a:pPr lvl="0"/>
              <a:r>
                <a:rPr lang="es-ES_tradnl" sz="2400" b="1" dirty="0">
                  <a:solidFill>
                    <a:srgbClr val="FFFFFF"/>
                  </a:solidFill>
                  <a:latin typeface="Roboto"/>
                  <a:ea typeface="Roboto"/>
                  <a:cs typeface="Roboto"/>
                  <a:sym typeface="Roboto"/>
                </a:rPr>
                <a:t>Comunidad</a:t>
              </a:r>
              <a:endParaRPr lang="es-ES_tradnl" sz="2400" dirty="0">
                <a:solidFill>
                  <a:srgbClr val="FFFFFF"/>
                </a:solidFill>
                <a:latin typeface="Roboto"/>
                <a:ea typeface="Roboto"/>
                <a:cs typeface="Roboto"/>
                <a:sym typeface="Roboto"/>
              </a:endParaRPr>
            </a:p>
          </p:txBody>
        </p:sp>
        <p:sp>
          <p:nvSpPr>
            <p:cNvPr id="554" name="Google Shape;554;p69"/>
            <p:cNvSpPr txBox="1"/>
            <p:nvPr/>
          </p:nvSpPr>
          <p:spPr>
            <a:xfrm>
              <a:off x="3461163" y="3100745"/>
              <a:ext cx="1451700" cy="512400"/>
            </a:xfrm>
            <a:prstGeom prst="rect">
              <a:avLst/>
            </a:prstGeom>
            <a:noFill/>
            <a:ln>
              <a:noFill/>
            </a:ln>
          </p:spPr>
          <p:txBody>
            <a:bodyPr spcFirstLastPara="1" wrap="square" lIns="121900" tIns="121900" rIns="121900" bIns="121900" anchor="t" anchorCtr="0">
              <a:noAutofit/>
            </a:bodyPr>
            <a:lstStyle/>
            <a:p>
              <a:pPr marL="457200" lvl="0" indent="-349250">
                <a:lnSpc>
                  <a:spcPct val="115000"/>
                </a:lnSpc>
                <a:buClr>
                  <a:schemeClr val="lt1"/>
                </a:buClr>
                <a:buSzPts val="1900"/>
                <a:buFont typeface="Roboto"/>
                <a:buChar char="❖"/>
              </a:pPr>
              <a:r>
                <a:rPr lang="es-ES_tradnl" sz="1900" dirty="0">
                  <a:solidFill>
                    <a:schemeClr val="lt1"/>
                  </a:solidFill>
                  <a:latin typeface="Roboto"/>
                  <a:ea typeface="Roboto"/>
                  <a:cs typeface="Roboto"/>
                  <a:sym typeface="Roboto"/>
                </a:rPr>
                <a:t>Donaciones
Cuotas de los miembros
Voluntarios
Padres</a:t>
              </a:r>
            </a:p>
          </p:txBody>
        </p:sp>
      </p:grpSp>
      <p:grpSp>
        <p:nvGrpSpPr>
          <p:cNvPr id="555" name="Google Shape;555;p69"/>
          <p:cNvGrpSpPr/>
          <p:nvPr/>
        </p:nvGrpSpPr>
        <p:grpSpPr>
          <a:xfrm>
            <a:off x="3543210" y="3721950"/>
            <a:ext cx="520215" cy="549004"/>
            <a:chOff x="3157188" y="909150"/>
            <a:chExt cx="470400" cy="470400"/>
          </a:xfrm>
        </p:grpSpPr>
        <p:sp>
          <p:nvSpPr>
            <p:cNvPr id="556" name="Google Shape;556;p69"/>
            <p:cNvSpPr/>
            <p:nvPr/>
          </p:nvSpPr>
          <p:spPr>
            <a:xfrm>
              <a:off x="3157188" y="909150"/>
              <a:ext cx="470400" cy="4704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7" name="Google Shape;557;p69"/>
            <p:cNvSpPr/>
            <p:nvPr/>
          </p:nvSpPr>
          <p:spPr>
            <a:xfrm>
              <a:off x="3243138" y="995100"/>
              <a:ext cx="298500" cy="298500"/>
            </a:xfrm>
            <a:prstGeom prst="mathPlus">
              <a:avLst>
                <a:gd name="adj1" fmla="val 9900"/>
              </a:avLst>
            </a:prstGeom>
            <a:solidFill>
              <a:srgbClr val="0D5D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58" name="Google Shape;558;p69"/>
          <p:cNvSpPr txBox="1"/>
          <p:nvPr/>
        </p:nvSpPr>
        <p:spPr>
          <a:xfrm>
            <a:off x="9810425" y="6522100"/>
            <a:ext cx="23199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a:latin typeface="Calibri"/>
                <a:ea typeface="Calibri"/>
                <a:cs typeface="Calibri"/>
                <a:sym typeface="Calibri"/>
              </a:rPr>
              <a:t>https://southbayclt.org</a:t>
            </a:r>
            <a:endParaRPr>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fontScale="90000"/>
          </a:bodyPr>
          <a:lstStyle/>
          <a:p>
            <a:pPr lvl="0"/>
            <a:r>
              <a:rPr lang="es-ES_tradnl" dirty="0"/>
              <a:t>La financiación se destinaría a...</a:t>
            </a:r>
          </a:p>
        </p:txBody>
      </p:sp>
      <p:sp>
        <p:nvSpPr>
          <p:cNvPr id="565" name="Google Shape;565;p70"/>
          <p:cNvSpPr txBox="1"/>
          <p:nvPr/>
        </p:nvSpPr>
        <p:spPr>
          <a:xfrm>
            <a:off x="1611550" y="1683725"/>
            <a:ext cx="8844300" cy="2031295"/>
          </a:xfrm>
          <a:prstGeom prst="rect">
            <a:avLst/>
          </a:prstGeom>
          <a:noFill/>
          <a:ln>
            <a:noFill/>
          </a:ln>
        </p:spPr>
        <p:txBody>
          <a:bodyPr spcFirstLastPara="1" wrap="square" lIns="91425" tIns="91425" rIns="91425" bIns="91425" anchor="t" anchorCtr="0">
            <a:spAutoFit/>
          </a:bodyPr>
          <a:lstStyle/>
          <a:p>
            <a:pPr marL="457200" lvl="0" indent="-419100">
              <a:buSzPts val="3000"/>
              <a:buFont typeface="Open Sans"/>
              <a:buChar char="●"/>
            </a:pPr>
            <a:r>
              <a:rPr lang="es-ES_tradnl" sz="3000" dirty="0">
                <a:latin typeface="Open Sans"/>
                <a:ea typeface="Open Sans"/>
                <a:cs typeface="Open Sans"/>
                <a:sym typeface="Open Sans"/>
              </a:rPr>
              <a:t>Capital de adquisición
Desarrollo de capacidades internas/dotación de personal
Consultores de asistencia técnica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1"/>
          <p:cNvSpPr txBox="1">
            <a:spLocks noGrp="1"/>
          </p:cNvSpPr>
          <p:nvPr>
            <p:ph type="title"/>
          </p:nvPr>
        </p:nvSpPr>
        <p:spPr>
          <a:xfrm>
            <a:off x="415600" y="95033"/>
            <a:ext cx="11014500" cy="1007700"/>
          </a:xfrm>
          <a:prstGeom prst="rect">
            <a:avLst/>
          </a:prstGeom>
        </p:spPr>
        <p:txBody>
          <a:bodyPr spcFirstLastPara="1" wrap="square" lIns="121900" tIns="121900" rIns="121900" bIns="121900" anchor="b" anchorCtr="0">
            <a:normAutofit/>
          </a:bodyPr>
          <a:lstStyle/>
          <a:p>
            <a:pPr lvl="0"/>
            <a:r>
              <a:rPr lang="es-ES_tradnl" sz="4300" b="1" dirty="0"/>
              <a:t>¡Manténgase en conecto!</a:t>
            </a:r>
          </a:p>
        </p:txBody>
      </p:sp>
      <p:pic>
        <p:nvPicPr>
          <p:cNvPr id="571" name="Google Shape;571;p71"/>
          <p:cNvPicPr preferRelativeResize="0"/>
          <p:nvPr/>
        </p:nvPicPr>
        <p:blipFill rotWithShape="1">
          <a:blip r:embed="rId3">
            <a:alphaModFix/>
          </a:blip>
          <a:srcRect l="5624" t="13923" r="5801" b="14744"/>
          <a:stretch/>
        </p:blipFill>
        <p:spPr>
          <a:xfrm>
            <a:off x="5242567" y="1570129"/>
            <a:ext cx="6754669" cy="3060935"/>
          </a:xfrm>
          <a:prstGeom prst="rect">
            <a:avLst/>
          </a:prstGeom>
          <a:noFill/>
          <a:ln>
            <a:noFill/>
          </a:ln>
        </p:spPr>
      </p:pic>
      <p:sp>
        <p:nvSpPr>
          <p:cNvPr id="572" name="Google Shape;572;p71"/>
          <p:cNvSpPr txBox="1"/>
          <p:nvPr/>
        </p:nvSpPr>
        <p:spPr>
          <a:xfrm>
            <a:off x="4766906" y="4765826"/>
            <a:ext cx="7705990" cy="1648113"/>
          </a:xfrm>
          <a:prstGeom prst="rect">
            <a:avLst/>
          </a:prstGeom>
          <a:noFill/>
          <a:ln>
            <a:noFill/>
          </a:ln>
        </p:spPr>
        <p:txBody>
          <a:bodyPr spcFirstLastPara="1" wrap="square" lIns="91425" tIns="91425" rIns="91425" bIns="91425" anchor="t" anchorCtr="0">
            <a:spAutoFit/>
          </a:bodyPr>
          <a:lstStyle/>
          <a:p>
            <a:pPr lvl="0" algn="ctr">
              <a:lnSpc>
                <a:spcPct val="115000"/>
              </a:lnSpc>
              <a:spcBef>
                <a:spcPts val="1200"/>
              </a:spcBef>
            </a:pPr>
            <a:r>
              <a:rPr lang="es-ES_tradnl" sz="2400" dirty="0">
                <a:solidFill>
                  <a:srgbClr val="2A3990"/>
                </a:solidFill>
                <a:latin typeface="Roboto"/>
                <a:ea typeface="Roboto"/>
                <a:cs typeface="Roboto"/>
                <a:sym typeface="Roboto"/>
              </a:rPr>
              <a:t>¡Regístrese en la lista de correo y / o sea voluntario! </a:t>
            </a:r>
            <a:r>
              <a:rPr lang="en-US" sz="2500" u="sng" dirty="0">
                <a:solidFill>
                  <a:srgbClr val="1155CC"/>
                </a:solidFill>
                <a:highlight>
                  <a:srgbClr val="FFFFFF"/>
                </a:highlight>
                <a:latin typeface="Roboto"/>
                <a:ea typeface="Roboto"/>
                <a:cs typeface="Roboto"/>
                <a:sym typeface="Roboto"/>
                <a:hlinkClick r:id="rId4">
                  <a:extLst>
                    <a:ext uri="{A12FA001-AC4F-418D-AE19-62706E023703}">
                      <ahyp:hlinkClr xmlns:ahyp="http://schemas.microsoft.com/office/drawing/2018/hyperlinkcolor" val="tx"/>
                    </a:ext>
                  </a:extLst>
                </a:hlinkClick>
              </a:rPr>
              <a:t>tinyurl.com/SBCLTjoinus</a:t>
            </a:r>
            <a:br>
              <a:rPr lang="en-US" sz="2500" b="1" dirty="0">
                <a:solidFill>
                  <a:srgbClr val="2A3990"/>
                </a:solidFill>
                <a:latin typeface="Times New Roman"/>
                <a:ea typeface="Times New Roman"/>
                <a:cs typeface="Times New Roman"/>
                <a:sym typeface="Times New Roman"/>
              </a:rPr>
            </a:br>
            <a:endParaRPr sz="2500" b="1" dirty="0">
              <a:solidFill>
                <a:srgbClr val="2A3990"/>
              </a:solidFill>
              <a:latin typeface="Times New Roman"/>
              <a:ea typeface="Times New Roman"/>
              <a:cs typeface="Times New Roman"/>
              <a:sym typeface="Times New Roman"/>
            </a:endParaRPr>
          </a:p>
        </p:txBody>
      </p:sp>
      <p:pic>
        <p:nvPicPr>
          <p:cNvPr id="573" name="Google Shape;573;p71"/>
          <p:cNvPicPr preferRelativeResize="0"/>
          <p:nvPr/>
        </p:nvPicPr>
        <p:blipFill rotWithShape="1">
          <a:blip r:embed="rId5">
            <a:alphaModFix/>
          </a:blip>
          <a:srcRect t="14958"/>
          <a:stretch/>
        </p:blipFill>
        <p:spPr>
          <a:xfrm>
            <a:off x="183200" y="1268117"/>
            <a:ext cx="4887598" cy="432176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72"/>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p>
            <a:pPr marL="0" lvl="0" indent="0" algn="l" rtl="0">
              <a:spcBef>
                <a:spcPts val="0"/>
              </a:spcBef>
              <a:spcAft>
                <a:spcPts val="0"/>
              </a:spcAft>
              <a:buNone/>
            </a:pPr>
            <a:r>
              <a:rPr lang="en-US" sz="5000" b="1"/>
              <a:t>Q&amp;A</a:t>
            </a:r>
            <a:endParaRPr sz="5000" b="1"/>
          </a:p>
        </p:txBody>
      </p:sp>
      <p:sp>
        <p:nvSpPr>
          <p:cNvPr id="580" name="Google Shape;580;p72"/>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p>
            <a:pPr marL="0" lvl="0" indent="0" algn="l" rtl="0">
              <a:spcBef>
                <a:spcPts val="0"/>
              </a:spcBef>
              <a:spcAft>
                <a:spcPts val="1600"/>
              </a:spcAft>
              <a:buNone/>
            </a:pPr>
            <a:endParaRPr sz="3000" b="1"/>
          </a:p>
        </p:txBody>
      </p:sp>
      <p:pic>
        <p:nvPicPr>
          <p:cNvPr id="581" name="Google Shape;581;p72"/>
          <p:cNvPicPr preferRelativeResize="0"/>
          <p:nvPr/>
        </p:nvPicPr>
        <p:blipFill>
          <a:blip r:embed="rId3">
            <a:alphaModFix/>
          </a:blip>
          <a:stretch>
            <a:fillRect/>
          </a:stretch>
        </p:blipFill>
        <p:spPr>
          <a:xfrm>
            <a:off x="3299750" y="1014125"/>
            <a:ext cx="7727600" cy="48297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3"/>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p>
            <a:pPr marL="0" lvl="0" indent="0" algn="l" rtl="0">
              <a:spcBef>
                <a:spcPts val="0"/>
              </a:spcBef>
              <a:spcAft>
                <a:spcPts val="0"/>
              </a:spcAft>
              <a:buNone/>
            </a:pPr>
            <a:r>
              <a:rPr lang="sv-SE" sz="5000" dirty="0"/>
              <a:t>Pausa</a:t>
            </a:r>
          </a:p>
        </p:txBody>
      </p:sp>
      <p:sp>
        <p:nvSpPr>
          <p:cNvPr id="588" name="Google Shape;588;p73"/>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p>
            <a:pPr marL="0" lvl="0" indent="0" algn="l" rtl="0">
              <a:spcBef>
                <a:spcPts val="0"/>
              </a:spcBef>
              <a:spcAft>
                <a:spcPts val="1600"/>
              </a:spcAft>
              <a:buNone/>
            </a:pPr>
            <a:r>
              <a:rPr lang="en-US" sz="4000" dirty="0"/>
              <a:t>15 </a:t>
            </a:r>
            <a:r>
              <a:rPr lang="es-ES_tradnl" sz="4000" dirty="0"/>
              <a:t>minutos</a:t>
            </a:r>
          </a:p>
        </p:txBody>
      </p:sp>
      <p:pic>
        <p:nvPicPr>
          <p:cNvPr id="589" name="Google Shape;589;p73"/>
          <p:cNvPicPr preferRelativeResize="0"/>
          <p:nvPr/>
        </p:nvPicPr>
        <p:blipFill>
          <a:blip r:embed="rId3">
            <a:alphaModFix/>
          </a:blip>
          <a:stretch>
            <a:fillRect/>
          </a:stretch>
        </p:blipFill>
        <p:spPr>
          <a:xfrm>
            <a:off x="3524700" y="1492850"/>
            <a:ext cx="7727599" cy="387229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74"/>
          <p:cNvSpPr txBox="1">
            <a:spLocks noGrp="1"/>
          </p:cNvSpPr>
          <p:nvPr>
            <p:ph type="body" idx="1"/>
          </p:nvPr>
        </p:nvSpPr>
        <p:spPr>
          <a:xfrm>
            <a:off x="415600" y="1852800"/>
            <a:ext cx="4015800" cy="4239300"/>
          </a:xfrm>
          <a:prstGeom prst="rect">
            <a:avLst/>
          </a:prstGeom>
        </p:spPr>
        <p:txBody>
          <a:bodyPr spcFirstLastPara="1" wrap="square" lIns="121900" tIns="121900" rIns="121900" bIns="121900" anchor="t" anchorCtr="0">
            <a:noAutofit/>
          </a:bodyPr>
          <a:lstStyle/>
          <a:p>
            <a:pPr marL="0" lvl="0" indent="0">
              <a:spcAft>
                <a:spcPts val="1600"/>
              </a:spcAft>
              <a:buNone/>
            </a:pPr>
            <a:r>
              <a:rPr lang="es-ES_tradnl" sz="4000" dirty="0"/>
              <a:t>Conversaciones en grupos pequeños para hablar de los modelos</a:t>
            </a:r>
          </a:p>
        </p:txBody>
      </p:sp>
      <p:sp>
        <p:nvSpPr>
          <p:cNvPr id="596" name="Google Shape;596;p74"/>
          <p:cNvSpPr txBox="1"/>
          <p:nvPr/>
        </p:nvSpPr>
        <p:spPr>
          <a:xfrm>
            <a:off x="4431400" y="1034750"/>
            <a:ext cx="6793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a:p>
        </p:txBody>
      </p:sp>
      <p:sp>
        <p:nvSpPr>
          <p:cNvPr id="597" name="Google Shape;597;p74"/>
          <p:cNvSpPr txBox="1"/>
          <p:nvPr/>
        </p:nvSpPr>
        <p:spPr>
          <a:xfrm>
            <a:off x="4431400" y="427150"/>
            <a:ext cx="6793500" cy="6239100"/>
          </a:xfrm>
          <a:prstGeom prst="rect">
            <a:avLst/>
          </a:prstGeom>
          <a:noFill/>
          <a:ln>
            <a:noFill/>
          </a:ln>
        </p:spPr>
        <p:txBody>
          <a:bodyPr spcFirstLastPara="1" wrap="square" lIns="91425" tIns="91425" rIns="91425" bIns="91425" anchor="t" anchorCtr="0">
            <a:spAutoFit/>
          </a:bodyPr>
          <a:lstStyle/>
          <a:p>
            <a:pPr marL="457200" lvl="0" indent="-419100">
              <a:spcBef>
                <a:spcPts val="1000"/>
              </a:spcBef>
              <a:buSzPts val="3000"/>
              <a:buAutoNum type="arabicPeriod"/>
            </a:pPr>
            <a:r>
              <a:rPr lang="es-ES_tradnl" sz="3000" dirty="0"/>
              <a:t>¿Cómo se relaciona el material del presentador con su trabajo actual?
¿Qué podría necesitar discutir o aprender que no estaba en las presentaciones, pero que es clave para sus esfuerzos por la apropiación comunitaria?
¿Cuáles son las mayores barreras y/o preocupaciones internas y externas en su organización o comunidad para lograr la apropiación comunitaria?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5"/>
          <p:cNvSpPr txBox="1">
            <a:spLocks noGrp="1"/>
          </p:cNvSpPr>
          <p:nvPr>
            <p:ph type="title"/>
          </p:nvPr>
        </p:nvSpPr>
        <p:spPr>
          <a:xfrm>
            <a:off x="415600" y="740800"/>
            <a:ext cx="11394000" cy="1007700"/>
          </a:xfrm>
          <a:prstGeom prst="rect">
            <a:avLst/>
          </a:prstGeom>
        </p:spPr>
        <p:txBody>
          <a:bodyPr spcFirstLastPara="1" wrap="square" lIns="121900" tIns="121900" rIns="121900" bIns="121900" anchor="b" anchorCtr="0">
            <a:normAutofit/>
          </a:bodyPr>
          <a:lstStyle/>
          <a:p>
            <a:pPr lvl="0" algn="ctr"/>
            <a:r>
              <a:rPr lang="en-US" sz="5000" b="1" dirty="0" err="1"/>
              <a:t>Grupos</a:t>
            </a:r>
            <a:r>
              <a:rPr lang="en-US" sz="5000" b="1" dirty="0"/>
              <a:t> </a:t>
            </a:r>
            <a:r>
              <a:rPr lang="en-US" sz="5000" b="1" dirty="0" err="1"/>
              <a:t>Pequeños</a:t>
            </a:r>
            <a:endParaRPr sz="5000" b="1" dirty="0"/>
          </a:p>
        </p:txBody>
      </p:sp>
      <p:sp>
        <p:nvSpPr>
          <p:cNvPr id="604" name="Google Shape;604;p75"/>
          <p:cNvSpPr txBox="1">
            <a:spLocks noGrp="1"/>
          </p:cNvSpPr>
          <p:nvPr>
            <p:ph type="body" idx="1"/>
          </p:nvPr>
        </p:nvSpPr>
        <p:spPr>
          <a:xfrm>
            <a:off x="415600" y="1852800"/>
            <a:ext cx="11079000" cy="4239300"/>
          </a:xfrm>
          <a:prstGeom prst="rect">
            <a:avLst/>
          </a:prstGeom>
        </p:spPr>
        <p:txBody>
          <a:bodyPr spcFirstLastPara="1" wrap="square" lIns="121900" tIns="121900" rIns="121900" bIns="121900" anchor="t" anchorCtr="0">
            <a:normAutofit fontScale="85000" lnSpcReduction="20000"/>
          </a:bodyPr>
          <a:lstStyle/>
          <a:p>
            <a:pPr marL="0" lvl="0" indent="0" algn="l" rtl="0">
              <a:spcBef>
                <a:spcPts val="0"/>
              </a:spcBef>
              <a:spcAft>
                <a:spcPts val="0"/>
              </a:spcAft>
              <a:buNone/>
            </a:pPr>
            <a:endParaRPr sz="5000" b="1" dirty="0"/>
          </a:p>
          <a:p>
            <a:pPr marL="0" lvl="0" indent="0">
              <a:spcBef>
                <a:spcPts val="1600"/>
              </a:spcBef>
              <a:buNone/>
            </a:pPr>
            <a:r>
              <a:rPr lang="es-ES_tradnl" sz="5000" b="1" dirty="0"/>
              <a:t>Facilitadores</a:t>
            </a:r>
            <a:r>
              <a:rPr lang="en-US" sz="5000" b="1" dirty="0"/>
              <a:t>: </a:t>
            </a:r>
            <a:r>
              <a:rPr lang="en-US" sz="5000" dirty="0"/>
              <a:t>Nicole Celaya, Kim Thompson, Leo Goldberg, Lydia Lopez</a:t>
            </a:r>
            <a:endParaRPr sz="5000" dirty="0"/>
          </a:p>
          <a:p>
            <a:pPr marL="0" lvl="0" indent="0" algn="l" rtl="0">
              <a:spcBef>
                <a:spcPts val="1600"/>
              </a:spcBef>
              <a:spcAft>
                <a:spcPts val="0"/>
              </a:spcAft>
              <a:buNone/>
            </a:pPr>
            <a:endParaRPr sz="5000" dirty="0"/>
          </a:p>
          <a:p>
            <a:pPr marL="0" lvl="0" indent="0">
              <a:spcBef>
                <a:spcPts val="1600"/>
              </a:spcBef>
              <a:spcAft>
                <a:spcPts val="1600"/>
              </a:spcAft>
              <a:buNone/>
            </a:pPr>
            <a:r>
              <a:rPr lang="es-ES_tradnl" sz="5000" b="1" dirty="0"/>
              <a:t>Personas que toman notas</a:t>
            </a:r>
            <a:r>
              <a:rPr lang="en-US" sz="5000" b="1" dirty="0"/>
              <a:t>: </a:t>
            </a:r>
            <a:r>
              <a:rPr lang="es-ES_tradnl" sz="5000" dirty="0"/>
              <a:t>por decidirse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76"/>
          <p:cNvSpPr txBox="1">
            <a:spLocks noGrp="1"/>
          </p:cNvSpPr>
          <p:nvPr>
            <p:ph type="title"/>
          </p:nvPr>
        </p:nvSpPr>
        <p:spPr>
          <a:xfrm>
            <a:off x="415600" y="740800"/>
            <a:ext cx="11146500" cy="1007700"/>
          </a:xfrm>
          <a:prstGeom prst="rect">
            <a:avLst/>
          </a:prstGeom>
        </p:spPr>
        <p:txBody>
          <a:bodyPr spcFirstLastPara="1" wrap="square" lIns="121900" tIns="121900" rIns="121900" bIns="121900" anchor="b" anchorCtr="0">
            <a:normAutofit fontScale="90000"/>
          </a:bodyPr>
          <a:lstStyle/>
          <a:p>
            <a:pPr lvl="0"/>
            <a:r>
              <a:rPr lang="es-ES_tradnl" sz="5000" dirty="0"/>
              <a:t>Compartir:
Comentarios y discusiones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3"/>
          <p:cNvSpPr txBox="1">
            <a:spLocks noGrp="1"/>
          </p:cNvSpPr>
          <p:nvPr>
            <p:ph type="ctrTitle"/>
          </p:nvPr>
        </p:nvSpPr>
        <p:spPr>
          <a:xfrm>
            <a:off x="337850" y="606495"/>
            <a:ext cx="11360700" cy="1194900"/>
          </a:xfrm>
          <a:prstGeom prst="rect">
            <a:avLst/>
          </a:prstGeom>
        </p:spPr>
        <p:txBody>
          <a:bodyPr spcFirstLastPara="1" wrap="square" lIns="121900" tIns="121900" rIns="121900" bIns="121900" anchor="b" anchorCtr="0">
            <a:normAutofit fontScale="90000"/>
          </a:bodyPr>
          <a:lstStyle/>
          <a:p>
            <a:pPr marL="0" lvl="0" indent="0" algn="ctr" rtl="0">
              <a:spcBef>
                <a:spcPts val="0"/>
              </a:spcBef>
              <a:spcAft>
                <a:spcPts val="0"/>
              </a:spcAft>
              <a:buNone/>
            </a:pPr>
            <a:r>
              <a:rPr lang="en-US"/>
              <a:t>Intros: CNB Consulting</a:t>
            </a:r>
            <a:endParaRPr/>
          </a:p>
        </p:txBody>
      </p:sp>
      <p:sp>
        <p:nvSpPr>
          <p:cNvPr id="128" name="Google Shape;128;p23"/>
          <p:cNvSpPr txBox="1">
            <a:spLocks noGrp="1"/>
          </p:cNvSpPr>
          <p:nvPr>
            <p:ph type="subTitle" idx="1"/>
          </p:nvPr>
        </p:nvSpPr>
        <p:spPr>
          <a:xfrm>
            <a:off x="415600" y="2021606"/>
            <a:ext cx="11360700" cy="1259700"/>
          </a:xfrm>
          <a:prstGeom prst="rect">
            <a:avLst/>
          </a:prstGeom>
        </p:spPr>
        <p:txBody>
          <a:bodyPr spcFirstLastPara="1" wrap="square" lIns="121900" tIns="121900" rIns="121900" bIns="121900" anchor="t" anchorCtr="0">
            <a:normAutofit/>
          </a:bodyPr>
          <a:lstStyle/>
          <a:p>
            <a:pPr marL="0" lvl="0" indent="0" algn="ctr" rtl="0">
              <a:spcBef>
                <a:spcPts val="0"/>
              </a:spcBef>
              <a:spcAft>
                <a:spcPts val="0"/>
              </a:spcAft>
              <a:buNone/>
            </a:pPr>
            <a:r>
              <a:rPr lang="en-US" sz="5000"/>
              <a:t>Nicole Celaya</a:t>
            </a:r>
            <a:endParaRPr sz="5000"/>
          </a:p>
        </p:txBody>
      </p:sp>
      <p:pic>
        <p:nvPicPr>
          <p:cNvPr id="129" name="Google Shape;129;p23"/>
          <p:cNvPicPr preferRelativeResize="0"/>
          <p:nvPr/>
        </p:nvPicPr>
        <p:blipFill>
          <a:blip r:embed="rId3">
            <a:alphaModFix/>
          </a:blip>
          <a:stretch>
            <a:fillRect/>
          </a:stretch>
        </p:blipFill>
        <p:spPr>
          <a:xfrm>
            <a:off x="4906825" y="4147936"/>
            <a:ext cx="2222762" cy="171758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4"/>
        <p:cNvGrpSpPr/>
        <p:nvPr/>
      </p:nvGrpSpPr>
      <p:grpSpPr>
        <a:xfrm>
          <a:off x="0" y="0"/>
          <a:ext cx="0" cy="0"/>
          <a:chOff x="0" y="0"/>
          <a:chExt cx="0" cy="0"/>
        </a:xfrm>
      </p:grpSpPr>
      <p:sp>
        <p:nvSpPr>
          <p:cNvPr id="615" name="Google Shape;615;p77"/>
          <p:cNvSpPr txBox="1">
            <a:spLocks noGrp="1"/>
          </p:cNvSpPr>
          <p:nvPr>
            <p:ph type="ctrTitle" idx="4294967295"/>
          </p:nvPr>
        </p:nvSpPr>
        <p:spPr>
          <a:xfrm>
            <a:off x="415600" y="719633"/>
            <a:ext cx="11360700" cy="1710000"/>
          </a:xfrm>
          <a:prstGeom prst="rect">
            <a:avLst/>
          </a:prstGeom>
        </p:spPr>
        <p:txBody>
          <a:bodyPr spcFirstLastPara="1" wrap="square" lIns="121900" tIns="121900" rIns="121900" bIns="121900" anchor="t" anchorCtr="0">
            <a:normAutofit/>
          </a:bodyPr>
          <a:lstStyle/>
          <a:p>
            <a:pPr lvl="0" algn="ctr"/>
            <a:r>
              <a:rPr lang="es-ES_tradnl" sz="3800" dirty="0">
                <a:latin typeface="Raleway"/>
                <a:ea typeface="Raleway"/>
                <a:cs typeface="Raleway"/>
                <a:sym typeface="Raleway"/>
              </a:rPr>
              <a:t>Serie de Talleres del Valle de San </a:t>
            </a:r>
            <a:r>
              <a:rPr lang="es-ES_tradnl" sz="3800" dirty="0" err="1">
                <a:latin typeface="Raleway"/>
                <a:ea typeface="Raleway"/>
                <a:cs typeface="Raleway"/>
                <a:sym typeface="Raleway"/>
              </a:rPr>
              <a:t>Joaquin</a:t>
            </a:r>
            <a:br>
              <a:rPr lang="es-ES_tradnl" sz="3800" dirty="0">
                <a:latin typeface="Raleway"/>
                <a:ea typeface="Raleway"/>
                <a:cs typeface="Raleway"/>
                <a:sym typeface="Raleway"/>
              </a:rPr>
            </a:br>
            <a:r>
              <a:rPr lang="es-ES_tradnl" sz="3800" dirty="0">
                <a:latin typeface="Raleway"/>
                <a:ea typeface="Raleway"/>
                <a:cs typeface="Raleway"/>
                <a:sym typeface="Raleway"/>
              </a:rPr>
              <a:t>Modelos de propiedad comunitaria</a:t>
            </a:r>
          </a:p>
        </p:txBody>
      </p:sp>
      <p:sp>
        <p:nvSpPr>
          <p:cNvPr id="616" name="Google Shape;616;p77"/>
          <p:cNvSpPr txBox="1">
            <a:spLocks noGrp="1"/>
          </p:cNvSpPr>
          <p:nvPr>
            <p:ph type="subTitle" idx="4294967295"/>
          </p:nvPr>
        </p:nvSpPr>
        <p:spPr>
          <a:xfrm>
            <a:off x="415600" y="2504733"/>
            <a:ext cx="7794900" cy="1245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400" b="1" dirty="0">
                <a:latin typeface="Raleway"/>
                <a:ea typeface="Raleway"/>
                <a:cs typeface="Raleway"/>
                <a:sym typeface="Raleway"/>
              </a:rPr>
              <a:t>California CLT Network </a:t>
            </a:r>
            <a:r>
              <a:rPr lang="es-ES_tradnl" b="1" dirty="0">
                <a:latin typeface="Raleway"/>
                <a:ea typeface="Raleway"/>
                <a:cs typeface="Raleway"/>
                <a:sym typeface="Raleway"/>
              </a:rPr>
              <a:t>en colaboración con</a:t>
            </a:r>
          </a:p>
          <a:p>
            <a:pPr marL="0" lvl="0" indent="0" algn="l" rtl="0">
              <a:spcBef>
                <a:spcPts val="0"/>
              </a:spcBef>
              <a:spcAft>
                <a:spcPts val="0"/>
              </a:spcAft>
              <a:buNone/>
            </a:pPr>
            <a:r>
              <a:rPr lang="en-US" sz="2400" b="1" dirty="0">
                <a:latin typeface="Raleway"/>
                <a:ea typeface="Raleway"/>
                <a:cs typeface="Raleway"/>
                <a:sym typeface="Raleway"/>
              </a:rPr>
              <a:t> </a:t>
            </a:r>
            <a:r>
              <a:rPr lang="en-US" sz="2400" b="1" dirty="0" err="1">
                <a:latin typeface="Raleway"/>
                <a:ea typeface="Raleway"/>
                <a:cs typeface="Raleway"/>
                <a:sym typeface="Raleway"/>
              </a:rPr>
              <a:t>CNB</a:t>
            </a:r>
            <a:r>
              <a:rPr lang="en-US" sz="2400" b="1" dirty="0">
                <a:latin typeface="Raleway"/>
                <a:ea typeface="Raleway"/>
                <a:cs typeface="Raleway"/>
                <a:sym typeface="Raleway"/>
              </a:rPr>
              <a:t> Consulting	</a:t>
            </a:r>
            <a:endParaRPr sz="2400" b="1" dirty="0">
              <a:latin typeface="Raleway"/>
              <a:ea typeface="Raleway"/>
              <a:cs typeface="Raleway"/>
              <a:sym typeface="Raleway"/>
            </a:endParaRPr>
          </a:p>
          <a:p>
            <a:pPr marL="0" lvl="0" indent="0" algn="l" rtl="0">
              <a:spcBef>
                <a:spcPts val="1600"/>
              </a:spcBef>
              <a:spcAft>
                <a:spcPts val="1600"/>
              </a:spcAft>
              <a:buNone/>
            </a:pPr>
            <a:endParaRPr dirty="0">
              <a:latin typeface="Raleway"/>
              <a:ea typeface="Raleway"/>
              <a:cs typeface="Raleway"/>
              <a:sym typeface="Raleway"/>
            </a:endParaRPr>
          </a:p>
        </p:txBody>
      </p:sp>
      <p:sp>
        <p:nvSpPr>
          <p:cNvPr id="617" name="Google Shape;617;p77"/>
          <p:cNvSpPr txBox="1"/>
          <p:nvPr/>
        </p:nvSpPr>
        <p:spPr>
          <a:xfrm>
            <a:off x="10516833" y="3750767"/>
            <a:ext cx="17100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a:latin typeface="Roboto"/>
              <a:ea typeface="Roboto"/>
              <a:cs typeface="Roboto"/>
              <a:sym typeface="Roboto"/>
            </a:endParaRPr>
          </a:p>
        </p:txBody>
      </p:sp>
      <p:sp>
        <p:nvSpPr>
          <p:cNvPr id="618" name="Google Shape;618;p77"/>
          <p:cNvSpPr txBox="1"/>
          <p:nvPr/>
        </p:nvSpPr>
        <p:spPr>
          <a:xfrm>
            <a:off x="7330267" y="2604600"/>
            <a:ext cx="4228800" cy="8310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marL="0" lvl="0" indent="0" algn="l" rtl="0">
              <a:spcBef>
                <a:spcPts val="0"/>
              </a:spcBef>
              <a:spcAft>
                <a:spcPts val="0"/>
              </a:spcAft>
              <a:buNone/>
            </a:pPr>
            <a:r>
              <a:rPr lang="es-ES_tradnl" sz="1900" b="1" dirty="0">
                <a:latin typeface="Merriweather"/>
                <a:ea typeface="Merriweather"/>
                <a:cs typeface="Merriweather"/>
                <a:sym typeface="Merriweather"/>
              </a:rPr>
              <a:t>19 de enero </a:t>
            </a:r>
            <a:r>
              <a:rPr lang="en-US" sz="1900" b="1" dirty="0">
                <a:latin typeface="Merriweather"/>
                <a:ea typeface="Merriweather"/>
                <a:cs typeface="Merriweather"/>
                <a:sym typeface="Merriweather"/>
              </a:rPr>
              <a:t>2023 </a:t>
            </a:r>
            <a:endParaRPr sz="1900" b="1" dirty="0">
              <a:latin typeface="Merriweather"/>
              <a:ea typeface="Merriweather"/>
              <a:cs typeface="Merriweather"/>
              <a:sym typeface="Merriweather"/>
            </a:endParaRPr>
          </a:p>
          <a:p>
            <a:pPr marL="0" lvl="0" indent="0" algn="l" rtl="0">
              <a:spcBef>
                <a:spcPts val="0"/>
              </a:spcBef>
              <a:spcAft>
                <a:spcPts val="0"/>
              </a:spcAft>
              <a:buNone/>
            </a:pPr>
            <a:r>
              <a:rPr lang="en-US" sz="1900" dirty="0">
                <a:latin typeface="Merriweather"/>
                <a:ea typeface="Merriweather"/>
                <a:cs typeface="Merriweather"/>
                <a:sym typeface="Merriweather"/>
              </a:rPr>
              <a:t>Valley Dream Center, Fresno</a:t>
            </a:r>
            <a:endParaRPr sz="1900" dirty="0">
              <a:latin typeface="Merriweather"/>
              <a:ea typeface="Merriweather"/>
              <a:cs typeface="Merriweather"/>
              <a:sym typeface="Merriweather"/>
            </a:endParaRPr>
          </a:p>
        </p:txBody>
      </p:sp>
      <p:pic>
        <p:nvPicPr>
          <p:cNvPr id="619" name="Google Shape;619;p77"/>
          <p:cNvPicPr preferRelativeResize="0"/>
          <p:nvPr/>
        </p:nvPicPr>
        <p:blipFill>
          <a:blip r:embed="rId3">
            <a:alphaModFix/>
          </a:blip>
          <a:stretch>
            <a:fillRect/>
          </a:stretch>
        </p:blipFill>
        <p:spPr>
          <a:xfrm>
            <a:off x="1473375" y="4289587"/>
            <a:ext cx="7958401" cy="23665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78"/>
          <p:cNvSpPr txBox="1">
            <a:spLocks noGrp="1"/>
          </p:cNvSpPr>
          <p:nvPr>
            <p:ph type="title"/>
          </p:nvPr>
        </p:nvSpPr>
        <p:spPr>
          <a:xfrm>
            <a:off x="415600" y="740800"/>
            <a:ext cx="10876500" cy="1007700"/>
          </a:xfrm>
          <a:prstGeom prst="rect">
            <a:avLst/>
          </a:prstGeom>
        </p:spPr>
        <p:txBody>
          <a:bodyPr spcFirstLastPara="1" wrap="square" lIns="121900" tIns="121900" rIns="121900" bIns="121900" anchor="b" anchorCtr="0">
            <a:normAutofit/>
          </a:bodyPr>
          <a:lstStyle/>
          <a:p>
            <a:pPr lvl="0"/>
            <a:r>
              <a:rPr lang="es-ES_tradnl" sz="5000" dirty="0"/>
              <a:t>Próximos pasos: Talleres 2 y 3</a:t>
            </a:r>
          </a:p>
        </p:txBody>
      </p:sp>
      <p:sp>
        <p:nvSpPr>
          <p:cNvPr id="626" name="Google Shape;626;p78"/>
          <p:cNvSpPr txBox="1">
            <a:spLocks noGrp="1"/>
          </p:cNvSpPr>
          <p:nvPr>
            <p:ph type="body" idx="1"/>
          </p:nvPr>
        </p:nvSpPr>
        <p:spPr>
          <a:xfrm>
            <a:off x="415600" y="1852800"/>
            <a:ext cx="11185200" cy="4239300"/>
          </a:xfrm>
          <a:prstGeom prst="rect">
            <a:avLst/>
          </a:prstGeom>
        </p:spPr>
        <p:txBody>
          <a:bodyPr spcFirstLastPara="1" wrap="square" lIns="121900" tIns="121900" rIns="121900" bIns="121900" anchor="t" anchorCtr="0">
            <a:normAutofit fontScale="92500" lnSpcReduction="10000"/>
          </a:bodyPr>
          <a:lstStyle/>
          <a:p>
            <a:pPr marL="0" lvl="0" indent="0">
              <a:buNone/>
            </a:pPr>
            <a:r>
              <a:rPr lang="en-US" sz="3000" dirty="0"/>
              <a:t>[</a:t>
            </a:r>
            <a:r>
              <a:rPr lang="es-ES_tradnl" sz="3000" dirty="0"/>
              <a:t>Tentativamente a través de Zoom</a:t>
            </a:r>
            <a:r>
              <a:rPr lang="en-US" sz="3000" dirty="0"/>
              <a:t>]</a:t>
            </a:r>
            <a:endParaRPr sz="3000" dirty="0"/>
          </a:p>
          <a:p>
            <a:pPr marL="0" lvl="0" indent="0">
              <a:spcBef>
                <a:spcPts val="1600"/>
              </a:spcBef>
              <a:buNone/>
            </a:pPr>
            <a:r>
              <a:rPr lang="es-ES_tradnl" sz="5000" b="1" dirty="0"/>
              <a:t>13 de febrero</a:t>
            </a:r>
            <a:r>
              <a:rPr lang="es-ES_tradnl" sz="5000" dirty="0"/>
              <a:t>: Fortalecimiento de las estructuras organizativas
</a:t>
            </a:r>
            <a:r>
              <a:rPr lang="es-ES_tradnl" sz="5000" b="1" dirty="0"/>
              <a:t>20 de marzo</a:t>
            </a:r>
            <a:r>
              <a:rPr lang="es-ES_tradnl" sz="5000" dirty="0"/>
              <a:t>: Colaboraciones con Gobiernos Locales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79"/>
          <p:cNvSpPr txBox="1">
            <a:spLocks noGrp="1"/>
          </p:cNvSpPr>
          <p:nvPr>
            <p:ph type="title"/>
          </p:nvPr>
        </p:nvSpPr>
        <p:spPr>
          <a:xfrm>
            <a:off x="415599" y="740800"/>
            <a:ext cx="4923843" cy="1007700"/>
          </a:xfrm>
          <a:prstGeom prst="rect">
            <a:avLst/>
          </a:prstGeom>
        </p:spPr>
        <p:txBody>
          <a:bodyPr spcFirstLastPara="1" wrap="square" lIns="121900" tIns="121900" rIns="121900" bIns="121900" anchor="b" anchorCtr="0">
            <a:normAutofit fontScale="90000"/>
          </a:bodyPr>
          <a:lstStyle/>
          <a:p>
            <a:pPr lvl="0"/>
            <a:r>
              <a:rPr lang="es-ES_tradnl" sz="5000" dirty="0"/>
              <a:t>Retroalimentación</a:t>
            </a:r>
          </a:p>
        </p:txBody>
      </p:sp>
      <p:sp>
        <p:nvSpPr>
          <p:cNvPr id="633" name="Google Shape;633;p79"/>
          <p:cNvSpPr txBox="1">
            <a:spLocks noGrp="1"/>
          </p:cNvSpPr>
          <p:nvPr>
            <p:ph type="body" idx="1"/>
          </p:nvPr>
        </p:nvSpPr>
        <p:spPr>
          <a:xfrm>
            <a:off x="415600" y="1852800"/>
            <a:ext cx="11079000" cy="4239300"/>
          </a:xfrm>
          <a:prstGeom prst="rect">
            <a:avLst/>
          </a:prstGeom>
        </p:spPr>
        <p:txBody>
          <a:bodyPr spcFirstLastPara="1" wrap="square" lIns="121900" tIns="121900" rIns="121900" bIns="121900" anchor="t" anchorCtr="0">
            <a:normAutofit fontScale="70000" lnSpcReduction="20000"/>
          </a:bodyPr>
          <a:lstStyle/>
          <a:p>
            <a:pPr lvl="0" indent="-425450">
              <a:lnSpc>
                <a:spcPct val="200000"/>
              </a:lnSpc>
              <a:buSzPct val="100000"/>
              <a:buAutoNum type="arabicPeriod"/>
            </a:pPr>
            <a:r>
              <a:rPr lang="es-ES_tradnl" sz="4000" dirty="0"/>
              <a:t>Para el próximo taller: Sus necesidades/sugerencias para futuros talleres (13 de febrero y 20 de marzo)
Por favor, denos su opinión sobre este taller
¿le gustaría tener otro taller presencial, como parte de esta serie de capacitaciones?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80"/>
          <p:cNvSpPr txBox="1">
            <a:spLocks noGrp="1"/>
          </p:cNvSpPr>
          <p:nvPr>
            <p:ph type="title"/>
          </p:nvPr>
        </p:nvSpPr>
        <p:spPr>
          <a:xfrm>
            <a:off x="415600" y="740800"/>
            <a:ext cx="11042400" cy="1007700"/>
          </a:xfrm>
          <a:prstGeom prst="rect">
            <a:avLst/>
          </a:prstGeom>
        </p:spPr>
        <p:txBody>
          <a:bodyPr spcFirstLastPara="1" wrap="square" lIns="121900" tIns="121900" rIns="121900" bIns="121900" anchor="b" anchorCtr="0">
            <a:normAutofit/>
          </a:bodyPr>
          <a:lstStyle/>
          <a:p>
            <a:pPr lvl="0"/>
            <a:r>
              <a:rPr lang="es-ES_tradnl" sz="5000" dirty="0"/>
              <a:t>Cierre</a:t>
            </a:r>
          </a:p>
        </p:txBody>
      </p:sp>
      <p:sp>
        <p:nvSpPr>
          <p:cNvPr id="640" name="Google Shape;640;p80"/>
          <p:cNvSpPr txBox="1">
            <a:spLocks noGrp="1"/>
          </p:cNvSpPr>
          <p:nvPr>
            <p:ph type="body" idx="1"/>
          </p:nvPr>
        </p:nvSpPr>
        <p:spPr>
          <a:xfrm>
            <a:off x="415600" y="1852800"/>
            <a:ext cx="11042400" cy="4239300"/>
          </a:xfrm>
          <a:prstGeom prst="rect">
            <a:avLst/>
          </a:prstGeom>
        </p:spPr>
        <p:txBody>
          <a:bodyPr spcFirstLastPara="1" wrap="square" lIns="121900" tIns="121900" rIns="121900" bIns="121900" anchor="t" anchorCtr="0">
            <a:normAutofit/>
          </a:bodyPr>
          <a:lstStyle/>
          <a:p>
            <a:pPr marL="0" lvl="0" indent="0">
              <a:buNone/>
            </a:pPr>
            <a:r>
              <a:rPr lang="es-ES_tradnl" sz="4000"/>
              <a:t>24 de enero: </a:t>
            </a:r>
            <a:r>
              <a:rPr lang="es-ES_tradnl" sz="4000" b="1"/>
              <a:t>Taller CLT 101</a:t>
            </a:r>
            <a:r>
              <a:rPr lang="es-ES_tradnl" sz="4000"/>
              <a:t>, busque un correo electrónico de seguimiento con información de registro</a:t>
            </a:r>
            <a:endParaRPr lang="es-ES_tradnl" sz="4000" b="1"/>
          </a:p>
          <a:p>
            <a:pPr marL="0" lvl="0" indent="0">
              <a:spcBef>
                <a:spcPts val="1600"/>
              </a:spcBef>
              <a:buNone/>
            </a:pPr>
            <a:r>
              <a:rPr lang="es-ES_tradnl" sz="4000" b="1"/>
              <a:t>Otros anuncios...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4"/>
          <p:cNvSpPr txBox="1">
            <a:spLocks noGrp="1"/>
          </p:cNvSpPr>
          <p:nvPr>
            <p:ph type="ctrTitle"/>
          </p:nvPr>
        </p:nvSpPr>
        <p:spPr>
          <a:xfrm>
            <a:off x="415600" y="217724"/>
            <a:ext cx="11360700" cy="9162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SzPts val="990"/>
              <a:buNone/>
            </a:pPr>
            <a:r>
              <a:rPr lang="en-US" sz="4510"/>
              <a:t>Intros: CA Community Land Trust Network </a:t>
            </a:r>
            <a:endParaRPr sz="4510"/>
          </a:p>
        </p:txBody>
      </p:sp>
      <p:sp>
        <p:nvSpPr>
          <p:cNvPr id="136" name="Google Shape;136;p24"/>
          <p:cNvSpPr txBox="1">
            <a:spLocks noGrp="1"/>
          </p:cNvSpPr>
          <p:nvPr>
            <p:ph type="subTitle" idx="1"/>
          </p:nvPr>
        </p:nvSpPr>
        <p:spPr>
          <a:xfrm>
            <a:off x="4313850" y="5058963"/>
            <a:ext cx="7729200" cy="14658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500" dirty="0"/>
              <a:t>Leo Goldberg, Co-Director</a:t>
            </a:r>
            <a:endParaRPr sz="2500" dirty="0"/>
          </a:p>
          <a:p>
            <a:pPr marL="0" lvl="0" indent="0" algn="l" rtl="0">
              <a:spcBef>
                <a:spcPts val="0"/>
              </a:spcBef>
              <a:spcAft>
                <a:spcPts val="0"/>
              </a:spcAft>
              <a:buNone/>
            </a:pPr>
            <a:r>
              <a:rPr lang="en-US" sz="2500" dirty="0"/>
              <a:t>Lydia Lopez, Co-Director</a:t>
            </a:r>
            <a:endParaRPr sz="2500" dirty="0"/>
          </a:p>
          <a:p>
            <a:pPr marL="0" lvl="0" indent="0" algn="l" rtl="0">
              <a:spcBef>
                <a:spcPts val="0"/>
              </a:spcBef>
              <a:spcAft>
                <a:spcPts val="0"/>
              </a:spcAft>
              <a:buClr>
                <a:schemeClr val="dk1"/>
              </a:buClr>
              <a:buSzPts val="1100"/>
              <a:buFont typeface="Arial"/>
              <a:buNone/>
            </a:pPr>
            <a:r>
              <a:rPr lang="en-US" sz="2500" dirty="0"/>
              <a:t>Kim Thompson, Principal, Kim Thompson Consulting</a:t>
            </a:r>
            <a:endParaRPr sz="2500" dirty="0"/>
          </a:p>
        </p:txBody>
      </p:sp>
      <p:pic>
        <p:nvPicPr>
          <p:cNvPr id="137" name="Google Shape;137;p24"/>
          <p:cNvPicPr preferRelativeResize="0"/>
          <p:nvPr/>
        </p:nvPicPr>
        <p:blipFill>
          <a:blip r:embed="rId3">
            <a:alphaModFix/>
          </a:blip>
          <a:stretch>
            <a:fillRect/>
          </a:stretch>
        </p:blipFill>
        <p:spPr>
          <a:xfrm>
            <a:off x="0" y="5140533"/>
            <a:ext cx="4075344" cy="1717466"/>
          </a:xfrm>
          <a:prstGeom prst="rect">
            <a:avLst/>
          </a:prstGeom>
          <a:noFill/>
          <a:ln>
            <a:noFill/>
          </a:ln>
        </p:spPr>
      </p:pic>
      <p:pic>
        <p:nvPicPr>
          <p:cNvPr id="138" name="Google Shape;138;p24"/>
          <p:cNvPicPr preferRelativeResize="0"/>
          <p:nvPr/>
        </p:nvPicPr>
        <p:blipFill>
          <a:blip r:embed="rId4">
            <a:alphaModFix/>
          </a:blip>
          <a:stretch>
            <a:fillRect/>
          </a:stretch>
        </p:blipFill>
        <p:spPr>
          <a:xfrm>
            <a:off x="1215647" y="1371438"/>
            <a:ext cx="9760701" cy="3531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p>
            <a:pPr marL="0" lvl="0" indent="0" algn="ctr" rtl="0">
              <a:spcBef>
                <a:spcPts val="0"/>
              </a:spcBef>
              <a:spcAft>
                <a:spcPts val="0"/>
              </a:spcAft>
              <a:buNone/>
            </a:pPr>
            <a:r>
              <a:rPr lang="es-ES_tradnl" dirty="0"/>
              <a:t>Presentaciones</a:t>
            </a:r>
          </a:p>
        </p:txBody>
      </p:sp>
      <p:sp>
        <p:nvSpPr>
          <p:cNvPr id="145" name="Google Shape;145;p25"/>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p>
            <a:pPr marL="0" lvl="0" indent="0" algn="ctr" rtl="0">
              <a:spcBef>
                <a:spcPts val="0"/>
              </a:spcBef>
              <a:spcAft>
                <a:spcPts val="0"/>
              </a:spcAft>
              <a:buNone/>
            </a:pPr>
            <a:r>
              <a:rPr lang="es-ES_tradnl" dirty="0"/>
              <a:t>Nombre, su organización y ubicación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6"/>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p>
            <a:pPr marL="0" lvl="0" indent="0" algn="ctr" rtl="0">
              <a:spcBef>
                <a:spcPts val="0"/>
              </a:spcBef>
              <a:spcAft>
                <a:spcPts val="0"/>
              </a:spcAft>
              <a:buNone/>
            </a:pPr>
            <a:r>
              <a:rPr lang="es-ES_tradnl" dirty="0">
                <a:solidFill>
                  <a:srgbClr val="111111"/>
                </a:solidFill>
              </a:rPr>
              <a:t>Almuerzo</a:t>
            </a:r>
            <a:r>
              <a:rPr lang="en-US" dirty="0">
                <a:solidFill>
                  <a:srgbClr val="111111"/>
                </a:solidFill>
              </a:rPr>
              <a:t> </a:t>
            </a:r>
            <a:endParaRPr dirty="0">
              <a:solidFill>
                <a:srgbClr val="111111"/>
              </a:solidFill>
            </a:endParaRPr>
          </a:p>
        </p:txBody>
      </p:sp>
      <p:sp>
        <p:nvSpPr>
          <p:cNvPr id="152" name="Google Shape;152;p26"/>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fontScale="85000" lnSpcReduction="20000"/>
          </a:bodyPr>
          <a:lstStyle/>
          <a:p>
            <a:pPr marL="0" lvl="0" indent="0" algn="ctr" rtl="0">
              <a:spcBef>
                <a:spcPts val="0"/>
              </a:spcBef>
              <a:spcAft>
                <a:spcPts val="0"/>
              </a:spcAft>
              <a:buNone/>
            </a:pPr>
            <a:r>
              <a:rPr lang="en-US" sz="7200" b="1">
                <a:solidFill>
                  <a:srgbClr val="111111"/>
                </a:solidFill>
                <a:latin typeface="PT Sans Narrow"/>
                <a:ea typeface="PT Sans Narrow"/>
                <a:cs typeface="PT Sans Narrow"/>
                <a:sym typeface="PT Sans Narrow"/>
              </a:rPr>
              <a:t>12:30 - 1:15</a:t>
            </a:r>
            <a:endParaRPr>
              <a:solidFill>
                <a:srgbClr val="11111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3099</Words>
  <Application>Microsoft Macintosh PowerPoint</Application>
  <PresentationFormat>Widescreen</PresentationFormat>
  <Paragraphs>375</Paragraphs>
  <Slides>63</Slides>
  <Notes>63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63</vt:i4>
      </vt:variant>
    </vt:vector>
  </HeadingPairs>
  <TitlesOfParts>
    <vt:vector size="79" baseType="lpstr">
      <vt:lpstr>Open Sans</vt:lpstr>
      <vt:lpstr>DM Sans</vt:lpstr>
      <vt:lpstr>Arial Black</vt:lpstr>
      <vt:lpstr>Merriweather</vt:lpstr>
      <vt:lpstr>Calibri</vt:lpstr>
      <vt:lpstr>DM Sans Medium</vt:lpstr>
      <vt:lpstr>PT Sans Narrow</vt:lpstr>
      <vt:lpstr>Times New Roman</vt:lpstr>
      <vt:lpstr>Arial</vt:lpstr>
      <vt:lpstr>Raleway</vt:lpstr>
      <vt:lpstr>Noto Sans Symbols</vt:lpstr>
      <vt:lpstr>Verdana</vt:lpstr>
      <vt:lpstr>Roboto</vt:lpstr>
      <vt:lpstr>Twentieth Century</vt:lpstr>
      <vt:lpstr>Droid Serif</vt:lpstr>
      <vt:lpstr>Simple Light</vt:lpstr>
      <vt:lpstr>Serie de Talleres del Valle de San Joaquin Modelos de propiedad comunitaria</vt:lpstr>
      <vt:lpstr>Presentamos a nuestra intérprete</vt:lpstr>
      <vt:lpstr>Normas sobre el Covid</vt:lpstr>
      <vt:lpstr>Estamos en tierras Yokuts no cedidas</vt:lpstr>
      <vt:lpstr> 1. Presentaciones, incluida una breve introducción de las organizaciones/proyectos 
2. Descripción general de los modelos, incluidos ejemplos
3. Conversaciones de trabajo específicas del proyecto
4. Informe y resolución de problemas 
Esta serie de talleres es posible gracias a la 
SJV Funders’ Collaborative y a Smart Growth CA</vt:lpstr>
      <vt:lpstr>Intros: CNB Consulting</vt:lpstr>
      <vt:lpstr>Intros: CA Community Land Trust Network </vt:lpstr>
      <vt:lpstr>Presentaciones</vt:lpstr>
      <vt:lpstr>Almuerzo </vt:lpstr>
      <vt:lpstr>Intro: análisis del entorno del SJV </vt:lpstr>
      <vt:lpstr>  Intro: análisis del entorno del SJV </vt:lpstr>
      <vt:lpstr>E. Kim Coontz, Directora Ejecutiva  Centro para el Desarrollo de Cooperativas de California</vt:lpstr>
      <vt:lpstr>      Cooperativas Una alternativa a la normalidad E. Kim Coontz </vt:lpstr>
      <vt:lpstr>Centro para el Desarrollo de Cooperativas de California</vt:lpstr>
      <vt:lpstr>PowerPoint Presentation</vt:lpstr>
      <vt:lpstr>PowerPoint Presentation</vt:lpstr>
      <vt:lpstr>PowerPoint Presentation</vt:lpstr>
      <vt:lpstr>Desarrollo Económico Tradicional para Personas Privadas de Derechos o Desempoderadas</vt:lpstr>
      <vt:lpstr>¿Qué es una cooperativa? Una cooperativa es un negocio que proporciona un servicio a sus miembros al costo </vt:lpstr>
      <vt:lpstr>       ¿POR QUÉ ESTE MODELO? </vt:lpstr>
      <vt:lpstr>'Sectores' cooperativos</vt:lpstr>
      <vt:lpstr>PowerPoint Presentation</vt:lpstr>
      <vt:lpstr>                                                      Cooperativas Agropecuarias         Por diseño, sólo los productores/agricultores pueden ser miembros (límite para las empresas no miembros) - Cooperativas gobernadas por muchos gobiernos estatales y nacionales incluido el IRS Cooperativas del siglo: </vt:lpstr>
      <vt:lpstr>Tipos de cooperativas agrícolas</vt:lpstr>
      <vt:lpstr>PowerPoint Presentation</vt:lpstr>
      <vt:lpstr>CLT's en la Agricultura</vt:lpstr>
      <vt:lpstr>PowerPoint Presentation</vt:lpstr>
      <vt:lpstr>PowerPoint Presentation</vt:lpstr>
      <vt:lpstr>PowerPoint Presentation</vt:lpstr>
      <vt:lpstr>PowerPoint Presentation</vt:lpstr>
      <vt:lpstr>BCLT: Señoras for Housing Cooperative</vt:lpstr>
      <vt:lpstr>PowerPoint Presentation</vt:lpstr>
      <vt:lpstr>Comunidades de casas prefabricadas</vt:lpstr>
      <vt:lpstr>Casas prefabricadas = Propiedad dividida</vt:lpstr>
      <vt:lpstr>¿Por qué los inversores  
¿Compran casas prefabricadas?</vt:lpstr>
      <vt:lpstr>El programa CaliROC de CCCD pertenece a una red que presta servicios en 22 estados, con 270 comunidades propiedad de residentes que representan más de 19,000 sitios de viviendas</vt:lpstr>
      <vt:lpstr>Fuentes de financiamiento para la compra de parques</vt:lpstr>
      <vt:lpstr>LEHC: CÓMO FUNCIONA</vt:lpstr>
      <vt:lpstr>Shady Lakes: Fresno, CA</vt:lpstr>
      <vt:lpstr>La diferencia cooperativa</vt:lpstr>
      <vt:lpstr>The Cooperative Difference</vt:lpstr>
      <vt:lpstr>Josefina Aguilar Directora Ejecutiva South Bay Community Land Trust</vt:lpstr>
      <vt:lpstr>South Bay Community Land Trust</vt:lpstr>
      <vt:lpstr>¿Qué es un Fideicomiso de Tierras Comunitarias?</vt:lpstr>
      <vt:lpstr>¿Por qué la desmercantilización de la vivienda?</vt:lpstr>
      <vt:lpstr>Valores de CLT de South Bay</vt:lpstr>
      <vt:lpstr>Quiénes somos</vt:lpstr>
      <vt:lpstr>Áreas de interés:</vt:lpstr>
      <vt:lpstr>Preservación del entorno</vt:lpstr>
      <vt:lpstr>Primera Adquisición de Propiedad: Reed Street</vt:lpstr>
      <vt:lpstr>PowerPoint Presentation</vt:lpstr>
      <vt:lpstr>PowerPoint Presentation</vt:lpstr>
      <vt:lpstr>La financiación se destinaría a...</vt:lpstr>
      <vt:lpstr>¡Manténgase en conecto!</vt:lpstr>
      <vt:lpstr>Q&amp;A</vt:lpstr>
      <vt:lpstr>Pausa</vt:lpstr>
      <vt:lpstr>PowerPoint Presentation</vt:lpstr>
      <vt:lpstr>Grupos Pequeños</vt:lpstr>
      <vt:lpstr>Compartir:
Comentarios y discusiones</vt:lpstr>
      <vt:lpstr>Serie de Talleres del Valle de San Joaquin Modelos de propiedad comunitaria</vt:lpstr>
      <vt:lpstr>Próximos pasos: Talleres 2 y 3</vt:lpstr>
      <vt:lpstr>Retroalimentación</vt:lpstr>
      <vt:lpstr>Cierre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Serie de Talleres del Valle de San Joaquin Modelos de propiedad comunitaria</dc:title>
  <cp:lastModifiedBy>Bueno, Kevin</cp:lastModifiedBy>
  <cp:revision>2</cp:revision>
  <dcterms:modified xsi:type="dcterms:W3CDTF">2023-11-07T22:54:37Z</dcterms:modified>
</cp:coreProperties>
</file>