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95" r:id="rId31"/>
    <p:sldId id="285" r:id="rId32"/>
    <p:sldId id="286" r:id="rId33"/>
    <p:sldId id="287" r:id="rId34"/>
    <p:sldId id="288" r:id="rId35"/>
    <p:sldId id="289" r:id="rId36"/>
    <p:sldId id="290" r:id="rId37"/>
    <p:sldId id="291" r:id="rId38"/>
    <p:sldId id="292" r:id="rId39"/>
    <p:sldId id="293" r:id="rId40"/>
    <p:sldId id="294" r:id="rId41"/>
  </p:sldIdLst>
  <p:sldSz cx="9144000" cy="6858000" type="screen4x3"/>
  <p:notesSz cx="7086600" cy="9429750"/>
  <p:embeddedFontLst>
    <p:embeddedFont>
      <p:font typeface="Arial Black" panose="020B0604020202020204" pitchFamily="34" charset="0"/>
      <p:regular r:id="rId43"/>
      <p:bold r:id="rId44"/>
    </p:embeddedFont>
    <p:embeddedFont>
      <p:font typeface="Book Antiqua" panose="02040602050305030304" pitchFamily="18"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Comic Sans MS" panose="030F0902030302020204" pitchFamily="66" charset="0"/>
      <p:regular r:id="rId53"/>
    </p:embeddedFont>
    <p:embeddedFont>
      <p:font typeface="Corbel" panose="020B0503020204020204" pitchFamily="34" charset="0"/>
      <p:regular r:id="rId54"/>
      <p:bold r:id="rId55"/>
      <p:italic r:id="rId56"/>
      <p:boldItalic r:id="rId57"/>
    </p:embeddedFont>
    <p:embeddedFont>
      <p:font typeface="Georgia" panose="02040502050405020303" pitchFamily="18" charset="0"/>
      <p:regular r:id="rId58"/>
      <p:bold r:id="rId59"/>
      <p:italic r:id="rId60"/>
      <p:boldItalic r:id="rId61"/>
    </p:embeddedFont>
    <p:embeddedFont>
      <p:font typeface="Gill Sans" panose="020B0502020104020203" pitchFamily="34" charset="-79"/>
      <p:regular r:id="rId62"/>
      <p:bold r:id="rId63"/>
    </p:embeddedFont>
    <p:embeddedFont>
      <p:font typeface="Helvetica Neue" panose="02000503000000020004" pitchFamily="2" charset="0"/>
      <p:regular r:id="rId64"/>
      <p:bold r:id="rId65"/>
      <p:italic r:id="rId66"/>
      <p:boldItalic r:id="rId67"/>
    </p:embeddedFont>
    <p:embeddedFont>
      <p:font typeface="Lato" panose="020F0502020204030203" pitchFamily="34" charset="0"/>
      <p:regular r:id="rId68"/>
      <p:bold r:id="rId69"/>
      <p:italic r:id="rId70"/>
      <p:boldItalic r:id="rId71"/>
    </p:embeddedFont>
    <p:embeddedFont>
      <p:font typeface="Open Sans" panose="020B0606030504020204" pitchFamily="34" charset="0"/>
      <p:regular r:id="rId72"/>
      <p:bold r:id="rId73"/>
      <p:italic r:id="rId74"/>
      <p:boldItalic r:id="rId75"/>
    </p:embeddedFont>
    <p:embeddedFont>
      <p:font typeface="Poppins" pitchFamily="2" charset="77"/>
      <p:regular r:id="rId76"/>
      <p:bold r:id="rId77"/>
      <p:italic r:id="rId78"/>
      <p:boldItalic r:id="rId79"/>
    </p:embeddedFont>
    <p:embeddedFont>
      <p:font typeface="PT Sans Narrow" panose="020B0506020203020204" pitchFamily="34" charset="77"/>
      <p:regular r:id="rId80"/>
      <p:bold r:id="rId81"/>
    </p:embeddedFont>
    <p:embeddedFont>
      <p:font typeface="Raleway" pitchFamily="2" charset="77"/>
      <p:regular r:id="rId82"/>
      <p:bold r:id="rId83"/>
      <p:italic r:id="rId84"/>
      <p:boldItalic r:id="rId85"/>
    </p:embeddedFont>
    <p:embeddedFont>
      <p:font typeface="Roboto" panose="02000000000000000000" pitchFamily="2" charset="0"/>
      <p:regular r:id="rId86"/>
      <p:bold r:id="rId87"/>
      <p:italic r:id="rId88"/>
      <p:boldItalic r:id="rId89"/>
    </p:embeddedFont>
  </p:embeddedFontLst>
  <p:kinsoku lang="ja-JP" invalStChars="、。，．・：；？！゛゜ヽヾゝゞ々’”）〕］｝〉》」』】°‰′″℃￠％!%),.:;?]}｡｣､･ﾞﾟ" invalEndChars="‘“（〔［｛〈《「『【￥＄$([\{｢￡"/>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0" roundtripDataSignature="AMtx7mj2kY/4zV0rReE+MdWMaWHdB4TL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C897BE-214D-4F31-885E-42ABE8975331}">
  <a:tblStyle styleId="{0BC897BE-214D-4F31-885E-42ABE897533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32"/>
    <p:restoredTop sz="94719"/>
  </p:normalViewPr>
  <p:slideViewPr>
    <p:cSldViewPr snapToGrid="0">
      <p:cViewPr varScale="1">
        <p:scale>
          <a:sx n="120" d="100"/>
          <a:sy n="120" d="100"/>
        </p:scale>
        <p:origin x="448"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84" Type="http://schemas.openxmlformats.org/officeDocument/2006/relationships/font" Target="fonts/font42.fntdata"/><Relationship Id="rId89" Type="http://schemas.openxmlformats.org/officeDocument/2006/relationships/font" Target="fonts/font47.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font" Target="fonts/font37.fntdata"/><Relationship Id="rId5" Type="http://schemas.openxmlformats.org/officeDocument/2006/relationships/slide" Target="slides/slide3.xml"/><Relationship Id="rId90" Type="http://customschemas.google.com/relationships/presentationmetadata" Target="meta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font" Target="fonts/font1.fntdata"/><Relationship Id="rId48" Type="http://schemas.openxmlformats.org/officeDocument/2006/relationships/font" Target="fonts/font6.fntdata"/><Relationship Id="rId64" Type="http://schemas.openxmlformats.org/officeDocument/2006/relationships/font" Target="fonts/font22.fntdata"/><Relationship Id="rId69"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font" Target="fonts/font38.fntdata"/><Relationship Id="rId85" Type="http://schemas.openxmlformats.org/officeDocument/2006/relationships/font" Target="fonts/font43.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83" Type="http://schemas.openxmlformats.org/officeDocument/2006/relationships/font" Target="fonts/font41.fntdata"/><Relationship Id="rId88" Type="http://schemas.openxmlformats.org/officeDocument/2006/relationships/font" Target="fonts/font46.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font" Target="fonts/font36.fntdata"/><Relationship Id="rId81" Type="http://schemas.openxmlformats.org/officeDocument/2006/relationships/font" Target="fonts/font39.fntdata"/><Relationship Id="rId86" Type="http://schemas.openxmlformats.org/officeDocument/2006/relationships/font" Target="fonts/font44.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7" Type="http://schemas.openxmlformats.org/officeDocument/2006/relationships/slide" Target="slides/slide5.xml"/><Relationship Id="rId71" Type="http://schemas.openxmlformats.org/officeDocument/2006/relationships/font" Target="fonts/font29.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font" Target="fonts/font3.fntdata"/><Relationship Id="rId66" Type="http://schemas.openxmlformats.org/officeDocument/2006/relationships/font" Target="fonts/font24.fntdata"/><Relationship Id="rId87" Type="http://schemas.openxmlformats.org/officeDocument/2006/relationships/font" Target="fonts/font45.fntdata"/><Relationship Id="rId61" Type="http://schemas.openxmlformats.org/officeDocument/2006/relationships/font" Target="fonts/font19.fntdata"/><Relationship Id="rId82" Type="http://schemas.openxmlformats.org/officeDocument/2006/relationships/font" Target="fonts/font4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font" Target="fonts/font14.fntdata"/><Relationship Id="rId77"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0225" cy="471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4014788" y="0"/>
            <a:ext cx="3070225" cy="471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56675"/>
            <a:ext cx="3070225" cy="47148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Qp1bpmDO6b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rive.google.com/file/d/1zRPdRzFrGtQ2x6pzkZA5Vyav06TzLrXF/view"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drive.google.com/file/d/1I91VQ3HV6Te-IVOY6DKXDPC6038p3ZUu/view?pli=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eventbrite.com/e/2023-clt-network-conference-sjv-tickets-694776082967"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f1733f5671_0_9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8" name="Google Shape;198;g1f1733f5671_0_96: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5ca1de0a4_0_535:notes"/>
          <p:cNvSpPr>
            <a:spLocks noGrp="1" noRot="1" noChangeAspect="1"/>
          </p:cNvSpPr>
          <p:nvPr>
            <p:ph type="sldImg" idx="2"/>
          </p:nvPr>
        </p:nvSpPr>
        <p:spPr>
          <a:xfrm>
            <a:off x="1181100" y="707231"/>
            <a:ext cx="4724400" cy="353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75ca1de0a4_0_535:notes"/>
          <p:cNvSpPr txBox="1">
            <a:spLocks noGrp="1"/>
          </p:cNvSpPr>
          <p:nvPr>
            <p:ph type="body" idx="1"/>
          </p:nvPr>
        </p:nvSpPr>
        <p:spPr>
          <a:xfrm>
            <a:off x="708660" y="4479131"/>
            <a:ext cx="5669400" cy="4243500"/>
          </a:xfrm>
          <a:prstGeom prst="rect">
            <a:avLst/>
          </a:prstGeom>
          <a:noFill/>
          <a:ln>
            <a:noFill/>
          </a:ln>
        </p:spPr>
        <p:txBody>
          <a:bodyPr spcFirstLastPara="1" wrap="square" lIns="94400" tIns="94400" rIns="94400" bIns="94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4" name="Google Shape;264;g275ca1de0a4_0_535:notes"/>
          <p:cNvSpPr txBox="1">
            <a:spLocks noGrp="1"/>
          </p:cNvSpPr>
          <p:nvPr>
            <p:ph type="sldNum" idx="12"/>
          </p:nvPr>
        </p:nvSpPr>
        <p:spPr>
          <a:xfrm>
            <a:off x="4014100" y="8956626"/>
            <a:ext cx="3070800" cy="471600"/>
          </a:xfrm>
          <a:prstGeom prst="rect">
            <a:avLst/>
          </a:prstGeom>
          <a:noFill/>
          <a:ln>
            <a:noFill/>
          </a:ln>
        </p:spPr>
        <p:txBody>
          <a:bodyPr spcFirstLastPara="1" wrap="square" lIns="94400" tIns="94400" rIns="94400" bIns="944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75ca1de0a4_0_543:notes"/>
          <p:cNvSpPr txBox="1">
            <a:spLocks noGrp="1"/>
          </p:cNvSpPr>
          <p:nvPr>
            <p:ph type="body" idx="1"/>
          </p:nvPr>
        </p:nvSpPr>
        <p:spPr>
          <a:xfrm>
            <a:off x="708660" y="4538067"/>
            <a:ext cx="5669400" cy="3713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2" name="Google Shape;272;g275ca1de0a4_0_543:notes"/>
          <p:cNvSpPr>
            <a:spLocks noGrp="1" noRot="1" noChangeAspect="1"/>
          </p:cNvSpPr>
          <p:nvPr>
            <p:ph type="sldImg" idx="2"/>
          </p:nvPr>
        </p:nvSpPr>
        <p:spPr>
          <a:xfrm>
            <a:off x="1417320" y="1178719"/>
            <a:ext cx="4251900" cy="318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5df228e32_0_0:notes"/>
          <p:cNvSpPr>
            <a:spLocks noGrp="1" noRot="1" noChangeAspect="1"/>
          </p:cNvSpPr>
          <p:nvPr>
            <p:ph type="sldImg" idx="2"/>
          </p:nvPr>
        </p:nvSpPr>
        <p:spPr>
          <a:xfrm>
            <a:off x="1185863" y="706438"/>
            <a:ext cx="4714800" cy="3537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75df228e32_0_0: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https://www.youtube.com/watch?v=Qp1bpmDO6bU</a:t>
            </a:r>
            <a:endParaRPr/>
          </a:p>
        </p:txBody>
      </p:sp>
      <p:sp>
        <p:nvSpPr>
          <p:cNvPr id="281" name="Google Shape;281;g275df228e32_0_0: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75ca1de0a4_0_466:notes"/>
          <p:cNvSpPr>
            <a:spLocks noGrp="1" noRot="1" noChangeAspect="1"/>
          </p:cNvSpPr>
          <p:nvPr>
            <p:ph type="sldImg" idx="2"/>
          </p:nvPr>
        </p:nvSpPr>
        <p:spPr>
          <a:xfrm>
            <a:off x="1185863" y="706438"/>
            <a:ext cx="4714800" cy="3537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75ca1de0a4_0_466: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0" name="Google Shape;290;g275ca1de0a4_0_466: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75df228e32_0_1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75df228e32_0_10: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914400" marR="0" lvl="1" indent="-298450" algn="l" rtl="0">
              <a:lnSpc>
                <a:spcPct val="115000"/>
              </a:lnSpc>
              <a:spcBef>
                <a:spcPts val="0"/>
              </a:spcBef>
              <a:spcAft>
                <a:spcPts val="0"/>
              </a:spcAft>
              <a:buClr>
                <a:schemeClr val="dk1"/>
              </a:buClr>
              <a:buSzPts val="1100"/>
              <a:buChar char="○"/>
            </a:pPr>
            <a:r>
              <a:rPr lang="en-US"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Nuestra Tierra, Nuestro Futuro</a:t>
            </a:r>
            <a:endParaRPr sz="1100">
              <a:latin typeface="Arial"/>
              <a:ea typeface="Arial"/>
              <a:cs typeface="Arial"/>
              <a:sym typeface="Arial"/>
            </a:endParaRPr>
          </a:p>
          <a:p>
            <a:pPr marL="914400" marR="0" lvl="1" indent="-298450" algn="l" rtl="0">
              <a:lnSpc>
                <a:spcPct val="115000"/>
              </a:lnSpc>
              <a:spcBef>
                <a:spcPts val="0"/>
              </a:spcBef>
              <a:spcAft>
                <a:spcPts val="0"/>
              </a:spcAft>
              <a:buClr>
                <a:schemeClr val="dk1"/>
              </a:buClr>
              <a:buSzPts val="1100"/>
              <a:buChar char="○"/>
            </a:pPr>
            <a:r>
              <a:rPr lang="en-US" sz="11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FCTL LA Business Plan</a:t>
            </a:r>
            <a:endParaRPr/>
          </a:p>
        </p:txBody>
      </p:sp>
      <p:sp>
        <p:nvSpPr>
          <p:cNvPr id="296" name="Google Shape;296;g275df228e32_0_10: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75ca1de0a4_0_60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75ca1de0a4_0_609: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75ca1de0a4_0_61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275ca1de0a4_0_614:notes"/>
          <p:cNvSpPr txBox="1">
            <a:spLocks noGrp="1"/>
          </p:cNvSpPr>
          <p:nvPr>
            <p:ph type="body" idx="1"/>
          </p:nvPr>
        </p:nvSpPr>
        <p:spPr>
          <a:xfrm>
            <a:off x="708660" y="4479131"/>
            <a:ext cx="5669400" cy="4243500"/>
          </a:xfrm>
          <a:prstGeom prst="rect">
            <a:avLst/>
          </a:prstGeom>
          <a:noFill/>
          <a:ln>
            <a:noFill/>
          </a:ln>
        </p:spPr>
        <p:txBody>
          <a:bodyPr spcFirstLastPara="1" wrap="square" lIns="94400" tIns="94400" rIns="94400" bIns="944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5ca1de0a4_0_622: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275ca1de0a4_0_622:notes"/>
          <p:cNvSpPr txBox="1">
            <a:spLocks noGrp="1"/>
          </p:cNvSpPr>
          <p:nvPr>
            <p:ph type="body" idx="1"/>
          </p:nvPr>
        </p:nvSpPr>
        <p:spPr>
          <a:xfrm>
            <a:off x="708660" y="4479131"/>
            <a:ext cx="5669400" cy="4243500"/>
          </a:xfrm>
          <a:prstGeom prst="rect">
            <a:avLst/>
          </a:prstGeom>
          <a:noFill/>
          <a:ln>
            <a:noFill/>
          </a:ln>
        </p:spPr>
        <p:txBody>
          <a:bodyPr spcFirstLastPara="1" wrap="square" lIns="94400" tIns="94400" rIns="94400" bIns="944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75ca1de0a4_0_63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275ca1de0a4_0_634:notes"/>
          <p:cNvSpPr txBox="1">
            <a:spLocks noGrp="1"/>
          </p:cNvSpPr>
          <p:nvPr>
            <p:ph type="body" idx="1"/>
          </p:nvPr>
        </p:nvSpPr>
        <p:spPr>
          <a:xfrm>
            <a:off x="708660" y="4479131"/>
            <a:ext cx="5669400" cy="4243500"/>
          </a:xfrm>
          <a:prstGeom prst="rect">
            <a:avLst/>
          </a:prstGeom>
          <a:noFill/>
          <a:ln>
            <a:noFill/>
          </a:ln>
        </p:spPr>
        <p:txBody>
          <a:bodyPr spcFirstLastPara="1" wrap="square" lIns="94400" tIns="94400" rIns="94400" bIns="944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75ca1de0a4_0_64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275ca1de0a4_0_640:notes"/>
          <p:cNvSpPr txBox="1">
            <a:spLocks noGrp="1"/>
          </p:cNvSpPr>
          <p:nvPr>
            <p:ph type="body" idx="1"/>
          </p:nvPr>
        </p:nvSpPr>
        <p:spPr>
          <a:xfrm>
            <a:off x="708660" y="4479131"/>
            <a:ext cx="5669400" cy="4243500"/>
          </a:xfrm>
          <a:prstGeom prst="rect">
            <a:avLst/>
          </a:prstGeom>
          <a:noFill/>
          <a:ln>
            <a:noFill/>
          </a:ln>
        </p:spPr>
        <p:txBody>
          <a:bodyPr spcFirstLastPara="1" wrap="square" lIns="94400" tIns="94400" rIns="94400" bIns="944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f1733f5671_0_10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7" name="Google Shape;207;g1f1733f5671_0_104: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75ca1de0a4_0_646:notes"/>
          <p:cNvSpPr txBox="1">
            <a:spLocks noGrp="1"/>
          </p:cNvSpPr>
          <p:nvPr>
            <p:ph type="body" idx="1"/>
          </p:nvPr>
        </p:nvSpPr>
        <p:spPr>
          <a:xfrm>
            <a:off x="724408" y="4553783"/>
            <a:ext cx="5795100" cy="4314300"/>
          </a:xfrm>
          <a:prstGeom prst="rect">
            <a:avLst/>
          </a:prstGeom>
          <a:noFill/>
          <a:ln>
            <a:noFill/>
          </a:ln>
        </p:spPr>
        <p:txBody>
          <a:bodyPr spcFirstLastPara="1" wrap="square" lIns="96175" tIns="96175" rIns="96175" bIns="96175" anchor="t" anchorCtr="0">
            <a:noAutofit/>
          </a:bodyPr>
          <a:lstStyle/>
          <a:p>
            <a:pPr marL="0" lvl="0" indent="0" algn="l" rtl="0">
              <a:lnSpc>
                <a:spcPct val="150000"/>
              </a:lnSpc>
              <a:spcBef>
                <a:spcPts val="0"/>
              </a:spcBef>
              <a:spcAft>
                <a:spcPts val="0"/>
              </a:spcAft>
              <a:buSzPts val="1100"/>
              <a:buNone/>
            </a:pPr>
            <a:endParaRPr/>
          </a:p>
          <a:p>
            <a:pPr marL="0" lvl="0" indent="0" algn="l" rtl="0">
              <a:lnSpc>
                <a:spcPct val="100000"/>
              </a:lnSpc>
              <a:spcBef>
                <a:spcPts val="400"/>
              </a:spcBef>
              <a:spcAft>
                <a:spcPts val="0"/>
              </a:spcAft>
              <a:buClr>
                <a:schemeClr val="dk1"/>
              </a:buClr>
              <a:buSzPts val="1200"/>
              <a:buFont typeface="Calibri"/>
              <a:buNone/>
            </a:pPr>
            <a:endParaRPr/>
          </a:p>
        </p:txBody>
      </p:sp>
      <p:sp>
        <p:nvSpPr>
          <p:cNvPr id="345" name="Google Shape;345;g275ca1de0a4_0_646:notes"/>
          <p:cNvSpPr>
            <a:spLocks noGrp="1" noRot="1" noChangeAspect="1"/>
          </p:cNvSpPr>
          <p:nvPr>
            <p:ph type="sldImg" idx="2"/>
          </p:nvPr>
        </p:nvSpPr>
        <p:spPr>
          <a:xfrm>
            <a:off x="1227138" y="719138"/>
            <a:ext cx="4791075" cy="3594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1d9d342f95_0_15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3" name="Google Shape;353;g21d9d342f95_0_154: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4" name="Google Shape;354;g21d9d342f95_0_154: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7b2cbffd3_1_91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2" name="Google Shape;362;g207b2cbffd3_1_910: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63" name="Google Shape;363;g207b2cbffd3_1_910: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3d2b436670_0_16: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1" name="Google Shape;371;g23d2b436670_0_16:notes"/>
          <p:cNvSpPr>
            <a:spLocks noGrp="1" noRot="1" noChangeAspect="1"/>
          </p:cNvSpPr>
          <p:nvPr>
            <p:ph type="sldImg" idx="2"/>
          </p:nvPr>
        </p:nvSpPr>
        <p:spPr>
          <a:xfrm>
            <a:off x="1771921" y="707231"/>
            <a:ext cx="3543600" cy="353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3d2b436670_0_20: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6" name="Google Shape;376;g23d2b436670_0_20:notes"/>
          <p:cNvSpPr>
            <a:spLocks noGrp="1" noRot="1" noChangeAspect="1"/>
          </p:cNvSpPr>
          <p:nvPr>
            <p:ph type="sldImg" idx="2"/>
          </p:nvPr>
        </p:nvSpPr>
        <p:spPr>
          <a:xfrm>
            <a:off x="1771921" y="707231"/>
            <a:ext cx="3543600" cy="353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3d2b436670_0_25: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1" name="Google Shape;381;g23d2b436670_0_25: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3d2b436670_0_29: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6" name="Google Shape;386;g23d2b436670_0_2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3d2b436670_0_33: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1" name="Google Shape;391;g23d2b436670_0_33: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3d2b436670_0_37: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6" name="Google Shape;396;g23d2b436670_0_37:notes"/>
          <p:cNvSpPr>
            <a:spLocks noGrp="1" noRot="1" noChangeAspect="1"/>
          </p:cNvSpPr>
          <p:nvPr>
            <p:ph type="sldImg" idx="2"/>
          </p:nvPr>
        </p:nvSpPr>
        <p:spPr>
          <a:xfrm>
            <a:off x="1771921" y="707231"/>
            <a:ext cx="3543600" cy="353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3d2b436670_0_37: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6" name="Google Shape;396;g23d2b436670_0_37: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49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1f8f60df9a_0_2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g21f8f60df9a_0_29: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4" name="Google Shape;214;g21f8f60df9a_0_29: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3d2b436670_0_42: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2" name="Google Shape;402;g23d2b436670_0_42:notes"/>
          <p:cNvSpPr>
            <a:spLocks noGrp="1" noRot="1" noChangeAspect="1"/>
          </p:cNvSpPr>
          <p:nvPr>
            <p:ph type="sldImg" idx="2"/>
          </p:nvPr>
        </p:nvSpPr>
        <p:spPr>
          <a:xfrm>
            <a:off x="1771921" y="707231"/>
            <a:ext cx="3543600" cy="353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3d2b436670_0_47: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7" name="Google Shape;407;g23d2b436670_0_47: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3d2b436670_0_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9" name="Google Shape;419;g23d2b436670_0_0: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20" name="Google Shape;420;g23d2b436670_0_0: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0825fa637a_0_3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7" name="Google Shape;427;g20825fa637a_0_31: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28" name="Google Shape;428;g20825fa637a_0_31: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75591f573a_0_1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75591f573a_0_16: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u="sng">
                <a:solidFill>
                  <a:schemeClr val="hlink"/>
                </a:solidFill>
                <a:hlinkClick r:id="rId3"/>
              </a:rPr>
              <a:t>https://www.eventbrite.com/e/2023-clt-network-conference-sjv-tickets-694776082967</a:t>
            </a:r>
            <a:r>
              <a:rPr lang="en-US"/>
              <a:t>?</a:t>
            </a:r>
            <a:endParaRPr/>
          </a:p>
        </p:txBody>
      </p:sp>
      <p:sp>
        <p:nvSpPr>
          <p:cNvPr id="435" name="Google Shape;435;g275591f573a_0_16: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5591f573a_0_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75591f573a_0_1: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3" name="Google Shape;443;g275591f573a_0_1: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75591f573a_0_1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75591f573a_0_11: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0" name="Google Shape;450;g275591f573a_0_11: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3d2b436670_0_14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3d2b436670_0_146: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7" name="Google Shape;457;g23d2b436670_0_146: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1d9d342f95_0_16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3" name="Google Shape;463;g21d9d342f95_0_161: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4" name="Google Shape;464;g21d9d342f95_0_161: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0825fa637a_0_2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0" name="Google Shape;470;g20825fa637a_0_24: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71" name="Google Shape;471;g20825fa637a_0_24: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f1733f5671_0_10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0" name="Google Shape;220;g1f1733f5671_0_109: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077bada3ee_1_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6" name="Google Shape;226;g2077bada3ee_1_0: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3d2b436670_0_5: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2" name="Google Shape;232;g23d2b436670_0_5: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2400"/>
              </a:spcBef>
              <a:spcAft>
                <a:spcPts val="1800"/>
              </a:spcAft>
              <a:buSzPts val="1100"/>
              <a:buNone/>
            </a:pPr>
            <a:r>
              <a:rPr lang="en-US">
                <a:latin typeface="Raleway"/>
                <a:ea typeface="Raleway"/>
                <a:cs typeface="Raleway"/>
                <a:sym typeface="Raleway"/>
              </a:rPr>
              <a:t>Roberto Garcia-Ceballos is a community/cultural organizer and strategist based in Los Angeles (Tongva Land). He co-founded two community-based organizations (Fideicomiso Comunitario Tierra Libre and Community Power Collective) that collectively build collective land stewardship, community power building, and cultural vitality. He was born in Mexico City and raised in San Jose, CA. </a:t>
            </a:r>
            <a:r>
              <a:rPr lang="en-US">
                <a:highlight>
                  <a:srgbClr val="F7F7F7"/>
                </a:highlight>
                <a:latin typeface="Raleway"/>
                <a:ea typeface="Raleway"/>
                <a:cs typeface="Raleway"/>
                <a:sym typeface="Raleway"/>
              </a:rPr>
              <a:t>Fideicomiso Comunitario Tierra Libre (FCTL) was formed in 2019 when community members from Boyle Heights and East Los Angeles decided to fight gentrification by forming an organization that could take land and housing off the speculative market and put it into community control. Together we strive for the cultivation of space for the most vulnerable members in the neighborhood to be able to have a voice and live in what is being developed in their community.</a:t>
            </a:r>
            <a:endParaRPr>
              <a:latin typeface="Raleway"/>
              <a:ea typeface="Raleway"/>
              <a:cs typeface="Raleway"/>
              <a:sym typeface="Raleway"/>
            </a:endParaRPr>
          </a:p>
        </p:txBody>
      </p:sp>
      <p:sp>
        <p:nvSpPr>
          <p:cNvPr id="233" name="Google Shape;233;g23d2b436670_0_5: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3d28f924dc_0_5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23d28f924dc_0_56:notes"/>
          <p:cNvSpPr txBox="1">
            <a:spLocks noGrp="1"/>
          </p:cNvSpPr>
          <p:nvPr>
            <p:ph type="body" idx="1"/>
          </p:nvPr>
        </p:nvSpPr>
        <p:spPr>
          <a:xfrm>
            <a:off x="708660" y="4479131"/>
            <a:ext cx="5669400" cy="4243500"/>
          </a:xfrm>
          <a:prstGeom prst="rect">
            <a:avLst/>
          </a:prstGeom>
          <a:noFill/>
          <a:ln>
            <a:noFill/>
          </a:ln>
        </p:spPr>
        <p:txBody>
          <a:bodyPr spcFirstLastPara="1" wrap="square" lIns="94400" tIns="94400" rIns="94400" bIns="944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5ca1de0a4_0_47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275ca1de0a4_0_470:notes"/>
          <p:cNvSpPr txBox="1">
            <a:spLocks noGrp="1"/>
          </p:cNvSpPr>
          <p:nvPr>
            <p:ph type="body" idx="1"/>
          </p:nvPr>
        </p:nvSpPr>
        <p:spPr>
          <a:xfrm>
            <a:off x="708660" y="4479131"/>
            <a:ext cx="5669400" cy="4243500"/>
          </a:xfrm>
          <a:prstGeom prst="rect">
            <a:avLst/>
          </a:prstGeom>
          <a:noFill/>
          <a:ln>
            <a:noFill/>
          </a:ln>
        </p:spPr>
        <p:txBody>
          <a:bodyPr spcFirstLastPara="1" wrap="square" lIns="94400" tIns="94400" rIns="94400" bIns="94400" anchor="t" anchorCtr="0">
            <a:noAutofit/>
          </a:bodyPr>
          <a:lstStyle/>
          <a:p>
            <a:pPr marL="0" lvl="0" indent="0" algn="l" rtl="0">
              <a:lnSpc>
                <a:spcPct val="100000"/>
              </a:lnSpc>
              <a:spcBef>
                <a:spcPts val="0"/>
              </a:spcBef>
              <a:spcAft>
                <a:spcPts val="0"/>
              </a:spcAft>
              <a:buSzPts val="1100"/>
              <a:buNone/>
            </a:pPr>
            <a:r>
              <a:rPr lang="en-US"/>
              <a:t>Fanny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75ca1de0a4_0_721:notes"/>
          <p:cNvSpPr txBox="1">
            <a:spLocks noGrp="1"/>
          </p:cNvSpPr>
          <p:nvPr>
            <p:ph type="body" idx="1"/>
          </p:nvPr>
        </p:nvSpPr>
        <p:spPr>
          <a:xfrm>
            <a:off x="708660" y="4479131"/>
            <a:ext cx="5669400" cy="4243500"/>
          </a:xfrm>
          <a:prstGeom prst="rect">
            <a:avLst/>
          </a:prstGeom>
          <a:noFill/>
          <a:ln>
            <a:noFill/>
          </a:ln>
        </p:spPr>
        <p:txBody>
          <a:bodyPr spcFirstLastPara="1" wrap="square" lIns="94400" tIns="94400" rIns="94400" bIns="94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5" name="Google Shape;255;g275ca1de0a4_0_721:notes"/>
          <p:cNvSpPr>
            <a:spLocks noGrp="1" noRot="1" noChangeAspect="1"/>
          </p:cNvSpPr>
          <p:nvPr>
            <p:ph type="sldImg" idx="2"/>
          </p:nvPr>
        </p:nvSpPr>
        <p:spPr>
          <a:xfrm>
            <a:off x="1181100" y="707231"/>
            <a:ext cx="4724400" cy="353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g1f1733f5671_0_17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g1f1733f5671_0_15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1f1733f5671_0_159"/>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0" name="Google Shape;50;g1f1733f5671_0_159"/>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1" name="Google Shape;51;g1f1733f5671_0_159"/>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2" name="Google Shape;52;g1f1733f5671_0_15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g1f1733f5671_0_165"/>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5" name="Google Shape;55;g1f1733f5671_0_16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g1f1733f5671_0_168"/>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g1f1733f5671_0_168"/>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9" name="Google Shape;59;g1f1733f5671_0_16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g1f1733f5671_0_180"/>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 name="Google Shape;62;g1f1733f5671_0_180"/>
          <p:cNvSpPr txBox="1">
            <a:spLocks noGrp="1"/>
          </p:cNvSpPr>
          <p:nvPr>
            <p:ph type="body" idx="1"/>
          </p:nvPr>
        </p:nvSpPr>
        <p:spPr>
          <a:xfrm>
            <a:off x="685800" y="1980291"/>
            <a:ext cx="3810000" cy="4116900"/>
          </a:xfrm>
          <a:prstGeom prst="rect">
            <a:avLst/>
          </a:prstGeom>
          <a:noFill/>
          <a:ln>
            <a:noFill/>
          </a:ln>
        </p:spPr>
        <p:txBody>
          <a:bodyPr spcFirstLastPara="1" wrap="square" lIns="91425" tIns="45700" rIns="91425" bIns="45700" anchor="t" anchorCtr="0">
            <a:normAutofit/>
          </a:bodyPr>
          <a:lstStyle>
            <a:lvl1pPr marL="457200" lvl="0" indent="-387350" algn="l">
              <a:lnSpc>
                <a:spcPct val="115000"/>
              </a:lnSpc>
              <a:spcBef>
                <a:spcPts val="500"/>
              </a:spcBef>
              <a:spcAft>
                <a:spcPts val="0"/>
              </a:spcAft>
              <a:buClr>
                <a:schemeClr val="dk1"/>
              </a:buClr>
              <a:buSzPts val="2500"/>
              <a:buFont typeface="Arial"/>
              <a:buChar char="●"/>
              <a:defRPr sz="2500"/>
            </a:lvl1pPr>
            <a:lvl2pPr marL="914400" lvl="1" indent="-364680" algn="l">
              <a:lnSpc>
                <a:spcPct val="115000"/>
              </a:lnSpc>
              <a:spcBef>
                <a:spcPts val="429"/>
              </a:spcBef>
              <a:spcAft>
                <a:spcPts val="0"/>
              </a:spcAft>
              <a:buClr>
                <a:schemeClr val="dk1"/>
              </a:buClr>
              <a:buSzPts val="2143"/>
              <a:buFont typeface="Arial"/>
              <a:buChar char="○"/>
              <a:defRPr sz="2143"/>
            </a:lvl2pPr>
            <a:lvl3pPr marL="1371600" lvl="2" indent="-342011" algn="l">
              <a:lnSpc>
                <a:spcPct val="115000"/>
              </a:lnSpc>
              <a:spcBef>
                <a:spcPts val="357"/>
              </a:spcBef>
              <a:spcAft>
                <a:spcPts val="0"/>
              </a:spcAft>
              <a:buClr>
                <a:schemeClr val="dk1"/>
              </a:buClr>
              <a:buSzPts val="1786"/>
              <a:buFont typeface="Arial"/>
              <a:buChar char="■"/>
              <a:defRPr sz="1786"/>
            </a:lvl3pPr>
            <a:lvl4pPr marL="1828800" lvl="3" indent="-330644" algn="l">
              <a:lnSpc>
                <a:spcPct val="115000"/>
              </a:lnSpc>
              <a:spcBef>
                <a:spcPts val="321"/>
              </a:spcBef>
              <a:spcAft>
                <a:spcPts val="0"/>
              </a:spcAft>
              <a:buClr>
                <a:schemeClr val="dk1"/>
              </a:buClr>
              <a:buSzPts val="1607"/>
              <a:buFont typeface="Arial"/>
              <a:buChar char="●"/>
              <a:defRPr sz="1607"/>
            </a:lvl4pPr>
            <a:lvl5pPr marL="2286000" lvl="4" indent="-330644" algn="l">
              <a:lnSpc>
                <a:spcPct val="115000"/>
              </a:lnSpc>
              <a:spcBef>
                <a:spcPts val="321"/>
              </a:spcBef>
              <a:spcAft>
                <a:spcPts val="0"/>
              </a:spcAft>
              <a:buClr>
                <a:schemeClr val="dk1"/>
              </a:buClr>
              <a:buSzPts val="1607"/>
              <a:buFont typeface="Arial"/>
              <a:buChar char="○"/>
              <a:defRPr sz="1607"/>
            </a:lvl5pPr>
            <a:lvl6pPr marL="2743200" lvl="5" indent="-330644" algn="l">
              <a:lnSpc>
                <a:spcPct val="115000"/>
              </a:lnSpc>
              <a:spcBef>
                <a:spcPts val="321"/>
              </a:spcBef>
              <a:spcAft>
                <a:spcPts val="0"/>
              </a:spcAft>
              <a:buClr>
                <a:schemeClr val="dk1"/>
              </a:buClr>
              <a:buSzPts val="1607"/>
              <a:buFont typeface="Arial"/>
              <a:buChar char="■"/>
              <a:defRPr sz="1607"/>
            </a:lvl6pPr>
            <a:lvl7pPr marL="3200400" lvl="6" indent="-330644" algn="l">
              <a:lnSpc>
                <a:spcPct val="115000"/>
              </a:lnSpc>
              <a:spcBef>
                <a:spcPts val="321"/>
              </a:spcBef>
              <a:spcAft>
                <a:spcPts val="0"/>
              </a:spcAft>
              <a:buClr>
                <a:schemeClr val="dk1"/>
              </a:buClr>
              <a:buSzPts val="1607"/>
              <a:buFont typeface="Arial"/>
              <a:buChar char="●"/>
              <a:defRPr sz="1607"/>
            </a:lvl7pPr>
            <a:lvl8pPr marL="3657600" lvl="7" indent="-330644" algn="l">
              <a:lnSpc>
                <a:spcPct val="115000"/>
              </a:lnSpc>
              <a:spcBef>
                <a:spcPts val="321"/>
              </a:spcBef>
              <a:spcAft>
                <a:spcPts val="0"/>
              </a:spcAft>
              <a:buClr>
                <a:schemeClr val="dk1"/>
              </a:buClr>
              <a:buSzPts val="1607"/>
              <a:buFont typeface="Arial"/>
              <a:buChar char="○"/>
              <a:defRPr sz="1607"/>
            </a:lvl8pPr>
            <a:lvl9pPr marL="4114800" lvl="8" indent="-330644" algn="l">
              <a:lnSpc>
                <a:spcPct val="115000"/>
              </a:lnSpc>
              <a:spcBef>
                <a:spcPts val="321"/>
              </a:spcBef>
              <a:spcAft>
                <a:spcPts val="0"/>
              </a:spcAft>
              <a:buClr>
                <a:schemeClr val="dk1"/>
              </a:buClr>
              <a:buSzPts val="1607"/>
              <a:buFont typeface="Arial"/>
              <a:buChar char="■"/>
              <a:defRPr sz="1607"/>
            </a:lvl9pPr>
          </a:lstStyle>
          <a:p>
            <a:endParaRPr/>
          </a:p>
        </p:txBody>
      </p:sp>
      <p:sp>
        <p:nvSpPr>
          <p:cNvPr id="63" name="Google Shape;63;g1f1733f5671_0_180"/>
          <p:cNvSpPr txBox="1">
            <a:spLocks noGrp="1"/>
          </p:cNvSpPr>
          <p:nvPr>
            <p:ph type="body" idx="2"/>
          </p:nvPr>
        </p:nvSpPr>
        <p:spPr>
          <a:xfrm>
            <a:off x="4648200" y="1980291"/>
            <a:ext cx="3810000" cy="4116900"/>
          </a:xfrm>
          <a:prstGeom prst="rect">
            <a:avLst/>
          </a:prstGeom>
          <a:noFill/>
          <a:ln>
            <a:noFill/>
          </a:ln>
        </p:spPr>
        <p:txBody>
          <a:bodyPr spcFirstLastPara="1" wrap="square" lIns="91425" tIns="45700" rIns="91425" bIns="45700" anchor="t" anchorCtr="0">
            <a:normAutofit/>
          </a:bodyPr>
          <a:lstStyle>
            <a:lvl1pPr marL="457200" lvl="0" indent="-387350" algn="l">
              <a:lnSpc>
                <a:spcPct val="115000"/>
              </a:lnSpc>
              <a:spcBef>
                <a:spcPts val="500"/>
              </a:spcBef>
              <a:spcAft>
                <a:spcPts val="0"/>
              </a:spcAft>
              <a:buClr>
                <a:schemeClr val="dk1"/>
              </a:buClr>
              <a:buSzPts val="2500"/>
              <a:buFont typeface="Arial"/>
              <a:buChar char="●"/>
              <a:defRPr sz="2500"/>
            </a:lvl1pPr>
            <a:lvl2pPr marL="914400" lvl="1" indent="-364680" algn="l">
              <a:lnSpc>
                <a:spcPct val="115000"/>
              </a:lnSpc>
              <a:spcBef>
                <a:spcPts val="429"/>
              </a:spcBef>
              <a:spcAft>
                <a:spcPts val="0"/>
              </a:spcAft>
              <a:buClr>
                <a:schemeClr val="dk1"/>
              </a:buClr>
              <a:buSzPts val="2143"/>
              <a:buFont typeface="Arial"/>
              <a:buChar char="○"/>
              <a:defRPr sz="2143"/>
            </a:lvl2pPr>
            <a:lvl3pPr marL="1371600" lvl="2" indent="-342011" algn="l">
              <a:lnSpc>
                <a:spcPct val="115000"/>
              </a:lnSpc>
              <a:spcBef>
                <a:spcPts val="357"/>
              </a:spcBef>
              <a:spcAft>
                <a:spcPts val="0"/>
              </a:spcAft>
              <a:buClr>
                <a:schemeClr val="dk1"/>
              </a:buClr>
              <a:buSzPts val="1786"/>
              <a:buFont typeface="Arial"/>
              <a:buChar char="■"/>
              <a:defRPr sz="1786"/>
            </a:lvl3pPr>
            <a:lvl4pPr marL="1828800" lvl="3" indent="-330644" algn="l">
              <a:lnSpc>
                <a:spcPct val="115000"/>
              </a:lnSpc>
              <a:spcBef>
                <a:spcPts val="321"/>
              </a:spcBef>
              <a:spcAft>
                <a:spcPts val="0"/>
              </a:spcAft>
              <a:buClr>
                <a:schemeClr val="dk1"/>
              </a:buClr>
              <a:buSzPts val="1607"/>
              <a:buFont typeface="Arial"/>
              <a:buChar char="●"/>
              <a:defRPr sz="1607"/>
            </a:lvl4pPr>
            <a:lvl5pPr marL="2286000" lvl="4" indent="-330644" algn="l">
              <a:lnSpc>
                <a:spcPct val="115000"/>
              </a:lnSpc>
              <a:spcBef>
                <a:spcPts val="321"/>
              </a:spcBef>
              <a:spcAft>
                <a:spcPts val="0"/>
              </a:spcAft>
              <a:buClr>
                <a:schemeClr val="dk1"/>
              </a:buClr>
              <a:buSzPts val="1607"/>
              <a:buFont typeface="Arial"/>
              <a:buChar char="○"/>
              <a:defRPr sz="1607"/>
            </a:lvl5pPr>
            <a:lvl6pPr marL="2743200" lvl="5" indent="-330644" algn="l">
              <a:lnSpc>
                <a:spcPct val="115000"/>
              </a:lnSpc>
              <a:spcBef>
                <a:spcPts val="321"/>
              </a:spcBef>
              <a:spcAft>
                <a:spcPts val="0"/>
              </a:spcAft>
              <a:buClr>
                <a:schemeClr val="dk1"/>
              </a:buClr>
              <a:buSzPts val="1607"/>
              <a:buFont typeface="Arial"/>
              <a:buChar char="■"/>
              <a:defRPr sz="1607"/>
            </a:lvl6pPr>
            <a:lvl7pPr marL="3200400" lvl="6" indent="-330644" algn="l">
              <a:lnSpc>
                <a:spcPct val="115000"/>
              </a:lnSpc>
              <a:spcBef>
                <a:spcPts val="321"/>
              </a:spcBef>
              <a:spcAft>
                <a:spcPts val="0"/>
              </a:spcAft>
              <a:buClr>
                <a:schemeClr val="dk1"/>
              </a:buClr>
              <a:buSzPts val="1607"/>
              <a:buFont typeface="Arial"/>
              <a:buChar char="●"/>
              <a:defRPr sz="1607"/>
            </a:lvl7pPr>
            <a:lvl8pPr marL="3657600" lvl="7" indent="-330644" algn="l">
              <a:lnSpc>
                <a:spcPct val="115000"/>
              </a:lnSpc>
              <a:spcBef>
                <a:spcPts val="321"/>
              </a:spcBef>
              <a:spcAft>
                <a:spcPts val="0"/>
              </a:spcAft>
              <a:buClr>
                <a:schemeClr val="dk1"/>
              </a:buClr>
              <a:buSzPts val="1607"/>
              <a:buFont typeface="Arial"/>
              <a:buChar char="○"/>
              <a:defRPr sz="1607"/>
            </a:lvl8pPr>
            <a:lvl9pPr marL="4114800" lvl="8" indent="-330644" algn="l">
              <a:lnSpc>
                <a:spcPct val="115000"/>
              </a:lnSpc>
              <a:spcBef>
                <a:spcPts val="321"/>
              </a:spcBef>
              <a:spcAft>
                <a:spcPts val="0"/>
              </a:spcAft>
              <a:buClr>
                <a:schemeClr val="dk1"/>
              </a:buClr>
              <a:buSzPts val="1607"/>
              <a:buFont typeface="Arial"/>
              <a:buChar char="■"/>
              <a:defRPr sz="1607"/>
            </a:lvl9pPr>
          </a:lstStyle>
          <a:p>
            <a:endParaRPr/>
          </a:p>
        </p:txBody>
      </p:sp>
      <p:sp>
        <p:nvSpPr>
          <p:cNvPr id="64" name="Google Shape;64;g1f1733f5671_0_180"/>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g1f1733f5671_0_180"/>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6" name="Google Shape;66;g1f1733f5671_0_180"/>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Chart" type="txAndChart">
  <p:cSld name="TEXT_AND_CHART">
    <p:spTree>
      <p:nvGrpSpPr>
        <p:cNvPr id="1" name="Shape 67"/>
        <p:cNvGrpSpPr/>
        <p:nvPr/>
      </p:nvGrpSpPr>
      <p:grpSpPr>
        <a:xfrm>
          <a:off x="0" y="0"/>
          <a:ext cx="0" cy="0"/>
          <a:chOff x="0" y="0"/>
          <a:chExt cx="0" cy="0"/>
        </a:xfrm>
      </p:grpSpPr>
      <p:sp>
        <p:nvSpPr>
          <p:cNvPr id="68" name="Google Shape;68;g1f1733f5671_0_187"/>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9" name="Google Shape;69;g1f1733f5671_0_187"/>
          <p:cNvSpPr txBox="1">
            <a:spLocks noGrp="1"/>
          </p:cNvSpPr>
          <p:nvPr>
            <p:ph type="body" idx="1"/>
          </p:nvPr>
        </p:nvSpPr>
        <p:spPr>
          <a:xfrm>
            <a:off x="457200" y="1600337"/>
            <a:ext cx="4038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15000"/>
              </a:lnSpc>
              <a:spcBef>
                <a:spcPts val="360"/>
              </a:spcBef>
              <a:spcAft>
                <a:spcPts val="0"/>
              </a:spcAft>
              <a:buClr>
                <a:schemeClr val="dk1"/>
              </a:buClr>
              <a:buSzPts val="1800"/>
              <a:buChar char="●"/>
              <a:defRPr/>
            </a:lvl1pPr>
            <a:lvl2pPr marL="914400" lvl="1" indent="-342900" algn="l">
              <a:lnSpc>
                <a:spcPct val="115000"/>
              </a:lnSpc>
              <a:spcBef>
                <a:spcPts val="360"/>
              </a:spcBef>
              <a:spcAft>
                <a:spcPts val="0"/>
              </a:spcAft>
              <a:buClr>
                <a:schemeClr val="dk1"/>
              </a:buClr>
              <a:buSzPts val="1800"/>
              <a:buChar char="○"/>
              <a:defRPr/>
            </a:lvl2pPr>
            <a:lvl3pPr marL="1371600" lvl="2" indent="-342900" algn="l">
              <a:lnSpc>
                <a:spcPct val="115000"/>
              </a:lnSpc>
              <a:spcBef>
                <a:spcPts val="360"/>
              </a:spcBef>
              <a:spcAft>
                <a:spcPts val="0"/>
              </a:spcAft>
              <a:buClr>
                <a:schemeClr val="dk1"/>
              </a:buClr>
              <a:buSzPts val="1800"/>
              <a:buChar char="■"/>
              <a:defRPr/>
            </a:lvl3pPr>
            <a:lvl4pPr marL="1828800" lvl="3" indent="-342900" algn="l">
              <a:lnSpc>
                <a:spcPct val="115000"/>
              </a:lnSpc>
              <a:spcBef>
                <a:spcPts val="360"/>
              </a:spcBef>
              <a:spcAft>
                <a:spcPts val="0"/>
              </a:spcAft>
              <a:buClr>
                <a:schemeClr val="dk1"/>
              </a:buClr>
              <a:buSzPts val="1800"/>
              <a:buChar char="●"/>
              <a:defRPr/>
            </a:lvl4pPr>
            <a:lvl5pPr marL="2286000" lvl="4" indent="-342900" algn="l">
              <a:lnSpc>
                <a:spcPct val="115000"/>
              </a:lnSpc>
              <a:spcBef>
                <a:spcPts val="360"/>
              </a:spcBef>
              <a:spcAft>
                <a:spcPts val="0"/>
              </a:spcAft>
              <a:buClr>
                <a:schemeClr val="dk1"/>
              </a:buClr>
              <a:buSzPts val="1800"/>
              <a:buChar char="○"/>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0"/>
              </a:spcAft>
              <a:buClr>
                <a:schemeClr val="dk1"/>
              </a:buClr>
              <a:buSzPts val="1800"/>
              <a:buChar char="■"/>
              <a:defRPr/>
            </a:lvl9pPr>
          </a:lstStyle>
          <a:p>
            <a:endParaRPr/>
          </a:p>
        </p:txBody>
      </p:sp>
      <p:sp>
        <p:nvSpPr>
          <p:cNvPr id="70" name="Google Shape;70;g1f1733f5671_0_187"/>
          <p:cNvSpPr>
            <a:spLocks noGrp="1"/>
          </p:cNvSpPr>
          <p:nvPr>
            <p:ph type="chart" idx="2"/>
          </p:nvPr>
        </p:nvSpPr>
        <p:spPr>
          <a:xfrm>
            <a:off x="4648200" y="1600337"/>
            <a:ext cx="4038600" cy="4526100"/>
          </a:xfrm>
          <a:prstGeom prst="rect">
            <a:avLst/>
          </a:prstGeom>
          <a:noFill/>
          <a:ln>
            <a:noFill/>
          </a:ln>
        </p:spPr>
        <p:txBody>
          <a:bodyPr spcFirstLastPara="1" wrap="square" lIns="91425" tIns="45700" rIns="91425" bIns="45700" anchor="t" anchorCtr="0">
            <a:noAutofit/>
          </a:bodyPr>
          <a:lstStyle>
            <a:lvl1pPr marR="0" lvl="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15000"/>
              </a:lnSpc>
              <a:spcBef>
                <a:spcPts val="50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15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3pPr>
            <a:lvl4pPr marR="0" lvl="3" algn="l" rtl="0">
              <a:lnSpc>
                <a:spcPct val="115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R="0" lvl="4" algn="l" rtl="0">
              <a:lnSpc>
                <a:spcPct val="115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R="0" lvl="5" algn="l" rtl="0">
              <a:lnSpc>
                <a:spcPct val="115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6pPr>
            <a:lvl7pPr marR="0" lvl="6" algn="l" rtl="0">
              <a:lnSpc>
                <a:spcPct val="115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7pPr>
            <a:lvl8pPr marR="0" lvl="7" algn="l" rtl="0">
              <a:lnSpc>
                <a:spcPct val="115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8pPr>
            <a:lvl9pPr marR="0" lvl="8" algn="l" rtl="0">
              <a:lnSpc>
                <a:spcPct val="115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9pPr>
          </a:lstStyle>
          <a:p>
            <a:endParaRPr/>
          </a:p>
        </p:txBody>
      </p:sp>
      <p:sp>
        <p:nvSpPr>
          <p:cNvPr id="71" name="Google Shape;71;g1f1733f5671_0_187"/>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ark Color Image Slide">
  <p:cSld name="TITLE_AND_BODY_1">
    <p:spTree>
      <p:nvGrpSpPr>
        <p:cNvPr id="1" name="Shape 72"/>
        <p:cNvGrpSpPr/>
        <p:nvPr/>
      </p:nvGrpSpPr>
      <p:grpSpPr>
        <a:xfrm>
          <a:off x="0" y="0"/>
          <a:ext cx="0" cy="0"/>
          <a:chOff x="0" y="0"/>
          <a:chExt cx="0" cy="0"/>
        </a:xfrm>
      </p:grpSpPr>
      <p:sp>
        <p:nvSpPr>
          <p:cNvPr id="73" name="Google Shape;73;g23d28f924dc_0_112"/>
          <p:cNvSpPr>
            <a:spLocks noGrp="1"/>
          </p:cNvSpPr>
          <p:nvPr>
            <p:ph type="pic" idx="2"/>
          </p:nvPr>
        </p:nvSpPr>
        <p:spPr>
          <a:xfrm>
            <a:off x="0" y="0"/>
            <a:ext cx="9144000" cy="6858000"/>
          </a:xfrm>
          <a:prstGeom prst="rect">
            <a:avLst/>
          </a:prstGeom>
          <a:solidFill>
            <a:schemeClr val="lt2"/>
          </a:solidFill>
          <a:ln>
            <a:noFill/>
          </a:ln>
        </p:spPr>
      </p:sp>
      <p:sp>
        <p:nvSpPr>
          <p:cNvPr id="74" name="Google Shape;74;g23d28f924dc_0_112"/>
          <p:cNvSpPr/>
          <p:nvPr/>
        </p:nvSpPr>
        <p:spPr>
          <a:xfrm>
            <a:off x="8834042" y="6436561"/>
            <a:ext cx="206700" cy="273300"/>
          </a:xfrm>
          <a:prstGeom prst="rect">
            <a:avLst/>
          </a:prstGeom>
          <a:noFill/>
          <a:ln>
            <a:noFill/>
          </a:ln>
        </p:spPr>
        <p:txBody>
          <a:bodyPr spcFirstLastPara="1" wrap="square" lIns="19050" tIns="19050" rIns="19050" bIns="19050" anchor="t" anchorCtr="0">
            <a:noAutofit/>
          </a:bodyPr>
          <a:lstStyle/>
          <a:p>
            <a:pPr marL="0" marR="0" lvl="0" indent="0" algn="l" rtl="0">
              <a:lnSpc>
                <a:spcPct val="120000"/>
              </a:lnSpc>
              <a:spcBef>
                <a:spcPts val="0"/>
              </a:spcBef>
              <a:spcAft>
                <a:spcPts val="0"/>
              </a:spcAft>
              <a:buClr>
                <a:srgbClr val="FFFFFF"/>
              </a:buClr>
              <a:buSzPts val="800"/>
              <a:buFont typeface="Arial Black"/>
              <a:buNone/>
            </a:pPr>
            <a:fld id="{00000000-1234-1234-1234-123412341234}" type="slidenum">
              <a:rPr lang="en-US" sz="800" b="1" i="0" u="none" strike="noStrike" cap="none">
                <a:solidFill>
                  <a:srgbClr val="FFFFFF"/>
                </a:solidFill>
                <a:latin typeface="Arial Black"/>
                <a:ea typeface="Arial Black"/>
                <a:cs typeface="Arial Black"/>
                <a:sym typeface="Arial Black"/>
              </a:rPr>
              <a:t>‹#›</a:t>
            </a:fld>
            <a:r>
              <a:rPr lang="en-US" sz="900" b="1" i="0" u="none" strike="noStrike" cap="none">
                <a:solidFill>
                  <a:srgbClr val="005A8B"/>
                </a:solidFill>
                <a:latin typeface="Arial Black"/>
                <a:ea typeface="Arial Black"/>
                <a:cs typeface="Arial Black"/>
                <a:sym typeface="Arial Black"/>
              </a:rPr>
              <a:t>￼</a:t>
            </a:r>
            <a:endParaRPr sz="500" b="0" i="0" u="none" strike="noStrike" cap="none">
              <a:solidFill>
                <a:srgbClr val="000000"/>
              </a:solidFill>
              <a:latin typeface="Arial"/>
              <a:ea typeface="Arial"/>
              <a:cs typeface="Arial"/>
              <a:sym typeface="Arial"/>
            </a:endParaRPr>
          </a:p>
        </p:txBody>
      </p:sp>
      <p:pic>
        <p:nvPicPr>
          <p:cNvPr id="75" name="Google Shape;75;g23d28f924dc_0_112"/>
          <p:cNvPicPr preferRelativeResize="0"/>
          <p:nvPr/>
        </p:nvPicPr>
        <p:blipFill rotWithShape="1">
          <a:blip r:embed="rId2">
            <a:alphaModFix/>
          </a:blip>
          <a:srcRect/>
          <a:stretch/>
        </p:blipFill>
        <p:spPr>
          <a:xfrm>
            <a:off x="7967162" y="6436561"/>
            <a:ext cx="766763" cy="18573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5"/>
        <p:cNvGrpSpPr/>
        <p:nvPr/>
      </p:nvGrpSpPr>
      <p:grpSpPr>
        <a:xfrm>
          <a:off x="0" y="0"/>
          <a:ext cx="0" cy="0"/>
          <a:chOff x="0" y="0"/>
          <a:chExt cx="0" cy="0"/>
        </a:xfrm>
      </p:grpSpPr>
      <p:sp>
        <p:nvSpPr>
          <p:cNvPr id="86" name="Google Shape;86;g207b2cbffd3_1_393"/>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207b2cbffd3_1_393"/>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207b2cbffd3_1_393"/>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89"/>
        <p:cNvGrpSpPr/>
        <p:nvPr/>
      </p:nvGrpSpPr>
      <p:grpSpPr>
        <a:xfrm>
          <a:off x="0" y="0"/>
          <a:ext cx="0" cy="0"/>
          <a:chOff x="0" y="0"/>
          <a:chExt cx="0" cy="0"/>
        </a:xfrm>
      </p:grpSpPr>
      <p:sp>
        <p:nvSpPr>
          <p:cNvPr id="90" name="Google Shape;90;g207b2cbffd3_1_373"/>
          <p:cNvSpPr/>
          <p:nvPr/>
        </p:nvSpPr>
        <p:spPr>
          <a:xfrm>
            <a:off x="4905377" y="0"/>
            <a:ext cx="4238622"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91" name="Google Shape;91;g207b2cbffd3_1_373"/>
          <p:cNvSpPr/>
          <p:nvPr/>
        </p:nvSpPr>
        <p:spPr>
          <a:xfrm>
            <a:off x="4692651"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92" name="Google Shape;92;g207b2cbffd3_1_373"/>
          <p:cNvSpPr/>
          <p:nvPr/>
        </p:nvSpPr>
        <p:spPr>
          <a:xfrm>
            <a:off x="4546602" y="0"/>
            <a:ext cx="1146174"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93" name="Google Shape;93;g207b2cbffd3_1_373"/>
          <p:cNvSpPr txBox="1">
            <a:spLocks noGrp="1"/>
          </p:cNvSpPr>
          <p:nvPr>
            <p:ph type="ctrTitle"/>
          </p:nvPr>
        </p:nvSpPr>
        <p:spPr>
          <a:xfrm>
            <a:off x="971551" y="1873584"/>
            <a:ext cx="3840600" cy="256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207b2cbffd3_1_373" descr="An empty placeholder to add an image. Click on the placeholder and select the image that you wish to add"/>
          <p:cNvSpPr>
            <a:spLocks noGrp="1"/>
          </p:cNvSpPr>
          <p:nvPr>
            <p:ph type="pic" idx="2"/>
          </p:nvPr>
        </p:nvSpPr>
        <p:spPr>
          <a:xfrm>
            <a:off x="5057777" y="0"/>
            <a:ext cx="4086300" cy="6858000"/>
          </a:xfrm>
          <a:prstGeom prst="rect">
            <a:avLst/>
          </a:prstGeom>
          <a:noFill/>
          <a:ln>
            <a:noFill/>
          </a:ln>
        </p:spPr>
      </p:sp>
      <p:sp>
        <p:nvSpPr>
          <p:cNvPr id="95" name="Google Shape;95;g207b2cbffd3_1_373"/>
          <p:cNvSpPr txBox="1">
            <a:spLocks noGrp="1"/>
          </p:cNvSpPr>
          <p:nvPr>
            <p:ph type="subTitle" idx="1"/>
          </p:nvPr>
        </p:nvSpPr>
        <p:spPr>
          <a:xfrm>
            <a:off x="971551" y="4572000"/>
            <a:ext cx="3840600" cy="1600200"/>
          </a:xfrm>
          <a:prstGeom prst="rect">
            <a:avLst/>
          </a:prstGeom>
          <a:noFill/>
          <a:ln>
            <a:noFill/>
          </a:ln>
        </p:spPr>
        <p:txBody>
          <a:bodyPr spcFirstLastPara="1" wrap="square" lIns="91425" tIns="45700" rIns="91425" bIns="45700" anchor="t" anchorCtr="0">
            <a:noAutofit/>
          </a:bodyPr>
          <a:lstStyle>
            <a:lvl1pPr lvl="0" algn="l">
              <a:lnSpc>
                <a:spcPct val="90000"/>
              </a:lnSpc>
              <a:spcBef>
                <a:spcPts val="1800"/>
              </a:spcBef>
              <a:spcAft>
                <a:spcPts val="0"/>
              </a:spcAft>
              <a:buClr>
                <a:schemeClr val="dk1"/>
              </a:buClr>
              <a:buSzPts val="2400"/>
              <a:buNone/>
              <a:defRPr sz="2400"/>
            </a:lvl1pPr>
            <a:lvl2pPr lvl="1" algn="ctr">
              <a:lnSpc>
                <a:spcPct val="90000"/>
              </a:lnSpc>
              <a:spcBef>
                <a:spcPts val="1000"/>
              </a:spcBef>
              <a:spcAft>
                <a:spcPts val="0"/>
              </a:spcAft>
              <a:buClr>
                <a:schemeClr val="dk1"/>
              </a:buClr>
              <a:buSzPts val="2000"/>
              <a:buNone/>
              <a:defRPr sz="2000"/>
            </a:lvl2pPr>
            <a:lvl3pPr lvl="2" algn="ctr">
              <a:lnSpc>
                <a:spcPct val="90000"/>
              </a:lnSpc>
              <a:spcBef>
                <a:spcPts val="800"/>
              </a:spcBef>
              <a:spcAft>
                <a:spcPts val="0"/>
              </a:spcAft>
              <a:buClr>
                <a:schemeClr val="dk1"/>
              </a:buClr>
              <a:buSzPts val="1800"/>
              <a:buNone/>
              <a:defRPr sz="1800"/>
            </a:lvl3pPr>
            <a:lvl4pPr lvl="3" algn="ctr">
              <a:lnSpc>
                <a:spcPct val="90000"/>
              </a:lnSpc>
              <a:spcBef>
                <a:spcPts val="800"/>
              </a:spcBef>
              <a:spcAft>
                <a:spcPts val="0"/>
              </a:spcAft>
              <a:buClr>
                <a:schemeClr val="dk1"/>
              </a:buClr>
              <a:buSzPts val="1600"/>
              <a:buNone/>
              <a:defRPr sz="1600"/>
            </a:lvl4pPr>
            <a:lvl5pPr lvl="4" algn="ctr">
              <a:lnSpc>
                <a:spcPct val="90000"/>
              </a:lnSpc>
              <a:spcBef>
                <a:spcPts val="800"/>
              </a:spcBef>
              <a:spcAft>
                <a:spcPts val="0"/>
              </a:spcAft>
              <a:buClr>
                <a:schemeClr val="dk1"/>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207b2cbffd3_1_380"/>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207b2cbffd3_1_380"/>
          <p:cNvSpPr txBox="1">
            <a:spLocks noGrp="1"/>
          </p:cNvSpPr>
          <p:nvPr>
            <p:ph type="body" idx="1"/>
          </p:nvPr>
        </p:nvSpPr>
        <p:spPr>
          <a:xfrm>
            <a:off x="971550" y="1828800"/>
            <a:ext cx="7200900"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9" name="Google Shape;99;g207b2cbffd3_1_380"/>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207b2cbffd3_1_380"/>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207b2cbffd3_1_380"/>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Subtitle 1">
  <p:cSld name="TITLE_2">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07b2cbffd3_1_1035"/>
          <p:cNvSpPr txBox="1">
            <a:spLocks noGrp="1"/>
          </p:cNvSpPr>
          <p:nvPr>
            <p:ph type="title"/>
          </p:nvPr>
        </p:nvSpPr>
        <p:spPr>
          <a:xfrm>
            <a:off x="473273" y="2696766"/>
            <a:ext cx="8197500" cy="2732400"/>
          </a:xfrm>
          <a:prstGeom prst="rect">
            <a:avLst/>
          </a:prstGeom>
          <a:noFill/>
          <a:ln>
            <a:noFill/>
          </a:ln>
        </p:spPr>
        <p:txBody>
          <a:bodyPr spcFirstLastPara="1" wrap="square" lIns="43650" tIns="43650" rIns="43650" bIns="43650" anchor="t" anchorCtr="0">
            <a:normAutofit/>
          </a:bodyPr>
          <a:lstStyle>
            <a:lvl1pPr lvl="0" algn="ctr">
              <a:lnSpc>
                <a:spcPct val="100000"/>
              </a:lnSpc>
              <a:spcBef>
                <a:spcPts val="0"/>
              </a:spcBef>
              <a:spcAft>
                <a:spcPts val="0"/>
              </a:spcAft>
              <a:buClr>
                <a:srgbClr val="FFFFFF"/>
              </a:buClr>
              <a:buSzPts val="8900"/>
              <a:buFont typeface="Poppins"/>
              <a:buNone/>
              <a:defRPr sz="8900">
                <a:solidFill>
                  <a:srgbClr val="FFFFFF"/>
                </a:solidFill>
              </a:defRPr>
            </a:lvl1pPr>
            <a:lvl2pPr lvl="1" algn="ctr">
              <a:lnSpc>
                <a:spcPct val="100000"/>
              </a:lnSpc>
              <a:spcBef>
                <a:spcPts val="0"/>
              </a:spcBef>
              <a:spcAft>
                <a:spcPts val="0"/>
              </a:spcAft>
              <a:buClr>
                <a:srgbClr val="5B5854"/>
              </a:buClr>
              <a:buSzPts val="1500"/>
              <a:buNone/>
              <a:defRPr/>
            </a:lvl2pPr>
            <a:lvl3pPr lvl="2" algn="ctr">
              <a:lnSpc>
                <a:spcPct val="100000"/>
              </a:lnSpc>
              <a:spcBef>
                <a:spcPts val="0"/>
              </a:spcBef>
              <a:spcAft>
                <a:spcPts val="0"/>
              </a:spcAft>
              <a:buClr>
                <a:srgbClr val="5B5854"/>
              </a:buClr>
              <a:buSzPts val="1500"/>
              <a:buNone/>
              <a:defRPr/>
            </a:lvl3pPr>
            <a:lvl4pPr lvl="3" algn="ctr">
              <a:lnSpc>
                <a:spcPct val="100000"/>
              </a:lnSpc>
              <a:spcBef>
                <a:spcPts val="0"/>
              </a:spcBef>
              <a:spcAft>
                <a:spcPts val="0"/>
              </a:spcAft>
              <a:buClr>
                <a:srgbClr val="5B5854"/>
              </a:buClr>
              <a:buSzPts val="1500"/>
              <a:buNone/>
              <a:defRPr/>
            </a:lvl4pPr>
            <a:lvl5pPr lvl="4" algn="ctr">
              <a:lnSpc>
                <a:spcPct val="100000"/>
              </a:lnSpc>
              <a:spcBef>
                <a:spcPts val="0"/>
              </a:spcBef>
              <a:spcAft>
                <a:spcPts val="0"/>
              </a:spcAft>
              <a:buClr>
                <a:srgbClr val="5B5854"/>
              </a:buClr>
              <a:buSzPts val="1500"/>
              <a:buNone/>
              <a:defRPr/>
            </a:lvl5pPr>
            <a:lvl6pPr lvl="5" algn="ctr">
              <a:lnSpc>
                <a:spcPct val="100000"/>
              </a:lnSpc>
              <a:spcBef>
                <a:spcPts val="0"/>
              </a:spcBef>
              <a:spcAft>
                <a:spcPts val="0"/>
              </a:spcAft>
              <a:buClr>
                <a:srgbClr val="5B5854"/>
              </a:buClr>
              <a:buSzPts val="1500"/>
              <a:buNone/>
              <a:defRPr/>
            </a:lvl6pPr>
            <a:lvl7pPr lvl="6" algn="ctr">
              <a:lnSpc>
                <a:spcPct val="100000"/>
              </a:lnSpc>
              <a:spcBef>
                <a:spcPts val="0"/>
              </a:spcBef>
              <a:spcAft>
                <a:spcPts val="0"/>
              </a:spcAft>
              <a:buClr>
                <a:srgbClr val="5B5854"/>
              </a:buClr>
              <a:buSzPts val="1500"/>
              <a:buNone/>
              <a:defRPr/>
            </a:lvl7pPr>
            <a:lvl8pPr lvl="7" algn="ctr">
              <a:lnSpc>
                <a:spcPct val="100000"/>
              </a:lnSpc>
              <a:spcBef>
                <a:spcPts val="0"/>
              </a:spcBef>
              <a:spcAft>
                <a:spcPts val="0"/>
              </a:spcAft>
              <a:buClr>
                <a:srgbClr val="5B5854"/>
              </a:buClr>
              <a:buSzPts val="1500"/>
              <a:buNone/>
              <a:defRPr/>
            </a:lvl8pPr>
            <a:lvl9pPr lvl="8" algn="ctr">
              <a:lnSpc>
                <a:spcPct val="100000"/>
              </a:lnSpc>
              <a:spcBef>
                <a:spcPts val="0"/>
              </a:spcBef>
              <a:spcAft>
                <a:spcPts val="0"/>
              </a:spcAft>
              <a:buClr>
                <a:srgbClr val="5B5854"/>
              </a:buClr>
              <a:buSzPts val="1500"/>
              <a:buNone/>
              <a:defRPr/>
            </a:lvl9pPr>
          </a:lstStyle>
          <a:p>
            <a:endParaRPr/>
          </a:p>
        </p:txBody>
      </p:sp>
      <p:sp>
        <p:nvSpPr>
          <p:cNvPr id="104" name="Google Shape;104;g207b2cbffd3_1_1035"/>
          <p:cNvSpPr txBox="1">
            <a:spLocks noGrp="1"/>
          </p:cNvSpPr>
          <p:nvPr>
            <p:ph type="body" idx="1"/>
          </p:nvPr>
        </p:nvSpPr>
        <p:spPr>
          <a:xfrm>
            <a:off x="473273" y="1455539"/>
            <a:ext cx="8197500" cy="1250100"/>
          </a:xfrm>
          <a:prstGeom prst="rect">
            <a:avLst/>
          </a:prstGeom>
          <a:noFill/>
          <a:ln>
            <a:noFill/>
          </a:ln>
        </p:spPr>
        <p:txBody>
          <a:bodyPr spcFirstLastPara="1" wrap="square" lIns="43650" tIns="43650" rIns="43650" bIns="43650" anchor="b" anchorCtr="0">
            <a:normAutofit/>
          </a:bodyPr>
          <a:lstStyle>
            <a:lvl1pPr marL="457200" lvl="0"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1pPr>
            <a:lvl2pPr marL="914400" lvl="1"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2pPr>
            <a:lvl3pPr marL="1371600" lvl="2"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3pPr>
            <a:lvl4pPr marL="1828800" lvl="3"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4pPr>
            <a:lvl5pPr marL="2286000" lvl="4"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5pPr>
            <a:lvl6pPr marL="2743200" lvl="5" indent="-304800" algn="l">
              <a:lnSpc>
                <a:spcPct val="100000"/>
              </a:lnSpc>
              <a:spcBef>
                <a:spcPts val="2900"/>
              </a:spcBef>
              <a:spcAft>
                <a:spcPts val="0"/>
              </a:spcAft>
              <a:buSzPts val="1200"/>
              <a:buChar char="•"/>
              <a:defRPr/>
            </a:lvl6pPr>
            <a:lvl7pPr marL="3200400" lvl="6" indent="-304800" algn="l">
              <a:lnSpc>
                <a:spcPct val="100000"/>
              </a:lnSpc>
              <a:spcBef>
                <a:spcPts val="2900"/>
              </a:spcBef>
              <a:spcAft>
                <a:spcPts val="0"/>
              </a:spcAft>
              <a:buSzPts val="1200"/>
              <a:buChar char="•"/>
              <a:defRPr/>
            </a:lvl7pPr>
            <a:lvl8pPr marL="3657600" lvl="7" indent="-304800" algn="l">
              <a:lnSpc>
                <a:spcPct val="100000"/>
              </a:lnSpc>
              <a:spcBef>
                <a:spcPts val="2900"/>
              </a:spcBef>
              <a:spcAft>
                <a:spcPts val="0"/>
              </a:spcAft>
              <a:buSzPts val="1200"/>
              <a:buChar char="•"/>
              <a:defRPr/>
            </a:lvl8pPr>
            <a:lvl9pPr marL="4114800" lvl="8" indent="-304800" algn="l">
              <a:lnSpc>
                <a:spcPct val="100000"/>
              </a:lnSpc>
              <a:spcBef>
                <a:spcPts val="2900"/>
              </a:spcBef>
              <a:spcAft>
                <a:spcPts val="0"/>
              </a:spcAft>
              <a:buSzPts val="1200"/>
              <a:buChar char="•"/>
              <a:defRPr/>
            </a:lvl9pPr>
          </a:lstStyle>
          <a:p>
            <a:endParaRPr/>
          </a:p>
        </p:txBody>
      </p:sp>
      <p:sp>
        <p:nvSpPr>
          <p:cNvPr id="105" name="Google Shape;105;g207b2cbffd3_1_1035"/>
          <p:cNvSpPr txBox="1">
            <a:spLocks noGrp="1"/>
          </p:cNvSpPr>
          <p:nvPr>
            <p:ph type="sldNum" idx="12"/>
          </p:nvPr>
        </p:nvSpPr>
        <p:spPr>
          <a:xfrm>
            <a:off x="4456981" y="6492852"/>
            <a:ext cx="230100" cy="257400"/>
          </a:xfrm>
          <a:prstGeom prst="rect">
            <a:avLst/>
          </a:prstGeom>
          <a:noFill/>
          <a:ln>
            <a:noFill/>
          </a:ln>
        </p:spPr>
        <p:txBody>
          <a:bodyPr spcFirstLastPara="1" wrap="square" lIns="43650" tIns="43650" rIns="43650" bIns="43650" anchor="ctr" anchorCtr="0">
            <a:spAutoFit/>
          </a:bodyPr>
          <a:lstStyle>
            <a:lvl1pPr marL="0" marR="0" lvl="0"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1pPr>
            <a:lvl2pPr marL="0" marR="0" lvl="1"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2pPr>
            <a:lvl3pPr marL="0" marR="0" lvl="2"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3pPr>
            <a:lvl4pPr marL="0" marR="0" lvl="3"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4pPr>
            <a:lvl5pPr marL="0" marR="0" lvl="4"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5pPr>
            <a:lvl6pPr marL="0" marR="0" lvl="5"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6pPr>
            <a:lvl7pPr marL="0" marR="0" lvl="6"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7pPr>
            <a:lvl8pPr marL="0" marR="0" lvl="7"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8pPr>
            <a:lvl9pPr marL="0" marR="0" lvl="8"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9pPr>
          </a:lstStyle>
          <a:p>
            <a:pPr marL="0" lvl="0" indent="0" algn="ctr" rtl="0">
              <a:spcBef>
                <a:spcPts val="0"/>
              </a:spcBef>
              <a:spcAft>
                <a:spcPts val="0"/>
              </a:spcAft>
              <a:buNone/>
            </a:pPr>
            <a:fld id="{00000000-1234-1234-1234-123412341234}" type="slidenum">
              <a:rPr lang="en-US"/>
              <a:t>‹#›</a:t>
            </a:fld>
            <a:endParaRPr>
              <a:solidFill>
                <a:schemeClr val="dk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g1f1733f5671_0_133"/>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7" name="Google Shape;17;g1f1733f5671_0_133"/>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g1f1733f5671_0_13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06"/>
        <p:cNvGrpSpPr/>
        <p:nvPr/>
      </p:nvGrpSpPr>
      <p:grpSpPr>
        <a:xfrm>
          <a:off x="0" y="0"/>
          <a:ext cx="0" cy="0"/>
          <a:chOff x="0" y="0"/>
          <a:chExt cx="0" cy="0"/>
        </a:xfrm>
      </p:grpSpPr>
      <p:sp>
        <p:nvSpPr>
          <p:cNvPr id="107" name="Google Shape;107;g207b2cbffd3_1_367"/>
          <p:cNvSpPr/>
          <p:nvPr/>
        </p:nvSpPr>
        <p:spPr>
          <a:xfrm>
            <a:off x="6321766" y="0"/>
            <a:ext cx="2822234" cy="68580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08" name="Google Shape;108;g207b2cbffd3_1_367"/>
          <p:cNvSpPr/>
          <p:nvPr/>
        </p:nvSpPr>
        <p:spPr>
          <a:xfrm>
            <a:off x="6109039"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09" name="Google Shape;109;g207b2cbffd3_1_367"/>
          <p:cNvSpPr/>
          <p:nvPr/>
        </p:nvSpPr>
        <p:spPr>
          <a:xfrm>
            <a:off x="5962990" y="0"/>
            <a:ext cx="1146174"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10" name="Google Shape;110;g207b2cbffd3_1_367"/>
          <p:cNvSpPr txBox="1">
            <a:spLocks noGrp="1"/>
          </p:cNvSpPr>
          <p:nvPr>
            <p:ph type="ctrTitle"/>
          </p:nvPr>
        </p:nvSpPr>
        <p:spPr>
          <a:xfrm>
            <a:off x="971550" y="1873584"/>
            <a:ext cx="4800600" cy="256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207b2cbffd3_1_367"/>
          <p:cNvSpPr txBox="1">
            <a:spLocks noGrp="1"/>
          </p:cNvSpPr>
          <p:nvPr>
            <p:ph type="subTitle" idx="1"/>
          </p:nvPr>
        </p:nvSpPr>
        <p:spPr>
          <a:xfrm>
            <a:off x="971550" y="4572000"/>
            <a:ext cx="4800600" cy="1600200"/>
          </a:xfrm>
          <a:prstGeom prst="rect">
            <a:avLst/>
          </a:prstGeom>
          <a:noFill/>
          <a:ln>
            <a:noFill/>
          </a:ln>
        </p:spPr>
        <p:txBody>
          <a:bodyPr spcFirstLastPara="1" wrap="square" lIns="91425" tIns="45700" rIns="91425" bIns="45700" anchor="t" anchorCtr="0">
            <a:noAutofit/>
          </a:bodyPr>
          <a:lstStyle>
            <a:lvl1pPr lvl="0" algn="l">
              <a:lnSpc>
                <a:spcPct val="90000"/>
              </a:lnSpc>
              <a:spcBef>
                <a:spcPts val="1200"/>
              </a:spcBef>
              <a:spcAft>
                <a:spcPts val="0"/>
              </a:spcAft>
              <a:buClr>
                <a:schemeClr val="dk1"/>
              </a:buClr>
              <a:buSzPts val="2400"/>
              <a:buNone/>
              <a:defRPr sz="2400"/>
            </a:lvl1pPr>
            <a:lvl2pPr lvl="1" algn="ctr">
              <a:lnSpc>
                <a:spcPct val="90000"/>
              </a:lnSpc>
              <a:spcBef>
                <a:spcPts val="1000"/>
              </a:spcBef>
              <a:spcAft>
                <a:spcPts val="0"/>
              </a:spcAft>
              <a:buClr>
                <a:schemeClr val="dk1"/>
              </a:buClr>
              <a:buSzPts val="2000"/>
              <a:buNone/>
              <a:defRPr sz="2000"/>
            </a:lvl2pPr>
            <a:lvl3pPr lvl="2" algn="ctr">
              <a:lnSpc>
                <a:spcPct val="90000"/>
              </a:lnSpc>
              <a:spcBef>
                <a:spcPts val="800"/>
              </a:spcBef>
              <a:spcAft>
                <a:spcPts val="0"/>
              </a:spcAft>
              <a:buClr>
                <a:schemeClr val="dk1"/>
              </a:buClr>
              <a:buSzPts val="1800"/>
              <a:buNone/>
              <a:defRPr sz="1800"/>
            </a:lvl3pPr>
            <a:lvl4pPr lvl="3" algn="ctr">
              <a:lnSpc>
                <a:spcPct val="90000"/>
              </a:lnSpc>
              <a:spcBef>
                <a:spcPts val="800"/>
              </a:spcBef>
              <a:spcAft>
                <a:spcPts val="0"/>
              </a:spcAft>
              <a:buClr>
                <a:schemeClr val="dk1"/>
              </a:buClr>
              <a:buSzPts val="1600"/>
              <a:buNone/>
              <a:defRPr sz="1600"/>
            </a:lvl4pPr>
            <a:lvl5pPr lvl="4" algn="ctr">
              <a:lnSpc>
                <a:spcPct val="90000"/>
              </a:lnSpc>
              <a:spcBef>
                <a:spcPts val="800"/>
              </a:spcBef>
              <a:spcAft>
                <a:spcPts val="0"/>
              </a:spcAft>
              <a:buClr>
                <a:schemeClr val="dk1"/>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207b2cbffd3_1_386"/>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207b2cbffd3_1_386"/>
          <p:cNvSpPr txBox="1">
            <a:spLocks noGrp="1"/>
          </p:cNvSpPr>
          <p:nvPr>
            <p:ph type="body" idx="1"/>
          </p:nvPr>
        </p:nvSpPr>
        <p:spPr>
          <a:xfrm>
            <a:off x="971550" y="1828800"/>
            <a:ext cx="7200900"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15" name="Google Shape;115;g207b2cbffd3_1_386"/>
          <p:cNvSpPr txBox="1">
            <a:spLocks noGrp="1"/>
          </p:cNvSpPr>
          <p:nvPr>
            <p:ph type="body" idx="2"/>
          </p:nvPr>
        </p:nvSpPr>
        <p:spPr>
          <a:xfrm>
            <a:off x="4743450" y="1828799"/>
            <a:ext cx="3429000"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16" name="Google Shape;116;g207b2cbffd3_1_386"/>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207b2cbffd3_1_386"/>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207b2cbffd3_1_386"/>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19"/>
        <p:cNvGrpSpPr/>
        <p:nvPr/>
      </p:nvGrpSpPr>
      <p:grpSpPr>
        <a:xfrm>
          <a:off x="0" y="0"/>
          <a:ext cx="0" cy="0"/>
          <a:chOff x="0" y="0"/>
          <a:chExt cx="0" cy="0"/>
        </a:xfrm>
      </p:grpSpPr>
      <p:sp>
        <p:nvSpPr>
          <p:cNvPr id="120" name="Google Shape;120;g207b2cbffd3_1_397"/>
          <p:cNvSpPr/>
          <p:nvPr/>
        </p:nvSpPr>
        <p:spPr>
          <a:xfrm>
            <a:off x="7216776" y="0"/>
            <a:ext cx="1927224"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21" name="Google Shape;121;g207b2cbffd3_1_397"/>
          <p:cNvSpPr/>
          <p:nvPr/>
        </p:nvSpPr>
        <p:spPr>
          <a:xfrm>
            <a:off x="6927849"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srgbClr val="000000">
                <a:alpha val="2431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22" name="Google Shape;122;g207b2cbffd3_1_397"/>
          <p:cNvSpPr/>
          <p:nvPr/>
        </p:nvSpPr>
        <p:spPr>
          <a:xfrm>
            <a:off x="6880225" y="0"/>
            <a:ext cx="1095374"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431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23" name="Google Shape;123;g207b2cbffd3_1_397"/>
          <p:cNvSpPr/>
          <p:nvPr/>
        </p:nvSpPr>
        <p:spPr>
          <a:xfrm>
            <a:off x="6880225" y="0"/>
            <a:ext cx="1095374"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24" name="Google Shape;124;g207b2cbffd3_1_397"/>
          <p:cNvSpPr txBox="1">
            <a:spLocks noGrp="1"/>
          </p:cNvSpPr>
          <p:nvPr>
            <p:ph type="title"/>
          </p:nvPr>
        </p:nvSpPr>
        <p:spPr>
          <a:xfrm>
            <a:off x="971549" y="2914650"/>
            <a:ext cx="6035100" cy="1557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Book Antiqua"/>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207b2cbffd3_1_397"/>
          <p:cNvSpPr txBox="1">
            <a:spLocks noGrp="1"/>
          </p:cNvSpPr>
          <p:nvPr>
            <p:ph type="body" idx="1"/>
          </p:nvPr>
        </p:nvSpPr>
        <p:spPr>
          <a:xfrm>
            <a:off x="971549" y="4589463"/>
            <a:ext cx="6035100" cy="1011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Clr>
                <a:schemeClr val="dk1"/>
              </a:buClr>
              <a:buSzPts val="2400"/>
              <a:buNone/>
              <a:defRPr sz="2400">
                <a:solidFill>
                  <a:schemeClr val="dk1"/>
                </a:solidFill>
              </a:defRPr>
            </a:lvl1pPr>
            <a:lvl2pPr marL="914400" lvl="1" indent="-228600" algn="l">
              <a:lnSpc>
                <a:spcPct val="90000"/>
              </a:lnSpc>
              <a:spcBef>
                <a:spcPts val="1000"/>
              </a:spcBef>
              <a:spcAft>
                <a:spcPts val="0"/>
              </a:spcAft>
              <a:buClr>
                <a:srgbClr val="999999"/>
              </a:buClr>
              <a:buSzPts val="2000"/>
              <a:buNone/>
              <a:defRPr sz="2000">
                <a:solidFill>
                  <a:srgbClr val="999999"/>
                </a:solidFill>
              </a:defRPr>
            </a:lvl2pPr>
            <a:lvl3pPr marL="1371600" lvl="2" indent="-228600" algn="l">
              <a:lnSpc>
                <a:spcPct val="90000"/>
              </a:lnSpc>
              <a:spcBef>
                <a:spcPts val="800"/>
              </a:spcBef>
              <a:spcAft>
                <a:spcPts val="0"/>
              </a:spcAft>
              <a:buClr>
                <a:srgbClr val="999999"/>
              </a:buClr>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6"/>
        <p:cNvGrpSpPr/>
        <p:nvPr/>
      </p:nvGrpSpPr>
      <p:grpSpPr>
        <a:xfrm>
          <a:off x="0" y="0"/>
          <a:ext cx="0" cy="0"/>
          <a:chOff x="0" y="0"/>
          <a:chExt cx="0" cy="0"/>
        </a:xfrm>
      </p:grpSpPr>
      <p:sp>
        <p:nvSpPr>
          <p:cNvPr id="127" name="Google Shape;127;g207b2cbffd3_1_404"/>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207b2cbffd3_1_404"/>
          <p:cNvSpPr txBox="1">
            <a:spLocks noGrp="1"/>
          </p:cNvSpPr>
          <p:nvPr>
            <p:ph type="body" idx="1"/>
          </p:nvPr>
        </p:nvSpPr>
        <p:spPr>
          <a:xfrm>
            <a:off x="971550" y="1828800"/>
            <a:ext cx="3429000" cy="8505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129" name="Google Shape;129;g207b2cbffd3_1_404"/>
          <p:cNvSpPr txBox="1">
            <a:spLocks noGrp="1"/>
          </p:cNvSpPr>
          <p:nvPr>
            <p:ph type="body" idx="2"/>
          </p:nvPr>
        </p:nvSpPr>
        <p:spPr>
          <a:xfrm>
            <a:off x="971550" y="2705100"/>
            <a:ext cx="3429000"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0" name="Google Shape;130;g207b2cbffd3_1_404"/>
          <p:cNvSpPr txBox="1">
            <a:spLocks noGrp="1"/>
          </p:cNvSpPr>
          <p:nvPr>
            <p:ph type="body" idx="3"/>
          </p:nvPr>
        </p:nvSpPr>
        <p:spPr>
          <a:xfrm>
            <a:off x="4743450" y="1828800"/>
            <a:ext cx="3429000" cy="8478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131" name="Google Shape;131;g207b2cbffd3_1_404"/>
          <p:cNvSpPr txBox="1">
            <a:spLocks noGrp="1"/>
          </p:cNvSpPr>
          <p:nvPr>
            <p:ph type="body" idx="4"/>
          </p:nvPr>
        </p:nvSpPr>
        <p:spPr>
          <a:xfrm>
            <a:off x="4743450" y="2705100"/>
            <a:ext cx="3429000"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2" name="Google Shape;132;g207b2cbffd3_1_404"/>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207b2cbffd3_1_404"/>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207b2cbffd3_1_404"/>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sp>
        <p:nvSpPr>
          <p:cNvPr id="136" name="Google Shape;136;g207b2cbffd3_1_413"/>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207b2cbffd3_1_413"/>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07b2cbffd3_1_413"/>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207b2cbffd3_1_413"/>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0"/>
        <p:cNvGrpSpPr/>
        <p:nvPr/>
      </p:nvGrpSpPr>
      <p:grpSpPr>
        <a:xfrm>
          <a:off x="0" y="0"/>
          <a:ext cx="0" cy="0"/>
          <a:chOff x="0" y="0"/>
          <a:chExt cx="0" cy="0"/>
        </a:xfrm>
      </p:grpSpPr>
      <p:sp>
        <p:nvSpPr>
          <p:cNvPr id="141" name="Google Shape;141;g207b2cbffd3_1_418"/>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Book Antiqu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207b2cbffd3_1_418"/>
          <p:cNvSpPr txBox="1">
            <a:spLocks noGrp="1"/>
          </p:cNvSpPr>
          <p:nvPr>
            <p:ph type="body" idx="1"/>
          </p:nvPr>
        </p:nvSpPr>
        <p:spPr>
          <a:xfrm>
            <a:off x="3546157" y="1828800"/>
            <a:ext cx="4595100" cy="4343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800"/>
              </a:spcBef>
              <a:spcAft>
                <a:spcPts val="0"/>
              </a:spcAft>
              <a:buClr>
                <a:schemeClr val="dk1"/>
              </a:buClr>
              <a:buSzPts val="2400"/>
              <a:buChar char="•"/>
              <a:defRPr sz="2400"/>
            </a:lvl1pPr>
            <a:lvl2pPr marL="914400" lvl="1" indent="-355600" algn="l">
              <a:lnSpc>
                <a:spcPct val="90000"/>
              </a:lnSpc>
              <a:spcBef>
                <a:spcPts val="1000"/>
              </a:spcBef>
              <a:spcAft>
                <a:spcPts val="0"/>
              </a:spcAft>
              <a:buClr>
                <a:schemeClr val="dk1"/>
              </a:buClr>
              <a:buSzPts val="2000"/>
              <a:buChar char="•"/>
              <a:defRPr sz="2000"/>
            </a:lvl2pPr>
            <a:lvl3pPr marL="1371600" lvl="2" indent="-342900" algn="l">
              <a:lnSpc>
                <a:spcPct val="90000"/>
              </a:lnSpc>
              <a:spcBef>
                <a:spcPts val="800"/>
              </a:spcBef>
              <a:spcAft>
                <a:spcPts val="0"/>
              </a:spcAft>
              <a:buClr>
                <a:schemeClr val="dk1"/>
              </a:buClr>
              <a:buSzPts val="1800"/>
              <a:buChar char="•"/>
              <a:defRPr sz="1800"/>
            </a:lvl3pPr>
            <a:lvl4pPr marL="1828800" lvl="3" indent="-330200" algn="l">
              <a:lnSpc>
                <a:spcPct val="90000"/>
              </a:lnSpc>
              <a:spcBef>
                <a:spcPts val="800"/>
              </a:spcBef>
              <a:spcAft>
                <a:spcPts val="0"/>
              </a:spcAft>
              <a:buClr>
                <a:schemeClr val="dk1"/>
              </a:buClr>
              <a:buSzPts val="1600"/>
              <a:buChar char="•"/>
              <a:defRPr sz="1600"/>
            </a:lvl4pPr>
            <a:lvl5pPr marL="2286000" lvl="4" indent="-330200" algn="l">
              <a:lnSpc>
                <a:spcPct val="90000"/>
              </a:lnSpc>
              <a:spcBef>
                <a:spcPts val="800"/>
              </a:spcBef>
              <a:spcAft>
                <a:spcPts val="0"/>
              </a:spcAft>
              <a:buClr>
                <a:schemeClr val="dk1"/>
              </a:buClr>
              <a:buSzPts val="1600"/>
              <a:buChar char="•"/>
              <a:defRPr sz="1600"/>
            </a:lvl5pPr>
            <a:lvl6pPr marL="2743200" lvl="5" indent="-355600" algn="l">
              <a:lnSpc>
                <a:spcPct val="90000"/>
              </a:lnSpc>
              <a:spcBef>
                <a:spcPts val="800"/>
              </a:spcBef>
              <a:spcAft>
                <a:spcPts val="0"/>
              </a:spcAft>
              <a:buClr>
                <a:schemeClr val="dk1"/>
              </a:buClr>
              <a:buSzPts val="2000"/>
              <a:buChar char="•"/>
              <a:defRPr sz="2000"/>
            </a:lvl6pPr>
            <a:lvl7pPr marL="3200400" lvl="6" indent="-355600" algn="l">
              <a:lnSpc>
                <a:spcPct val="90000"/>
              </a:lnSpc>
              <a:spcBef>
                <a:spcPts val="800"/>
              </a:spcBef>
              <a:spcAft>
                <a:spcPts val="0"/>
              </a:spcAft>
              <a:buClr>
                <a:schemeClr val="dk1"/>
              </a:buClr>
              <a:buSzPts val="2000"/>
              <a:buChar char="•"/>
              <a:defRPr sz="2000"/>
            </a:lvl7pPr>
            <a:lvl8pPr marL="3657600" lvl="7" indent="-355600" algn="l">
              <a:lnSpc>
                <a:spcPct val="90000"/>
              </a:lnSpc>
              <a:spcBef>
                <a:spcPts val="800"/>
              </a:spcBef>
              <a:spcAft>
                <a:spcPts val="0"/>
              </a:spcAft>
              <a:buClr>
                <a:schemeClr val="dk1"/>
              </a:buClr>
              <a:buSzPts val="2000"/>
              <a:buChar char="•"/>
              <a:defRPr sz="2000"/>
            </a:lvl8pPr>
            <a:lvl9pPr marL="4114800" lvl="8" indent="-355600" algn="l">
              <a:lnSpc>
                <a:spcPct val="90000"/>
              </a:lnSpc>
              <a:spcBef>
                <a:spcPts val="800"/>
              </a:spcBef>
              <a:spcAft>
                <a:spcPts val="0"/>
              </a:spcAft>
              <a:buClr>
                <a:schemeClr val="dk1"/>
              </a:buClr>
              <a:buSzPts val="2000"/>
              <a:buChar char="•"/>
              <a:defRPr sz="2000"/>
            </a:lvl9pPr>
          </a:lstStyle>
          <a:p>
            <a:endParaRPr/>
          </a:p>
        </p:txBody>
      </p:sp>
      <p:sp>
        <p:nvSpPr>
          <p:cNvPr id="143" name="Google Shape;143;g207b2cbffd3_1_418"/>
          <p:cNvSpPr txBox="1">
            <a:spLocks noGrp="1"/>
          </p:cNvSpPr>
          <p:nvPr>
            <p:ph type="body" idx="2"/>
          </p:nvPr>
        </p:nvSpPr>
        <p:spPr>
          <a:xfrm>
            <a:off x="971550" y="1828800"/>
            <a:ext cx="2263200" cy="4343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44" name="Google Shape;144;g207b2cbffd3_1_418"/>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207b2cbffd3_1_418"/>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07b2cbffd3_1_418"/>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7"/>
        <p:cNvGrpSpPr/>
        <p:nvPr/>
      </p:nvGrpSpPr>
      <p:grpSpPr>
        <a:xfrm>
          <a:off x="0" y="0"/>
          <a:ext cx="0" cy="0"/>
          <a:chOff x="0" y="0"/>
          <a:chExt cx="0" cy="0"/>
        </a:xfrm>
      </p:grpSpPr>
      <p:sp>
        <p:nvSpPr>
          <p:cNvPr id="148" name="Google Shape;148;g207b2cbffd3_1_425"/>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Book Antiqu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207b2cbffd3_1_425" descr="An empty placeholder to add an image. Click on the placeholder and select the image that you wish to add"/>
          <p:cNvSpPr>
            <a:spLocks noGrp="1"/>
          </p:cNvSpPr>
          <p:nvPr>
            <p:ph type="pic" idx="2"/>
          </p:nvPr>
        </p:nvSpPr>
        <p:spPr>
          <a:xfrm>
            <a:off x="3543300" y="1828801"/>
            <a:ext cx="4629300" cy="4343400"/>
          </a:xfrm>
          <a:prstGeom prst="rect">
            <a:avLst/>
          </a:prstGeom>
          <a:noFill/>
          <a:ln>
            <a:noFill/>
          </a:ln>
        </p:spPr>
      </p:sp>
      <p:sp>
        <p:nvSpPr>
          <p:cNvPr id="150" name="Google Shape;150;g207b2cbffd3_1_425"/>
          <p:cNvSpPr txBox="1">
            <a:spLocks noGrp="1"/>
          </p:cNvSpPr>
          <p:nvPr>
            <p:ph type="body" idx="1"/>
          </p:nvPr>
        </p:nvSpPr>
        <p:spPr>
          <a:xfrm>
            <a:off x="971550" y="1828800"/>
            <a:ext cx="2263200" cy="4343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51" name="Google Shape;151;g207b2cbffd3_1_425"/>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207b2cbffd3_1_425"/>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207b2cbffd3_1_425"/>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154"/>
        <p:cNvGrpSpPr/>
        <p:nvPr/>
      </p:nvGrpSpPr>
      <p:grpSpPr>
        <a:xfrm>
          <a:off x="0" y="0"/>
          <a:ext cx="0" cy="0"/>
          <a:chOff x="0" y="0"/>
          <a:chExt cx="0" cy="0"/>
        </a:xfrm>
      </p:grpSpPr>
      <p:sp>
        <p:nvSpPr>
          <p:cNvPr id="155" name="Google Shape;155;g207b2cbffd3_1_432"/>
          <p:cNvSpPr/>
          <p:nvPr/>
        </p:nvSpPr>
        <p:spPr>
          <a:xfrm>
            <a:off x="971550" y="5257800"/>
            <a:ext cx="3429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56" name="Google Shape;156;g207b2cbffd3_1_432"/>
          <p:cNvSpPr/>
          <p:nvPr/>
        </p:nvSpPr>
        <p:spPr>
          <a:xfrm>
            <a:off x="4743449" y="5257800"/>
            <a:ext cx="3429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57" name="Google Shape;157;g207b2cbffd3_1_432"/>
          <p:cNvSpPr/>
          <p:nvPr/>
        </p:nvSpPr>
        <p:spPr>
          <a:xfrm>
            <a:off x="971550" y="5257800"/>
            <a:ext cx="3429000" cy="54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58" name="Google Shape;158;g207b2cbffd3_1_432"/>
          <p:cNvSpPr/>
          <p:nvPr/>
        </p:nvSpPr>
        <p:spPr>
          <a:xfrm>
            <a:off x="4743449" y="5257800"/>
            <a:ext cx="3429000" cy="54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59" name="Google Shape;159;g207b2cbffd3_1_432"/>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Book Antiqu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207b2cbffd3_1_432" descr="An empty placeholder to add an image. Click on the placeholder and select the image that you wish to add"/>
          <p:cNvSpPr>
            <a:spLocks noGrp="1"/>
          </p:cNvSpPr>
          <p:nvPr>
            <p:ph type="pic" idx="2"/>
          </p:nvPr>
        </p:nvSpPr>
        <p:spPr>
          <a:xfrm>
            <a:off x="973836" y="1828801"/>
            <a:ext cx="3429000" cy="3429000"/>
          </a:xfrm>
          <a:prstGeom prst="rect">
            <a:avLst/>
          </a:prstGeom>
          <a:noFill/>
          <a:ln>
            <a:noFill/>
          </a:ln>
        </p:spPr>
      </p:sp>
      <p:sp>
        <p:nvSpPr>
          <p:cNvPr id="161" name="Google Shape;161;g207b2cbffd3_1_432"/>
          <p:cNvSpPr txBox="1">
            <a:spLocks noGrp="1"/>
          </p:cNvSpPr>
          <p:nvPr>
            <p:ph type="body" idx="1"/>
          </p:nvPr>
        </p:nvSpPr>
        <p:spPr>
          <a:xfrm>
            <a:off x="1028455" y="5333098"/>
            <a:ext cx="3315300" cy="83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62" name="Google Shape;162;g207b2cbffd3_1_432" descr="An empty placeholder to add an image. Click on the placeholder and select the image that you wish to add"/>
          <p:cNvSpPr>
            <a:spLocks noGrp="1"/>
          </p:cNvSpPr>
          <p:nvPr>
            <p:ph type="pic" idx="3"/>
          </p:nvPr>
        </p:nvSpPr>
        <p:spPr>
          <a:xfrm>
            <a:off x="4743450" y="1828801"/>
            <a:ext cx="3429000" cy="3429000"/>
          </a:xfrm>
          <a:prstGeom prst="rect">
            <a:avLst/>
          </a:prstGeom>
          <a:noFill/>
          <a:ln>
            <a:noFill/>
          </a:ln>
        </p:spPr>
      </p:sp>
      <p:sp>
        <p:nvSpPr>
          <p:cNvPr id="163" name="Google Shape;163;g207b2cbffd3_1_432"/>
          <p:cNvSpPr txBox="1">
            <a:spLocks noGrp="1"/>
          </p:cNvSpPr>
          <p:nvPr>
            <p:ph type="body" idx="4"/>
          </p:nvPr>
        </p:nvSpPr>
        <p:spPr>
          <a:xfrm>
            <a:off x="4809715" y="5333098"/>
            <a:ext cx="3315300" cy="83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64" name="Google Shape;164;g207b2cbffd3_1_432"/>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207b2cbffd3_1_432"/>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207b2cbffd3_1_432"/>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7"/>
        <p:cNvGrpSpPr/>
        <p:nvPr/>
      </p:nvGrpSpPr>
      <p:grpSpPr>
        <a:xfrm>
          <a:off x="0" y="0"/>
          <a:ext cx="0" cy="0"/>
          <a:chOff x="0" y="0"/>
          <a:chExt cx="0" cy="0"/>
        </a:xfrm>
      </p:grpSpPr>
      <p:sp>
        <p:nvSpPr>
          <p:cNvPr id="168" name="Google Shape;168;g207b2cbffd3_1_445"/>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207b2cbffd3_1_445"/>
          <p:cNvSpPr txBox="1">
            <a:spLocks noGrp="1"/>
          </p:cNvSpPr>
          <p:nvPr>
            <p:ph type="body" idx="1"/>
          </p:nvPr>
        </p:nvSpPr>
        <p:spPr>
          <a:xfrm rot="5400000">
            <a:off x="2400300" y="400050"/>
            <a:ext cx="4343400" cy="7200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0" name="Google Shape;170;g207b2cbffd3_1_445"/>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207b2cbffd3_1_445"/>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207b2cbffd3_1_445"/>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73"/>
        <p:cNvGrpSpPr/>
        <p:nvPr/>
      </p:nvGrpSpPr>
      <p:grpSpPr>
        <a:xfrm>
          <a:off x="0" y="0"/>
          <a:ext cx="0" cy="0"/>
          <a:chOff x="0" y="0"/>
          <a:chExt cx="0" cy="0"/>
        </a:xfrm>
      </p:grpSpPr>
      <p:sp>
        <p:nvSpPr>
          <p:cNvPr id="174" name="Google Shape;174;g207b2cbffd3_1_451"/>
          <p:cNvSpPr/>
          <p:nvPr/>
        </p:nvSpPr>
        <p:spPr>
          <a:xfrm rot="5400000">
            <a:off x="4814850" y="2528850"/>
            <a:ext cx="6858000" cy="1800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75" name="Google Shape;175;g207b2cbffd3_1_451"/>
          <p:cNvSpPr/>
          <p:nvPr/>
        </p:nvSpPr>
        <p:spPr>
          <a:xfrm rot="5400000">
            <a:off x="3891241" y="3398250"/>
            <a:ext cx="6858000" cy="61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76" name="Google Shape;176;g207b2cbffd3_1_451"/>
          <p:cNvSpPr/>
          <p:nvPr/>
        </p:nvSpPr>
        <p:spPr>
          <a:xfrm rot="5400000">
            <a:off x="3831529" y="3398250"/>
            <a:ext cx="6858000" cy="6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77" name="Google Shape;177;g207b2cbffd3_1_451"/>
          <p:cNvSpPr txBox="1">
            <a:spLocks noGrp="1"/>
          </p:cNvSpPr>
          <p:nvPr>
            <p:ph type="title"/>
          </p:nvPr>
        </p:nvSpPr>
        <p:spPr>
          <a:xfrm rot="5400000">
            <a:off x="5047792" y="3041550"/>
            <a:ext cx="5486400" cy="77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207b2cbffd3_1_451"/>
          <p:cNvSpPr txBox="1">
            <a:spLocks noGrp="1"/>
          </p:cNvSpPr>
          <p:nvPr>
            <p:ph type="body" idx="1"/>
          </p:nvPr>
        </p:nvSpPr>
        <p:spPr>
          <a:xfrm rot="5400000">
            <a:off x="1219615" y="437700"/>
            <a:ext cx="5486400" cy="5982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9" name="Google Shape;179;g207b2cbffd3_1_451"/>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207b2cbffd3_1_451"/>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207b2cbffd3_1_451"/>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g1f1733f5671_0_174"/>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 name="Google Shape;21;g1f1733f5671_0_174"/>
          <p:cNvSpPr txBox="1">
            <a:spLocks noGrp="1"/>
          </p:cNvSpPr>
          <p:nvPr>
            <p:ph type="body" idx="1"/>
          </p:nvPr>
        </p:nvSpPr>
        <p:spPr>
          <a:xfrm>
            <a:off x="685800" y="1979613"/>
            <a:ext cx="7772400" cy="4116300"/>
          </a:xfrm>
          <a:prstGeom prst="rect">
            <a:avLst/>
          </a:prstGeom>
          <a:noFill/>
          <a:ln>
            <a:noFill/>
          </a:ln>
        </p:spPr>
        <p:txBody>
          <a:bodyPr spcFirstLastPara="1" wrap="square" lIns="91425" tIns="45700" rIns="91425" bIns="45700" anchor="t" anchorCtr="0">
            <a:normAutofit/>
          </a:bodyPr>
          <a:lstStyle>
            <a:lvl1pPr marL="457200" lvl="0" indent="-342900" algn="l">
              <a:lnSpc>
                <a:spcPct val="115000"/>
              </a:lnSpc>
              <a:spcBef>
                <a:spcPts val="360"/>
              </a:spcBef>
              <a:spcAft>
                <a:spcPts val="0"/>
              </a:spcAft>
              <a:buClr>
                <a:schemeClr val="dk1"/>
              </a:buClr>
              <a:buSzPts val="1800"/>
              <a:buChar char="●"/>
              <a:defRPr/>
            </a:lvl1pPr>
            <a:lvl2pPr marL="914400" lvl="1" indent="-342900" algn="l">
              <a:lnSpc>
                <a:spcPct val="115000"/>
              </a:lnSpc>
              <a:spcBef>
                <a:spcPts val="360"/>
              </a:spcBef>
              <a:spcAft>
                <a:spcPts val="0"/>
              </a:spcAft>
              <a:buClr>
                <a:schemeClr val="dk1"/>
              </a:buClr>
              <a:buSzPts val="1800"/>
              <a:buChar char="○"/>
              <a:defRPr/>
            </a:lvl2pPr>
            <a:lvl3pPr marL="1371600" lvl="2" indent="-342900" algn="l">
              <a:lnSpc>
                <a:spcPct val="115000"/>
              </a:lnSpc>
              <a:spcBef>
                <a:spcPts val="360"/>
              </a:spcBef>
              <a:spcAft>
                <a:spcPts val="0"/>
              </a:spcAft>
              <a:buClr>
                <a:schemeClr val="dk1"/>
              </a:buClr>
              <a:buSzPts val="1800"/>
              <a:buChar char="■"/>
              <a:defRPr/>
            </a:lvl3pPr>
            <a:lvl4pPr marL="1828800" lvl="3" indent="-342900" algn="l">
              <a:lnSpc>
                <a:spcPct val="115000"/>
              </a:lnSpc>
              <a:spcBef>
                <a:spcPts val="360"/>
              </a:spcBef>
              <a:spcAft>
                <a:spcPts val="0"/>
              </a:spcAft>
              <a:buClr>
                <a:schemeClr val="dk1"/>
              </a:buClr>
              <a:buSzPts val="1800"/>
              <a:buChar char="●"/>
              <a:defRPr/>
            </a:lvl4pPr>
            <a:lvl5pPr marL="2286000" lvl="4" indent="-342900" algn="l">
              <a:lnSpc>
                <a:spcPct val="115000"/>
              </a:lnSpc>
              <a:spcBef>
                <a:spcPts val="360"/>
              </a:spcBef>
              <a:spcAft>
                <a:spcPts val="0"/>
              </a:spcAft>
              <a:buClr>
                <a:schemeClr val="dk1"/>
              </a:buClr>
              <a:buSzPts val="1800"/>
              <a:buChar char="○"/>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0"/>
              </a:spcAft>
              <a:buClr>
                <a:schemeClr val="dk1"/>
              </a:buClr>
              <a:buSzPts val="1800"/>
              <a:buChar char="■"/>
              <a:defRPr/>
            </a:lvl9pPr>
          </a:lstStyle>
          <a:p>
            <a:endParaRPr/>
          </a:p>
        </p:txBody>
      </p:sp>
      <p:sp>
        <p:nvSpPr>
          <p:cNvPr id="22" name="Google Shape;22;g1f1733f5671_0_174"/>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1f1733f5671_0_174"/>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g1f1733f5671_0_174"/>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2"/>
        <p:cNvGrpSpPr/>
        <p:nvPr/>
      </p:nvGrpSpPr>
      <p:grpSpPr>
        <a:xfrm>
          <a:off x="0" y="0"/>
          <a:ext cx="0" cy="0"/>
          <a:chOff x="0" y="0"/>
          <a:chExt cx="0" cy="0"/>
        </a:xfrm>
      </p:grpSpPr>
      <p:sp>
        <p:nvSpPr>
          <p:cNvPr id="183" name="Google Shape;183;g207b2cbffd3_1_460"/>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07b2cbffd3_1_460"/>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lvl="1"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85" name="Google Shape;185;g207b2cbffd3_1_460"/>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chemeClr val="dk2"/>
              </a:buClr>
              <a:buSzPts val="18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186" name="Google Shape;186;g207b2cbffd3_1_460"/>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7"/>
        <p:cNvGrpSpPr/>
        <p:nvPr/>
      </p:nvGrpSpPr>
      <p:grpSpPr>
        <a:xfrm>
          <a:off x="0" y="0"/>
          <a:ext cx="0" cy="0"/>
          <a:chOff x="0" y="0"/>
          <a:chExt cx="0" cy="0"/>
        </a:xfrm>
      </p:grpSpPr>
      <p:sp>
        <p:nvSpPr>
          <p:cNvPr id="188" name="Google Shape;188;g275ca1de0a4_0_712"/>
          <p:cNvSpPr txBox="1">
            <a:spLocks noGrp="1"/>
          </p:cNvSpPr>
          <p:nvPr>
            <p:ph type="title"/>
          </p:nvPr>
        </p:nvSpPr>
        <p:spPr>
          <a:xfrm>
            <a:off x="311700" y="593367"/>
            <a:ext cx="8520600" cy="763500"/>
          </a:xfrm>
          <a:prstGeom prst="rect">
            <a:avLst/>
          </a:prstGeom>
        </p:spPr>
        <p:txBody>
          <a:bodyPr spcFirstLastPara="1" wrap="square" lIns="91425" tIns="45700" rIns="91425" bIns="45700" anchor="b" anchorCtr="0">
            <a:no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g275ca1de0a4_0_712"/>
          <p:cNvSpPr txBox="1">
            <a:spLocks noGrp="1"/>
          </p:cNvSpPr>
          <p:nvPr>
            <p:ph type="body" idx="1"/>
          </p:nvPr>
        </p:nvSpPr>
        <p:spPr>
          <a:xfrm>
            <a:off x="311700" y="1536633"/>
            <a:ext cx="3999900" cy="4555200"/>
          </a:xfrm>
          <a:prstGeom prst="rect">
            <a:avLst/>
          </a:prstGeom>
        </p:spPr>
        <p:txBody>
          <a:bodyPr spcFirstLastPara="1" wrap="square" lIns="91425" tIns="45700" rIns="91425" bIns="45700" anchor="t" anchorCtr="0">
            <a:noAutofit/>
          </a:bodyPr>
          <a:lstStyle>
            <a:lvl1pPr marL="457200" lvl="0" indent="-317500" rtl="0">
              <a:spcBef>
                <a:spcPts val="1800"/>
              </a:spcBef>
              <a:spcAft>
                <a:spcPts val="0"/>
              </a:spcAft>
              <a:buSzPts val="1400"/>
              <a:buChar char="•"/>
              <a:defRPr sz="1400"/>
            </a:lvl1pPr>
            <a:lvl2pPr marL="914400" lvl="1" indent="-304800" rtl="0">
              <a:spcBef>
                <a:spcPts val="1000"/>
              </a:spcBef>
              <a:spcAft>
                <a:spcPts val="0"/>
              </a:spcAft>
              <a:buSzPts val="1200"/>
              <a:buChar char="•"/>
              <a:defRPr sz="1200"/>
            </a:lvl2pPr>
            <a:lvl3pPr marL="1371600" lvl="2" indent="-304800" rtl="0">
              <a:spcBef>
                <a:spcPts val="800"/>
              </a:spcBef>
              <a:spcAft>
                <a:spcPts val="0"/>
              </a:spcAft>
              <a:buSzPts val="1200"/>
              <a:buChar char="•"/>
              <a:defRPr sz="1200"/>
            </a:lvl3pPr>
            <a:lvl4pPr marL="1828800" lvl="3" indent="-304800" rtl="0">
              <a:spcBef>
                <a:spcPts val="800"/>
              </a:spcBef>
              <a:spcAft>
                <a:spcPts val="0"/>
              </a:spcAft>
              <a:buSzPts val="1200"/>
              <a:buChar char="•"/>
              <a:defRPr sz="1200"/>
            </a:lvl4pPr>
            <a:lvl5pPr marL="2286000" lvl="4" indent="-304800" rtl="0">
              <a:spcBef>
                <a:spcPts val="800"/>
              </a:spcBef>
              <a:spcAft>
                <a:spcPts val="0"/>
              </a:spcAft>
              <a:buSzPts val="1200"/>
              <a:buChar char="•"/>
              <a:defRPr sz="1200"/>
            </a:lvl5pPr>
            <a:lvl6pPr marL="2743200" lvl="5" indent="-304800" rtl="0">
              <a:spcBef>
                <a:spcPts val="800"/>
              </a:spcBef>
              <a:spcAft>
                <a:spcPts val="0"/>
              </a:spcAft>
              <a:buSzPts val="1200"/>
              <a:buChar char="•"/>
              <a:defRPr sz="1200"/>
            </a:lvl6pPr>
            <a:lvl7pPr marL="3200400" lvl="6" indent="-304800" rtl="0">
              <a:spcBef>
                <a:spcPts val="800"/>
              </a:spcBef>
              <a:spcAft>
                <a:spcPts val="0"/>
              </a:spcAft>
              <a:buSzPts val="1200"/>
              <a:buChar char="•"/>
              <a:defRPr sz="1200"/>
            </a:lvl7pPr>
            <a:lvl8pPr marL="3657600" lvl="7" indent="-304800" rtl="0">
              <a:spcBef>
                <a:spcPts val="800"/>
              </a:spcBef>
              <a:spcAft>
                <a:spcPts val="0"/>
              </a:spcAft>
              <a:buSzPts val="1200"/>
              <a:buChar char="•"/>
              <a:defRPr sz="1200"/>
            </a:lvl8pPr>
            <a:lvl9pPr marL="4114800" lvl="8" indent="-304800" rtl="0">
              <a:spcBef>
                <a:spcPts val="800"/>
              </a:spcBef>
              <a:spcAft>
                <a:spcPts val="0"/>
              </a:spcAft>
              <a:buSzPts val="1200"/>
              <a:buChar char="•"/>
              <a:defRPr sz="1200"/>
            </a:lvl9pPr>
          </a:lstStyle>
          <a:p>
            <a:endParaRPr/>
          </a:p>
        </p:txBody>
      </p:sp>
      <p:sp>
        <p:nvSpPr>
          <p:cNvPr id="190" name="Google Shape;190;g275ca1de0a4_0_712"/>
          <p:cNvSpPr txBox="1">
            <a:spLocks noGrp="1"/>
          </p:cNvSpPr>
          <p:nvPr>
            <p:ph type="body" idx="2"/>
          </p:nvPr>
        </p:nvSpPr>
        <p:spPr>
          <a:xfrm>
            <a:off x="4832400" y="1536633"/>
            <a:ext cx="3999900" cy="4555200"/>
          </a:xfrm>
          <a:prstGeom prst="rect">
            <a:avLst/>
          </a:prstGeom>
        </p:spPr>
        <p:txBody>
          <a:bodyPr spcFirstLastPara="1" wrap="square" lIns="91425" tIns="45700" rIns="91425" bIns="45700" anchor="t" anchorCtr="0">
            <a:noAutofit/>
          </a:bodyPr>
          <a:lstStyle>
            <a:lvl1pPr marL="457200" lvl="0" indent="-317500" rtl="0">
              <a:spcBef>
                <a:spcPts val="1800"/>
              </a:spcBef>
              <a:spcAft>
                <a:spcPts val="0"/>
              </a:spcAft>
              <a:buSzPts val="1400"/>
              <a:buChar char="•"/>
              <a:defRPr sz="1400"/>
            </a:lvl1pPr>
            <a:lvl2pPr marL="914400" lvl="1" indent="-304800" rtl="0">
              <a:spcBef>
                <a:spcPts val="1000"/>
              </a:spcBef>
              <a:spcAft>
                <a:spcPts val="0"/>
              </a:spcAft>
              <a:buSzPts val="1200"/>
              <a:buChar char="•"/>
              <a:defRPr sz="1200"/>
            </a:lvl2pPr>
            <a:lvl3pPr marL="1371600" lvl="2" indent="-304800" rtl="0">
              <a:spcBef>
                <a:spcPts val="800"/>
              </a:spcBef>
              <a:spcAft>
                <a:spcPts val="0"/>
              </a:spcAft>
              <a:buSzPts val="1200"/>
              <a:buChar char="•"/>
              <a:defRPr sz="1200"/>
            </a:lvl3pPr>
            <a:lvl4pPr marL="1828800" lvl="3" indent="-304800" rtl="0">
              <a:spcBef>
                <a:spcPts val="800"/>
              </a:spcBef>
              <a:spcAft>
                <a:spcPts val="0"/>
              </a:spcAft>
              <a:buSzPts val="1200"/>
              <a:buChar char="•"/>
              <a:defRPr sz="1200"/>
            </a:lvl4pPr>
            <a:lvl5pPr marL="2286000" lvl="4" indent="-304800" rtl="0">
              <a:spcBef>
                <a:spcPts val="800"/>
              </a:spcBef>
              <a:spcAft>
                <a:spcPts val="0"/>
              </a:spcAft>
              <a:buSzPts val="1200"/>
              <a:buChar char="•"/>
              <a:defRPr sz="1200"/>
            </a:lvl5pPr>
            <a:lvl6pPr marL="2743200" lvl="5" indent="-304800" rtl="0">
              <a:spcBef>
                <a:spcPts val="800"/>
              </a:spcBef>
              <a:spcAft>
                <a:spcPts val="0"/>
              </a:spcAft>
              <a:buSzPts val="1200"/>
              <a:buChar char="•"/>
              <a:defRPr sz="1200"/>
            </a:lvl6pPr>
            <a:lvl7pPr marL="3200400" lvl="6" indent="-304800" rtl="0">
              <a:spcBef>
                <a:spcPts val="800"/>
              </a:spcBef>
              <a:spcAft>
                <a:spcPts val="0"/>
              </a:spcAft>
              <a:buSzPts val="1200"/>
              <a:buChar char="•"/>
              <a:defRPr sz="1200"/>
            </a:lvl7pPr>
            <a:lvl8pPr marL="3657600" lvl="7" indent="-304800" rtl="0">
              <a:spcBef>
                <a:spcPts val="800"/>
              </a:spcBef>
              <a:spcAft>
                <a:spcPts val="0"/>
              </a:spcAft>
              <a:buSzPts val="1200"/>
              <a:buChar char="•"/>
              <a:defRPr sz="1200"/>
            </a:lvl8pPr>
            <a:lvl9pPr marL="4114800" lvl="8" indent="-304800" rtl="0">
              <a:spcBef>
                <a:spcPts val="800"/>
              </a:spcBef>
              <a:spcAft>
                <a:spcPts val="0"/>
              </a:spcAft>
              <a:buSzPts val="1200"/>
              <a:buChar char="•"/>
              <a:defRPr sz="1200"/>
            </a:lvl9pPr>
          </a:lstStyle>
          <a:p>
            <a:endParaRPr/>
          </a:p>
        </p:txBody>
      </p:sp>
      <p:sp>
        <p:nvSpPr>
          <p:cNvPr id="191" name="Google Shape;191;g275ca1de0a4_0_712"/>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1">
  <p:cSld name="OBJECT_1">
    <p:spTree>
      <p:nvGrpSpPr>
        <p:cNvPr id="1" name="Shape 192"/>
        <p:cNvGrpSpPr/>
        <p:nvPr/>
      </p:nvGrpSpPr>
      <p:grpSpPr>
        <a:xfrm>
          <a:off x="0" y="0"/>
          <a:ext cx="0" cy="0"/>
          <a:chOff x="0" y="0"/>
          <a:chExt cx="0" cy="0"/>
        </a:xfrm>
      </p:grpSpPr>
      <p:sp>
        <p:nvSpPr>
          <p:cNvPr id="193" name="Google Shape;193;g275ca1de0a4_0_717"/>
          <p:cNvSpPr txBox="1">
            <a:spLocks noGrp="1"/>
          </p:cNvSpPr>
          <p:nvPr>
            <p:ph type="ftr" idx="11"/>
          </p:nvPr>
        </p:nvSpPr>
        <p:spPr>
          <a:xfrm>
            <a:off x="3110928" y="6377940"/>
            <a:ext cx="29280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 name="Google Shape;194;g275ca1de0a4_0_717"/>
          <p:cNvSpPr txBox="1">
            <a:spLocks noGrp="1"/>
          </p:cNvSpPr>
          <p:nvPr>
            <p:ph type="dt" idx="10"/>
          </p:nvPr>
        </p:nvSpPr>
        <p:spPr>
          <a:xfrm>
            <a:off x="457489" y="6377940"/>
            <a:ext cx="21045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5" name="Google Shape;195;g275ca1de0a4_0_717"/>
          <p:cNvSpPr txBox="1">
            <a:spLocks noGrp="1"/>
          </p:cNvSpPr>
          <p:nvPr>
            <p:ph type="sldNum" idx="12"/>
          </p:nvPr>
        </p:nvSpPr>
        <p:spPr>
          <a:xfrm>
            <a:off x="6587847" y="6377940"/>
            <a:ext cx="2104500" cy="153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g1f1733f5671_0_137"/>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7" name="Google Shape;27;g1f1733f5671_0_13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g1f1733f5671_0_14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g1f1733f5671_0_14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1" name="Google Shape;31;g1f1733f5671_0_14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g1f1733f5671_0_14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g1f1733f5671_0_144"/>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g1f1733f5671_0_144"/>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g1f1733f5671_0_14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g1f1733f5671_0_14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g1f1733f5671_0_14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g1f1733f5671_0_152"/>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2" name="Google Shape;42;g1f1733f5671_0_152"/>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 name="Google Shape;43;g1f1733f5671_0_15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g1f1733f5671_0_156"/>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6" name="Google Shape;46;g1f1733f5671_0_15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f1733f5671_0_12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g1f1733f5671_0_12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g1f1733f5671_0_12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6"/>
        <p:cNvGrpSpPr/>
        <p:nvPr/>
      </p:nvGrpSpPr>
      <p:grpSpPr>
        <a:xfrm>
          <a:off x="0" y="0"/>
          <a:ext cx="0" cy="0"/>
          <a:chOff x="0" y="0"/>
          <a:chExt cx="0" cy="0"/>
        </a:xfrm>
      </p:grpSpPr>
      <p:sp>
        <p:nvSpPr>
          <p:cNvPr id="77" name="Google Shape;77;g207b2cbffd3_1_358"/>
          <p:cNvSpPr/>
          <p:nvPr/>
        </p:nvSpPr>
        <p:spPr>
          <a:xfrm>
            <a:off x="0" y="0"/>
            <a:ext cx="9144000" cy="1371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g207b2cbffd3_1_358"/>
          <p:cNvSpPr/>
          <p:nvPr/>
        </p:nvSpPr>
        <p:spPr>
          <a:xfrm>
            <a:off x="0" y="1371600"/>
            <a:ext cx="9144000" cy="82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g207b2cbffd3_1_358"/>
          <p:cNvSpPr/>
          <p:nvPr/>
        </p:nvSpPr>
        <p:spPr>
          <a:xfrm>
            <a:off x="0" y="1443006"/>
            <a:ext cx="9144000" cy="82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g207b2cbffd3_1_358"/>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200"/>
              <a:buFont typeface="Book Antiqua"/>
              <a:buNone/>
              <a:defRPr sz="3200" b="0" i="0" u="none" strike="noStrike" cap="none">
                <a:solidFill>
                  <a:schemeClr val="lt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1" name="Google Shape;81;g207b2cbffd3_1_358"/>
          <p:cNvSpPr txBox="1">
            <a:spLocks noGrp="1"/>
          </p:cNvSpPr>
          <p:nvPr>
            <p:ph type="body" idx="1"/>
          </p:nvPr>
        </p:nvSpPr>
        <p:spPr>
          <a:xfrm>
            <a:off x="971550" y="1828800"/>
            <a:ext cx="7200900" cy="434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800"/>
              </a:spcBef>
              <a:spcAft>
                <a:spcPts val="0"/>
              </a:spcAft>
              <a:buClr>
                <a:schemeClr val="dk1"/>
              </a:buClr>
              <a:buSzPts val="2400"/>
              <a:buFont typeface="Arial"/>
              <a:buChar char="•"/>
              <a:defRPr sz="2400" b="0" i="0" u="none" strike="noStrike" cap="none">
                <a:solidFill>
                  <a:schemeClr val="dk1"/>
                </a:solidFill>
                <a:latin typeface="Book Antiqua"/>
                <a:ea typeface="Book Antiqua"/>
                <a:cs typeface="Book Antiqua"/>
                <a:sym typeface="Book Antiqua"/>
              </a:defRPr>
            </a:lvl1pPr>
            <a:lvl2pPr marL="914400" marR="0" lvl="1"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Book Antiqua"/>
                <a:ea typeface="Book Antiqua"/>
                <a:cs typeface="Book Antiqua"/>
                <a:sym typeface="Book Antiqua"/>
              </a:defRPr>
            </a:lvl2pPr>
            <a:lvl3pPr marL="1371600" marR="0" lvl="2"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Book Antiqua"/>
                <a:ea typeface="Book Antiqua"/>
                <a:cs typeface="Book Antiqua"/>
                <a:sym typeface="Book Antiqua"/>
              </a:defRPr>
            </a:lvl3pPr>
            <a:lvl4pPr marL="1828800" marR="0" lvl="3"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4pPr>
            <a:lvl5pPr marL="2286000" marR="0" lvl="4"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82" name="Google Shape;82;g207b2cbffd3_1_358"/>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3" name="Google Shape;83;g207b2cbffd3_1_358"/>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4" name="Google Shape;84;g207b2cbffd3_1_358"/>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Qp1bpmDO6bU"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www.eventbrite.com/e/2023-clt-network-conference-sjv-tickets-694776082967?" TargetMode="External"/><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hyperlink" Target="https://sgc.ca.gov/programs/tcc/" TargetMode="External"/><Relationship Id="rId3" Type="http://schemas.openxmlformats.org/officeDocument/2006/relationships/hyperlink" Target="https://www.enterprisecommunity.org/resources/preservation-next-foreclosure-intervention-housing-preservation-program-fihpp-webinars" TargetMode="External"/><Relationship Id="rId7" Type="http://schemas.openxmlformats.org/officeDocument/2006/relationships/hyperlink" Target="https://cemiresources.org/funding-opportunities/" TargetMode="External"/><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hyperlink" Target="https://cemiresources.org/learning-series-2023/" TargetMode="External"/><Relationship Id="rId5" Type="http://schemas.openxmlformats.org/officeDocument/2006/relationships/hyperlink" Target="https://www.grants.ca.gov/grants/community-economic-resilience-fund-program-program-year-2022-24/" TargetMode="External"/><Relationship Id="rId4" Type="http://schemas.openxmlformats.org/officeDocument/2006/relationships/hyperlink" Target="https://communityownership.fund/"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cacltnetwork.org/resources-3/" TargetMode="External"/><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hyperlink" Target="https://www.cacltnetwork.org/membership/"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roberto@cpcollective.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g1f1733f5671_0_96"/>
          <p:cNvSpPr txBox="1">
            <a:spLocks noGrp="1"/>
          </p:cNvSpPr>
          <p:nvPr>
            <p:ph type="ctrTitle" idx="4294967295"/>
          </p:nvPr>
        </p:nvSpPr>
        <p:spPr>
          <a:xfrm>
            <a:off x="417525" y="660772"/>
            <a:ext cx="8520600" cy="2416500"/>
          </a:xfrm>
          <a:prstGeom prst="rect">
            <a:avLst/>
          </a:prstGeom>
          <a:noFill/>
          <a:ln>
            <a:noFill/>
          </a:ln>
        </p:spPr>
        <p:txBody>
          <a:bodyPr spcFirstLastPara="1" wrap="square" lIns="91425" tIns="91425" rIns="91425" bIns="91425" anchor="t" anchorCtr="0">
            <a:normAutofit/>
          </a:bodyPr>
          <a:lstStyle/>
          <a:p>
            <a:pPr lvl="0" algn="ctr"/>
            <a:r>
              <a:rPr lang="es-ES_tradnl" sz="2900" dirty="0">
                <a:latin typeface="Raleway"/>
                <a:ea typeface="Raleway"/>
                <a:cs typeface="Raleway"/>
                <a:sym typeface="Raleway"/>
              </a:rPr>
              <a:t>Serie de Talleres del Valle de San Joaquín
</a:t>
            </a:r>
            <a:r>
              <a:rPr lang="es-ES_tradnl" sz="2900" b="1" dirty="0">
                <a:latin typeface="Raleway"/>
                <a:ea typeface="Raleway"/>
                <a:cs typeface="Raleway"/>
                <a:sym typeface="Raleway"/>
              </a:rPr>
              <a:t>Historias de inicio y actualizaciones de financiación</a:t>
            </a:r>
          </a:p>
          <a:p>
            <a:pPr lvl="0">
              <a:buSzPts val="1100"/>
            </a:pPr>
            <a:r>
              <a:rPr lang="es-ES_tradnl" sz="2300" dirty="0">
                <a:latin typeface="Raleway"/>
                <a:ea typeface="Raleway"/>
                <a:cs typeface="Raleway"/>
                <a:sym typeface="Raleway"/>
              </a:rPr>
              <a:t>Esta serie de talleres es posible gracias a la 
Colaboración de los Financiadores del </a:t>
            </a:r>
            <a:r>
              <a:rPr lang="es-ES_tradnl" sz="2300" dirty="0" err="1">
                <a:latin typeface="Raleway"/>
                <a:ea typeface="Raleway"/>
                <a:cs typeface="Raleway"/>
                <a:sym typeface="Raleway"/>
              </a:rPr>
              <a:t>SJV</a:t>
            </a:r>
            <a:r>
              <a:rPr lang="es-ES_tradnl" sz="2300" dirty="0">
                <a:latin typeface="Raleway"/>
                <a:ea typeface="Raleway"/>
                <a:cs typeface="Raleway"/>
                <a:sym typeface="Raleway"/>
              </a:rPr>
              <a:t> y</a:t>
            </a:r>
            <a:r>
              <a:rPr lang="en-US" sz="2300" dirty="0">
                <a:latin typeface="Raleway"/>
                <a:ea typeface="Raleway"/>
                <a:cs typeface="Raleway"/>
                <a:sym typeface="Raleway"/>
              </a:rPr>
              <a:t>Smart Growth CA</a:t>
            </a:r>
            <a:endParaRPr sz="2300" b="1" dirty="0">
              <a:latin typeface="Raleway"/>
              <a:ea typeface="Raleway"/>
              <a:cs typeface="Raleway"/>
              <a:sym typeface="Raleway"/>
            </a:endParaRPr>
          </a:p>
        </p:txBody>
      </p:sp>
      <p:sp>
        <p:nvSpPr>
          <p:cNvPr id="201" name="Google Shape;201;g1f1733f5671_0_96"/>
          <p:cNvSpPr txBox="1"/>
          <p:nvPr/>
        </p:nvSpPr>
        <p:spPr>
          <a:xfrm>
            <a:off x="7887625" y="3750767"/>
            <a:ext cx="1282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02" name="Google Shape;202;g1f1733f5671_0_96"/>
          <p:cNvSpPr txBox="1"/>
          <p:nvPr/>
        </p:nvSpPr>
        <p:spPr>
          <a:xfrm rot="772">
            <a:off x="6239050" y="5202500"/>
            <a:ext cx="2673000" cy="1062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_tradnl" sz="1900" b="1" dirty="0">
                <a:latin typeface="Raleway"/>
                <a:ea typeface="Raleway"/>
                <a:cs typeface="Raleway"/>
                <a:sym typeface="Raleway"/>
              </a:rPr>
              <a:t>Agosto 22</a:t>
            </a:r>
            <a:r>
              <a:rPr lang="es-ES_tradnl" sz="1900" b="1" i="0" u="none" strike="noStrike" cap="none" dirty="0">
                <a:solidFill>
                  <a:srgbClr val="000000"/>
                </a:solidFill>
                <a:latin typeface="Raleway"/>
                <a:ea typeface="Raleway"/>
                <a:cs typeface="Raleway"/>
                <a:sym typeface="Raleway"/>
              </a:rPr>
              <a:t>, 2023</a:t>
            </a:r>
          </a:p>
          <a:p>
            <a:pPr marL="0" marR="0" lvl="0" indent="0" algn="ctr" rtl="0">
              <a:lnSpc>
                <a:spcPct val="100000"/>
              </a:lnSpc>
              <a:spcBef>
                <a:spcPts val="0"/>
              </a:spcBef>
              <a:spcAft>
                <a:spcPts val="0"/>
              </a:spcAft>
              <a:buClr>
                <a:srgbClr val="000000"/>
              </a:buClr>
              <a:buSzPts val="1400"/>
              <a:buFont typeface="Arial"/>
              <a:buNone/>
            </a:pPr>
            <a:r>
              <a:rPr lang="es-ES_tradnl" sz="1900" i="0" u="none" strike="noStrike" cap="none" dirty="0">
                <a:solidFill>
                  <a:srgbClr val="000000"/>
                </a:solidFill>
                <a:latin typeface="Raleway"/>
                <a:ea typeface="Raleway"/>
                <a:cs typeface="Raleway"/>
                <a:sym typeface="Raleway"/>
              </a:rPr>
              <a:t>1</a:t>
            </a:r>
            <a:r>
              <a:rPr lang="es-ES_tradnl" sz="1900" dirty="0">
                <a:latin typeface="Raleway"/>
                <a:ea typeface="Raleway"/>
                <a:cs typeface="Raleway"/>
                <a:sym typeface="Raleway"/>
              </a:rPr>
              <a:t>0:</a:t>
            </a:r>
            <a:r>
              <a:rPr lang="es-ES_tradnl" sz="1900" i="0" u="none" strike="noStrike" cap="none" dirty="0">
                <a:solidFill>
                  <a:srgbClr val="000000"/>
                </a:solidFill>
                <a:latin typeface="Raleway"/>
                <a:ea typeface="Raleway"/>
                <a:cs typeface="Raleway"/>
                <a:sym typeface="Raleway"/>
              </a:rPr>
              <a:t>00 </a:t>
            </a:r>
            <a:r>
              <a:rPr lang="es-ES_tradnl" sz="1900" dirty="0">
                <a:latin typeface="Raleway"/>
                <a:ea typeface="Raleway"/>
                <a:cs typeface="Raleway"/>
                <a:sym typeface="Raleway"/>
              </a:rPr>
              <a:t>am</a:t>
            </a:r>
            <a:r>
              <a:rPr lang="es-ES_tradnl" sz="1900" i="0" u="none" strike="noStrike" cap="none" dirty="0">
                <a:solidFill>
                  <a:srgbClr val="000000"/>
                </a:solidFill>
                <a:latin typeface="Raleway"/>
                <a:ea typeface="Raleway"/>
                <a:cs typeface="Raleway"/>
                <a:sym typeface="Raleway"/>
              </a:rPr>
              <a:t>- </a:t>
            </a:r>
            <a:r>
              <a:rPr lang="es-ES_tradnl" sz="1900" dirty="0">
                <a:latin typeface="Raleway"/>
                <a:ea typeface="Raleway"/>
                <a:cs typeface="Raleway"/>
                <a:sym typeface="Raleway"/>
              </a:rPr>
              <a:t>12</a:t>
            </a:r>
            <a:r>
              <a:rPr lang="es-ES_tradnl" sz="1900" i="0" u="none" strike="noStrike" cap="none" dirty="0">
                <a:solidFill>
                  <a:srgbClr val="000000"/>
                </a:solidFill>
                <a:latin typeface="Raleway"/>
                <a:ea typeface="Raleway"/>
                <a:cs typeface="Raleway"/>
                <a:sym typeface="Raleway"/>
              </a:rPr>
              <a:t>:00 pm</a:t>
            </a:r>
          </a:p>
          <a:p>
            <a:pPr marL="0" marR="0" lvl="0" indent="0" algn="ctr" rtl="0">
              <a:lnSpc>
                <a:spcPct val="100000"/>
              </a:lnSpc>
              <a:spcBef>
                <a:spcPts val="0"/>
              </a:spcBef>
              <a:spcAft>
                <a:spcPts val="0"/>
              </a:spcAft>
              <a:buClr>
                <a:srgbClr val="000000"/>
              </a:buClr>
              <a:buSzPts val="1400"/>
              <a:buFont typeface="Arial"/>
              <a:buNone/>
            </a:pPr>
            <a:r>
              <a:rPr lang="es-ES_tradnl" sz="1900" dirty="0">
                <a:latin typeface="Raleway"/>
                <a:ea typeface="Raleway"/>
                <a:cs typeface="Raleway"/>
                <a:sym typeface="Raleway"/>
              </a:rPr>
              <a:t>Zoom</a:t>
            </a:r>
            <a:endParaRPr lang="es-ES_tradnl" sz="1900" i="0" u="none" strike="noStrike" cap="none" dirty="0">
              <a:solidFill>
                <a:srgbClr val="000000"/>
              </a:solidFill>
              <a:latin typeface="Raleway"/>
              <a:ea typeface="Raleway"/>
              <a:cs typeface="Raleway"/>
              <a:sym typeface="Raleway"/>
            </a:endParaRPr>
          </a:p>
        </p:txBody>
      </p:sp>
      <p:pic>
        <p:nvPicPr>
          <p:cNvPr id="203" name="Google Shape;203;g1f1733f5671_0_96"/>
          <p:cNvPicPr preferRelativeResize="0"/>
          <p:nvPr/>
        </p:nvPicPr>
        <p:blipFill>
          <a:blip r:embed="rId3">
            <a:alphaModFix/>
          </a:blip>
          <a:stretch>
            <a:fillRect/>
          </a:stretch>
        </p:blipFill>
        <p:spPr>
          <a:xfrm>
            <a:off x="0" y="3662851"/>
            <a:ext cx="6239053" cy="3119526"/>
          </a:xfrm>
          <a:prstGeom prst="rect">
            <a:avLst/>
          </a:prstGeom>
          <a:noFill/>
          <a:ln>
            <a:noFill/>
          </a:ln>
        </p:spPr>
      </p:pic>
      <p:pic>
        <p:nvPicPr>
          <p:cNvPr id="204" name="Google Shape;204;g1f1733f5671_0_96"/>
          <p:cNvPicPr preferRelativeResize="0"/>
          <p:nvPr/>
        </p:nvPicPr>
        <p:blipFill>
          <a:blip r:embed="rId4">
            <a:alphaModFix/>
          </a:blip>
          <a:stretch>
            <a:fillRect/>
          </a:stretch>
        </p:blipFill>
        <p:spPr>
          <a:xfrm>
            <a:off x="6494789" y="2823850"/>
            <a:ext cx="2539585" cy="106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Shape 265"/>
        <p:cNvGrpSpPr/>
        <p:nvPr/>
      </p:nvGrpSpPr>
      <p:grpSpPr>
        <a:xfrm>
          <a:off x="0" y="0"/>
          <a:ext cx="0" cy="0"/>
          <a:chOff x="0" y="0"/>
          <a:chExt cx="0" cy="0"/>
        </a:xfrm>
      </p:grpSpPr>
      <p:sp>
        <p:nvSpPr>
          <p:cNvPr id="266" name="Google Shape;266;g275ca1de0a4_0_535"/>
          <p:cNvSpPr txBox="1">
            <a:spLocks noGrp="1"/>
          </p:cNvSpPr>
          <p:nvPr>
            <p:ph type="title"/>
          </p:nvPr>
        </p:nvSpPr>
        <p:spPr>
          <a:xfrm>
            <a:off x="685800" y="810684"/>
            <a:ext cx="7772400" cy="15261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rgbClr val="3F3F3F"/>
              </a:buClr>
              <a:buSzPts val="3600"/>
              <a:buFont typeface="Calibri"/>
              <a:buNone/>
            </a:pPr>
            <a:endParaRPr/>
          </a:p>
        </p:txBody>
      </p:sp>
      <p:sp>
        <p:nvSpPr>
          <p:cNvPr id="267" name="Google Shape;267;g275ca1de0a4_0_535"/>
          <p:cNvSpPr txBox="1">
            <a:spLocks noGrp="1"/>
          </p:cNvSpPr>
          <p:nvPr>
            <p:ph type="body" idx="1"/>
          </p:nvPr>
        </p:nvSpPr>
        <p:spPr>
          <a:xfrm>
            <a:off x="685800" y="2639484"/>
            <a:ext cx="7772400" cy="5488500"/>
          </a:xfrm>
          <a:prstGeom prst="rect">
            <a:avLst/>
          </a:prstGeom>
          <a:noFill/>
          <a:ln>
            <a:noFill/>
          </a:ln>
        </p:spPr>
        <p:txBody>
          <a:bodyPr spcFirstLastPara="1" wrap="square" lIns="0" tIns="34275" rIns="0" bIns="34275" anchor="t" anchorCtr="0">
            <a:normAutofit/>
          </a:bodyPr>
          <a:lstStyle/>
          <a:p>
            <a:pPr marL="0" lvl="0" indent="0" algn="l" rtl="0">
              <a:lnSpc>
                <a:spcPct val="90000"/>
              </a:lnSpc>
              <a:spcBef>
                <a:spcPts val="900"/>
              </a:spcBef>
              <a:spcAft>
                <a:spcPts val="200"/>
              </a:spcAft>
              <a:buSzPts val="1500"/>
              <a:buNone/>
            </a:pPr>
            <a:endParaRPr/>
          </a:p>
        </p:txBody>
      </p:sp>
      <p:pic>
        <p:nvPicPr>
          <p:cNvPr id="268" name="Google Shape;268;g275ca1de0a4_0_535"/>
          <p:cNvPicPr preferRelativeResize="0"/>
          <p:nvPr/>
        </p:nvPicPr>
        <p:blipFill rotWithShape="1">
          <a:blip r:embed="rId3">
            <a:alphaModFix/>
          </a:blip>
          <a:srcRect/>
          <a:stretch/>
        </p:blipFill>
        <p:spPr>
          <a:xfrm>
            <a:off x="4555528" y="1286925"/>
            <a:ext cx="3788371" cy="5052925"/>
          </a:xfrm>
          <a:prstGeom prst="rect">
            <a:avLst/>
          </a:prstGeom>
          <a:noFill/>
          <a:ln>
            <a:noFill/>
          </a:ln>
        </p:spPr>
      </p:pic>
      <p:pic>
        <p:nvPicPr>
          <p:cNvPr id="269" name="Google Shape;269;g275ca1de0a4_0_535"/>
          <p:cNvPicPr preferRelativeResize="0"/>
          <p:nvPr/>
        </p:nvPicPr>
        <p:blipFill rotWithShape="1">
          <a:blip r:embed="rId4">
            <a:alphaModFix/>
          </a:blip>
          <a:srcRect/>
          <a:stretch/>
        </p:blipFill>
        <p:spPr>
          <a:xfrm>
            <a:off x="1049100" y="1447634"/>
            <a:ext cx="3483013" cy="46984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Shape 273"/>
        <p:cNvGrpSpPr/>
        <p:nvPr/>
      </p:nvGrpSpPr>
      <p:grpSpPr>
        <a:xfrm>
          <a:off x="0" y="0"/>
          <a:ext cx="0" cy="0"/>
          <a:chOff x="0" y="0"/>
          <a:chExt cx="0" cy="0"/>
        </a:xfrm>
      </p:grpSpPr>
      <p:sp>
        <p:nvSpPr>
          <p:cNvPr id="274" name="Google Shape;274;g275ca1de0a4_0_543"/>
          <p:cNvSpPr txBox="1">
            <a:spLocks noGrp="1"/>
          </p:cNvSpPr>
          <p:nvPr>
            <p:ph type="title"/>
          </p:nvPr>
        </p:nvSpPr>
        <p:spPr>
          <a:xfrm>
            <a:off x="685800" y="807728"/>
            <a:ext cx="7772400" cy="9576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rgbClr val="00B3B6"/>
              </a:buClr>
              <a:buSzPts val="3600"/>
              <a:buFont typeface="Helvetica Neue"/>
              <a:buNone/>
            </a:pPr>
            <a:r>
              <a:rPr lang="en-US">
                <a:latin typeface="Helvetica Neue"/>
                <a:ea typeface="Helvetica Neue"/>
                <a:cs typeface="Helvetica Neue"/>
                <a:sym typeface="Helvetica Neue"/>
              </a:rPr>
              <a:t>Fideicomiso Comunitario Tierra Libre se forma</a:t>
            </a:r>
            <a:endParaRPr/>
          </a:p>
        </p:txBody>
      </p:sp>
      <p:pic>
        <p:nvPicPr>
          <p:cNvPr id="275" name="Google Shape;275;g275ca1de0a4_0_543"/>
          <p:cNvPicPr preferRelativeResize="0">
            <a:picLocks noGrp="1"/>
          </p:cNvPicPr>
          <p:nvPr>
            <p:ph type="body" idx="1"/>
          </p:nvPr>
        </p:nvPicPr>
        <p:blipFill rotWithShape="1">
          <a:blip r:embed="rId3">
            <a:alphaModFix/>
          </a:blip>
          <a:srcRect/>
          <a:stretch/>
        </p:blipFill>
        <p:spPr>
          <a:xfrm>
            <a:off x="5972974" y="2533349"/>
            <a:ext cx="1936500" cy="3442500"/>
          </a:xfrm>
          <a:prstGeom prst="rect">
            <a:avLst/>
          </a:prstGeom>
          <a:noFill/>
          <a:ln>
            <a:noFill/>
          </a:ln>
        </p:spPr>
      </p:pic>
      <p:pic>
        <p:nvPicPr>
          <p:cNvPr id="276" name="Google Shape;276;g275ca1de0a4_0_543"/>
          <p:cNvPicPr preferRelativeResize="0"/>
          <p:nvPr/>
        </p:nvPicPr>
        <p:blipFill rotWithShape="1">
          <a:blip r:embed="rId4">
            <a:alphaModFix/>
          </a:blip>
          <a:srcRect/>
          <a:stretch/>
        </p:blipFill>
        <p:spPr>
          <a:xfrm>
            <a:off x="2374695" y="2643058"/>
            <a:ext cx="3345167" cy="2499702"/>
          </a:xfrm>
          <a:prstGeom prst="rect">
            <a:avLst/>
          </a:prstGeom>
          <a:noFill/>
          <a:ln>
            <a:noFill/>
          </a:ln>
        </p:spPr>
      </p:pic>
      <p:pic>
        <p:nvPicPr>
          <p:cNvPr id="277" name="Google Shape;277;g275ca1de0a4_0_543"/>
          <p:cNvPicPr preferRelativeResize="0"/>
          <p:nvPr/>
        </p:nvPicPr>
        <p:blipFill rotWithShape="1">
          <a:blip r:embed="rId5">
            <a:alphaModFix/>
          </a:blip>
          <a:srcRect/>
          <a:stretch/>
        </p:blipFill>
        <p:spPr>
          <a:xfrm>
            <a:off x="218872" y="3427346"/>
            <a:ext cx="2101176" cy="25486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2"/>
        <p:cNvGrpSpPr/>
        <p:nvPr/>
      </p:nvGrpSpPr>
      <p:grpSpPr>
        <a:xfrm>
          <a:off x="0" y="0"/>
          <a:ext cx="0" cy="0"/>
          <a:chOff x="0" y="0"/>
          <a:chExt cx="0" cy="0"/>
        </a:xfrm>
      </p:grpSpPr>
      <p:pic>
        <p:nvPicPr>
          <p:cNvPr id="283" name="Google Shape;283;g275df228e32_0_0">
            <a:hlinkClick r:id="rId3"/>
          </p:cNvPr>
          <p:cNvPicPr preferRelativeResize="0"/>
          <p:nvPr/>
        </p:nvPicPr>
        <p:blipFill>
          <a:blip r:embed="rId4">
            <a:alphaModFix/>
          </a:blip>
          <a:stretch>
            <a:fillRect/>
          </a:stretch>
        </p:blipFill>
        <p:spPr>
          <a:xfrm>
            <a:off x="152400" y="1091425"/>
            <a:ext cx="8839204" cy="4890048"/>
          </a:xfrm>
          <a:prstGeom prst="rect">
            <a:avLst/>
          </a:prstGeom>
          <a:noFill/>
          <a:ln>
            <a:noFill/>
          </a:ln>
        </p:spPr>
      </p:pic>
      <p:sp>
        <p:nvSpPr>
          <p:cNvPr id="284" name="Google Shape;284;g275df228e32_0_0"/>
          <p:cNvSpPr txBox="1"/>
          <p:nvPr/>
        </p:nvSpPr>
        <p:spPr>
          <a:xfrm>
            <a:off x="71850" y="250600"/>
            <a:ext cx="9000300" cy="6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950" b="1">
                <a:solidFill>
                  <a:srgbClr val="0F0F0F"/>
                </a:solidFill>
                <a:highlight>
                  <a:srgbClr val="FFFFFF"/>
                </a:highlight>
                <a:latin typeface="Raleway"/>
                <a:ea typeface="Raleway"/>
                <a:cs typeface="Raleway"/>
                <a:sym typeface="Raleway"/>
              </a:rPr>
              <a:t>Video: NUESTRA TIERRA, NUESTRO FUTURO</a:t>
            </a:r>
            <a:endParaRPr sz="2950" b="1">
              <a:solidFill>
                <a:srgbClr val="0F0F0F"/>
              </a:solidFill>
              <a:highlight>
                <a:srgbClr val="FFFFFF"/>
              </a:highlight>
              <a:latin typeface="Raleway"/>
              <a:ea typeface="Raleway"/>
              <a:cs typeface="Raleway"/>
              <a:sym typeface="Raleway"/>
            </a:endParaRPr>
          </a:p>
        </p:txBody>
      </p:sp>
      <p:pic>
        <p:nvPicPr>
          <p:cNvPr id="285" name="Google Shape;285;g275df228e32_0_0"/>
          <p:cNvPicPr preferRelativeResize="0"/>
          <p:nvPr/>
        </p:nvPicPr>
        <p:blipFill>
          <a:blip r:embed="rId5">
            <a:alphaModFix/>
          </a:blip>
          <a:stretch>
            <a:fillRect/>
          </a:stretch>
        </p:blipFill>
        <p:spPr>
          <a:xfrm>
            <a:off x="3595150" y="3429000"/>
            <a:ext cx="1463849" cy="1030700"/>
          </a:xfrm>
          <a:prstGeom prst="rect">
            <a:avLst/>
          </a:prstGeom>
          <a:noFill/>
          <a:ln>
            <a:noFill/>
          </a:ln>
        </p:spPr>
      </p:pic>
      <p:sp>
        <p:nvSpPr>
          <p:cNvPr id="286" name="Google Shape;286;g275df228e32_0_0"/>
          <p:cNvSpPr txBox="1"/>
          <p:nvPr/>
        </p:nvSpPr>
        <p:spPr>
          <a:xfrm>
            <a:off x="2916900" y="6104400"/>
            <a:ext cx="33102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u="sng">
                <a:solidFill>
                  <a:schemeClr val="hlink"/>
                </a:solidFill>
                <a:latin typeface="Raleway"/>
                <a:ea typeface="Raleway"/>
                <a:cs typeface="Raleway"/>
                <a:sym typeface="Raleway"/>
                <a:hlinkClick r:id="rId3"/>
              </a:rPr>
              <a:t>Watch Video Here</a:t>
            </a:r>
            <a:endParaRPr sz="2500" b="1">
              <a:solidFill>
                <a:srgbClr val="0000FF"/>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91"/>
        <p:cNvGrpSpPr/>
        <p:nvPr/>
      </p:nvGrpSpPr>
      <p:grpSpPr>
        <a:xfrm>
          <a:off x="0" y="0"/>
          <a:ext cx="0" cy="0"/>
          <a:chOff x="0" y="0"/>
          <a:chExt cx="0" cy="0"/>
        </a:xfrm>
      </p:grpSpPr>
      <p:pic>
        <p:nvPicPr>
          <p:cNvPr id="292" name="Google Shape;292;g275ca1de0a4_0_466"/>
          <p:cNvPicPr preferRelativeResize="0"/>
          <p:nvPr/>
        </p:nvPicPr>
        <p:blipFill>
          <a:blip r:embed="rId3">
            <a:alphaModFix/>
          </a:blip>
          <a:stretch>
            <a:fillRect/>
          </a:stretch>
        </p:blipFill>
        <p:spPr>
          <a:xfrm>
            <a:off x="0" y="0"/>
            <a:ext cx="9021025" cy="67657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97"/>
        <p:cNvGrpSpPr/>
        <p:nvPr/>
      </p:nvGrpSpPr>
      <p:grpSpPr>
        <a:xfrm>
          <a:off x="0" y="0"/>
          <a:ext cx="0" cy="0"/>
          <a:chOff x="0" y="0"/>
          <a:chExt cx="0" cy="0"/>
        </a:xfrm>
      </p:grpSpPr>
      <p:pic>
        <p:nvPicPr>
          <p:cNvPr id="298" name="Google Shape;298;g275df228e32_0_10"/>
          <p:cNvPicPr preferRelativeResize="0"/>
          <p:nvPr/>
        </p:nvPicPr>
        <p:blipFill>
          <a:blip r:embed="rId3">
            <a:alphaModFix/>
          </a:blip>
          <a:stretch>
            <a:fillRect/>
          </a:stretch>
        </p:blipFill>
        <p:spPr>
          <a:xfrm>
            <a:off x="95275" y="155650"/>
            <a:ext cx="4340250" cy="5379949"/>
          </a:xfrm>
          <a:prstGeom prst="rect">
            <a:avLst/>
          </a:prstGeom>
          <a:noFill/>
          <a:ln>
            <a:noFill/>
          </a:ln>
        </p:spPr>
      </p:pic>
      <p:pic>
        <p:nvPicPr>
          <p:cNvPr id="299" name="Google Shape;299;g275df228e32_0_10"/>
          <p:cNvPicPr preferRelativeResize="0"/>
          <p:nvPr/>
        </p:nvPicPr>
        <p:blipFill>
          <a:blip r:embed="rId4">
            <a:alphaModFix/>
          </a:blip>
          <a:stretch>
            <a:fillRect/>
          </a:stretch>
        </p:blipFill>
        <p:spPr>
          <a:xfrm>
            <a:off x="4435525" y="1866665"/>
            <a:ext cx="4589049" cy="48356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3"/>
        <p:cNvGrpSpPr/>
        <p:nvPr/>
      </p:nvGrpSpPr>
      <p:grpSpPr>
        <a:xfrm>
          <a:off x="0" y="0"/>
          <a:ext cx="0" cy="0"/>
          <a:chOff x="0" y="0"/>
          <a:chExt cx="0" cy="0"/>
        </a:xfrm>
      </p:grpSpPr>
      <p:sp>
        <p:nvSpPr>
          <p:cNvPr id="304" name="Google Shape;304;g275ca1de0a4_0_609"/>
          <p:cNvSpPr txBox="1">
            <a:spLocks noGrp="1"/>
          </p:cNvSpPr>
          <p:nvPr>
            <p:ph type="title" idx="4294967295"/>
          </p:nvPr>
        </p:nvSpPr>
        <p:spPr>
          <a:xfrm>
            <a:off x="311700" y="276700"/>
            <a:ext cx="8520600" cy="1080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s-ES_tradnl" sz="2300" dirty="0">
                <a:highlight>
                  <a:schemeClr val="accent3"/>
                </a:highlight>
                <a:latin typeface="Comic Sans MS"/>
                <a:ea typeface="Comic Sans MS"/>
                <a:cs typeface="Comic Sans MS"/>
                <a:sym typeface="Comic Sans MS"/>
              </a:rPr>
              <a:t>Nuestra lucha no paró a pesar de la pandemia del COVID19</a:t>
            </a:r>
            <a:r>
              <a:rPr lang="en-US" sz="2300" dirty="0">
                <a:highlight>
                  <a:schemeClr val="accent3"/>
                </a:highlight>
                <a:latin typeface="Comic Sans MS"/>
                <a:ea typeface="Comic Sans MS"/>
                <a:cs typeface="Comic Sans MS"/>
                <a:sym typeface="Comic Sans MS"/>
              </a:rPr>
              <a:t>/The adversity of COVID19 did not stop our work</a:t>
            </a:r>
            <a:endParaRPr sz="2300" dirty="0">
              <a:highlight>
                <a:schemeClr val="accent3"/>
              </a:highlight>
              <a:latin typeface="Comic Sans MS"/>
              <a:ea typeface="Comic Sans MS"/>
              <a:cs typeface="Comic Sans MS"/>
              <a:sym typeface="Comic Sans MS"/>
            </a:endParaRPr>
          </a:p>
          <a:p>
            <a:pPr marL="0" lvl="0" indent="0" algn="l" rtl="0">
              <a:spcBef>
                <a:spcPts val="0"/>
              </a:spcBef>
              <a:spcAft>
                <a:spcPts val="0"/>
              </a:spcAft>
              <a:buNone/>
            </a:pPr>
            <a:endParaRPr sz="2400" dirty="0">
              <a:highlight>
                <a:schemeClr val="accent3"/>
              </a:highlight>
              <a:latin typeface="Comic Sans MS"/>
              <a:ea typeface="Comic Sans MS"/>
              <a:cs typeface="Comic Sans MS"/>
              <a:sym typeface="Comic Sans MS"/>
            </a:endParaRPr>
          </a:p>
        </p:txBody>
      </p:sp>
      <p:pic>
        <p:nvPicPr>
          <p:cNvPr id="305" name="Google Shape;305;g275ca1de0a4_0_609"/>
          <p:cNvPicPr preferRelativeResize="0"/>
          <p:nvPr/>
        </p:nvPicPr>
        <p:blipFill>
          <a:blip r:embed="rId3">
            <a:alphaModFix/>
          </a:blip>
          <a:stretch>
            <a:fillRect/>
          </a:stretch>
        </p:blipFill>
        <p:spPr>
          <a:xfrm>
            <a:off x="1966900" y="1356967"/>
            <a:ext cx="5094634" cy="38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9"/>
        <p:cNvGrpSpPr/>
        <p:nvPr/>
      </p:nvGrpSpPr>
      <p:grpSpPr>
        <a:xfrm>
          <a:off x="0" y="0"/>
          <a:ext cx="0" cy="0"/>
          <a:chOff x="0" y="0"/>
          <a:chExt cx="0" cy="0"/>
        </a:xfrm>
      </p:grpSpPr>
      <p:sp>
        <p:nvSpPr>
          <p:cNvPr id="310" name="Google Shape;310;g275ca1de0a4_0_614"/>
          <p:cNvSpPr txBox="1">
            <a:spLocks noGrp="1"/>
          </p:cNvSpPr>
          <p:nvPr>
            <p:ph type="title" idx="4294967295"/>
          </p:nvPr>
        </p:nvSpPr>
        <p:spPr>
          <a:xfrm>
            <a:off x="-56375" y="174933"/>
            <a:ext cx="8650800" cy="909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US" sz="3100"/>
              <a:t>Strategic Partnerships - Socios Estrategicos</a:t>
            </a:r>
            <a:endParaRPr sz="4500" b="1"/>
          </a:p>
        </p:txBody>
      </p:sp>
      <p:sp>
        <p:nvSpPr>
          <p:cNvPr id="311" name="Google Shape;311;g275ca1de0a4_0_614"/>
          <p:cNvSpPr txBox="1"/>
          <p:nvPr/>
        </p:nvSpPr>
        <p:spPr>
          <a:xfrm>
            <a:off x="6941100" y="3107900"/>
            <a:ext cx="123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graphicFrame>
        <p:nvGraphicFramePr>
          <p:cNvPr id="312" name="Google Shape;312;g275ca1de0a4_0_614"/>
          <p:cNvGraphicFramePr/>
          <p:nvPr/>
        </p:nvGraphicFramePr>
        <p:xfrm>
          <a:off x="649525" y="1141229"/>
          <a:ext cx="7239000" cy="3383200"/>
        </p:xfrm>
        <a:graphic>
          <a:graphicData uri="http://schemas.openxmlformats.org/drawingml/2006/table">
            <a:tbl>
              <a:tblPr>
                <a:noFill/>
                <a:tableStyleId>{0BC897BE-214D-4F31-885E-42ABE8975331}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582725">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dirty="0"/>
                        <a:t>Community Land Trust </a:t>
                      </a:r>
                      <a:endParaRPr sz="1900" b="1" u="none" strike="noStrike" cap="none" dirty="0"/>
                    </a:p>
                    <a:p>
                      <a:pPr marL="0" marR="0" lvl="0" indent="0" algn="l" rtl="0">
                        <a:lnSpc>
                          <a:spcPct val="100000"/>
                        </a:lnSpc>
                        <a:spcBef>
                          <a:spcPts val="0"/>
                        </a:spcBef>
                        <a:spcAft>
                          <a:spcPts val="0"/>
                        </a:spcAft>
                        <a:buClr>
                          <a:srgbClr val="000000"/>
                        </a:buClr>
                        <a:buSzPts val="1900"/>
                        <a:buFont typeface="Arial"/>
                        <a:buNone/>
                      </a:pPr>
                      <a:r>
                        <a:rPr lang="en-US" sz="1900" b="1" dirty="0" err="1"/>
                        <a:t>Fideicomiso</a:t>
                      </a:r>
                      <a:r>
                        <a:rPr lang="en-US" sz="1900" b="1" dirty="0"/>
                        <a:t> de Tierras </a:t>
                      </a:r>
                      <a:r>
                        <a:rPr lang="en-US" sz="1900" b="1" dirty="0" err="1"/>
                        <a:t>Comunitarias</a:t>
                      </a:r>
                      <a:endParaRPr sz="1900" b="1" dirty="0"/>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t>Community Based Organizations</a:t>
                      </a:r>
                      <a:endParaRPr sz="1900" b="1" u="none" strike="noStrike" cap="none"/>
                    </a:p>
                    <a:p>
                      <a:pPr marL="0" marR="0" lvl="0" indent="0" algn="l" rtl="0">
                        <a:lnSpc>
                          <a:spcPct val="100000"/>
                        </a:lnSpc>
                        <a:spcBef>
                          <a:spcPts val="0"/>
                        </a:spcBef>
                        <a:spcAft>
                          <a:spcPts val="0"/>
                        </a:spcAft>
                        <a:buClr>
                          <a:srgbClr val="000000"/>
                        </a:buClr>
                        <a:buSzPts val="1900"/>
                        <a:buFont typeface="Arial"/>
                        <a:buNone/>
                      </a:pPr>
                      <a:r>
                        <a:rPr lang="en-US" sz="1900" b="1"/>
                        <a:t>Organizaciones de base</a:t>
                      </a:r>
                      <a:endParaRPr sz="1900" b="1"/>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t>Affordable Housing Developer</a:t>
                      </a:r>
                      <a:endParaRPr sz="1900" b="1" u="none" strike="noStrike" cap="none"/>
                    </a:p>
                    <a:p>
                      <a:pPr marL="0" marR="0" lvl="0" indent="0" algn="l" rtl="0">
                        <a:lnSpc>
                          <a:spcPct val="100000"/>
                        </a:lnSpc>
                        <a:spcBef>
                          <a:spcPts val="0"/>
                        </a:spcBef>
                        <a:spcAft>
                          <a:spcPts val="0"/>
                        </a:spcAft>
                        <a:buClr>
                          <a:srgbClr val="000000"/>
                        </a:buClr>
                        <a:buSzPts val="1900"/>
                        <a:buFont typeface="Arial"/>
                        <a:buNone/>
                      </a:pPr>
                      <a:r>
                        <a:rPr lang="en-US" sz="1900" b="1"/>
                        <a:t>Desarrollador de Vivienda</a:t>
                      </a:r>
                      <a:endParaRPr sz="1900" b="1"/>
                    </a:p>
                  </a:txBody>
                  <a:tcPr marL="91425" marR="91425" marT="121900" marB="121900"/>
                </a:tc>
                <a:extLst>
                  <a:ext uri="{0D108BD9-81ED-4DB2-BD59-A6C34878D82A}">
                    <a16:rowId xmlns:a16="http://schemas.microsoft.com/office/drawing/2014/main" val="10000"/>
                  </a:ext>
                </a:extLst>
              </a:tr>
              <a:tr h="9305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err="1"/>
                        <a:t>Fideicomiso</a:t>
                      </a:r>
                      <a:r>
                        <a:rPr lang="en-US" sz="1900" u="none" strike="noStrike" cap="none" dirty="0"/>
                        <a:t> </a:t>
                      </a:r>
                      <a:r>
                        <a:rPr lang="en-US" sz="1900" u="none" strike="noStrike" cap="none" dirty="0" err="1"/>
                        <a:t>Comunitario</a:t>
                      </a:r>
                      <a:r>
                        <a:rPr lang="en-US" sz="1900" u="none" strike="noStrike" cap="none" dirty="0"/>
                        <a:t> Tierra Libre </a:t>
                      </a:r>
                      <a:endParaRPr sz="1900" u="none" strike="noStrike" cap="none" dirty="0"/>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Community Power Collective </a:t>
                      </a:r>
                      <a:endParaRPr sz="19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a:t>Little Tokyo Service Center </a:t>
                      </a:r>
                      <a:endParaRPr sz="1900" u="none" strike="noStrike" cap="none" dirty="0"/>
                    </a:p>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a:t>Restore Neighborhoods Los Angeles, Inc.</a:t>
                      </a:r>
                      <a:endParaRPr sz="1900" u="none" strike="noStrike" cap="none" dirty="0"/>
                    </a:p>
                  </a:txBody>
                  <a:tcPr marL="91425" marR="91425" marT="121900" marB="121900"/>
                </a:tc>
                <a:extLst>
                  <a:ext uri="{0D108BD9-81ED-4DB2-BD59-A6C34878D82A}">
                    <a16:rowId xmlns:a16="http://schemas.microsoft.com/office/drawing/2014/main" val="10001"/>
                  </a:ext>
                </a:extLst>
              </a:tr>
            </a:tbl>
          </a:graphicData>
        </a:graphic>
      </p:graphicFrame>
      <p:pic>
        <p:nvPicPr>
          <p:cNvPr id="313" name="Google Shape;313;g275ca1de0a4_0_614"/>
          <p:cNvPicPr preferRelativeResize="0"/>
          <p:nvPr/>
        </p:nvPicPr>
        <p:blipFill rotWithShape="1">
          <a:blip r:embed="rId3">
            <a:alphaModFix/>
          </a:blip>
          <a:srcRect t="19803" b="18254"/>
          <a:stretch/>
        </p:blipFill>
        <p:spPr>
          <a:xfrm>
            <a:off x="1095650" y="3429003"/>
            <a:ext cx="3671099" cy="3032000"/>
          </a:xfrm>
          <a:prstGeom prst="rect">
            <a:avLst/>
          </a:prstGeom>
          <a:noFill/>
          <a:ln>
            <a:noFill/>
          </a:ln>
        </p:spPr>
      </p:pic>
      <p:pic>
        <p:nvPicPr>
          <p:cNvPr id="314" name="Google Shape;314;g275ca1de0a4_0_614"/>
          <p:cNvPicPr preferRelativeResize="0"/>
          <p:nvPr/>
        </p:nvPicPr>
        <p:blipFill rotWithShape="1">
          <a:blip r:embed="rId4">
            <a:alphaModFix/>
          </a:blip>
          <a:srcRect/>
          <a:stretch/>
        </p:blipFill>
        <p:spPr>
          <a:xfrm>
            <a:off x="5070675" y="3429004"/>
            <a:ext cx="1870425" cy="24938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18"/>
        <p:cNvGrpSpPr/>
        <p:nvPr/>
      </p:nvGrpSpPr>
      <p:grpSpPr>
        <a:xfrm>
          <a:off x="0" y="0"/>
          <a:ext cx="0" cy="0"/>
          <a:chOff x="0" y="0"/>
          <a:chExt cx="0" cy="0"/>
        </a:xfrm>
      </p:grpSpPr>
      <p:sp>
        <p:nvSpPr>
          <p:cNvPr id="319" name="Google Shape;319;g275ca1de0a4_0_622"/>
          <p:cNvSpPr txBox="1"/>
          <p:nvPr/>
        </p:nvSpPr>
        <p:spPr>
          <a:xfrm>
            <a:off x="0" y="0"/>
            <a:ext cx="4825500" cy="5663058"/>
          </a:xfrm>
          <a:prstGeom prst="rect">
            <a:avLst/>
          </a:prstGeom>
          <a:noFill/>
          <a:ln>
            <a:noFill/>
          </a:ln>
        </p:spPr>
        <p:txBody>
          <a:bodyPr spcFirstLastPara="1" wrap="square" lIns="91425" tIns="91425" rIns="91425" bIns="91425" anchor="t" anchorCtr="0">
            <a:spAutoFit/>
          </a:bodyPr>
          <a:lstStyle/>
          <a:p>
            <a:pPr lvl="0">
              <a:spcBef>
                <a:spcPts val="1200"/>
              </a:spcBef>
              <a:buSzPts val="1400"/>
            </a:pPr>
            <a:r>
              <a:rPr lang="es-ES_tradnl" b="1" dirty="0">
                <a:solidFill>
                  <a:srgbClr val="1D1D1D"/>
                </a:solidFill>
                <a:latin typeface="Lato"/>
                <a:ea typeface="Lato"/>
                <a:cs typeface="Lato"/>
                <a:sym typeface="Lato"/>
              </a:rPr>
              <a:t>Estudio de caso: Edificio Simmons</a:t>
            </a:r>
          </a:p>
          <a:p>
            <a:pPr lvl="0">
              <a:spcBef>
                <a:spcPts val="1200"/>
              </a:spcBef>
              <a:buSzPts val="1400"/>
            </a:pPr>
            <a:r>
              <a:rPr lang="es-ES_tradnl" b="1" dirty="0">
                <a:solidFill>
                  <a:srgbClr val="1D1D1D"/>
                </a:solidFill>
                <a:latin typeface="Lato"/>
                <a:ea typeface="Lato"/>
                <a:cs typeface="Lato"/>
                <a:sym typeface="Lato"/>
              </a:rPr>
              <a:t>Enero</a:t>
            </a:r>
            <a:r>
              <a:rPr lang="es-ES_tradnl" sz="1400" b="1" i="0" u="none" strike="noStrike" cap="none" dirty="0">
                <a:solidFill>
                  <a:srgbClr val="1D1D1D"/>
                </a:solidFill>
                <a:latin typeface="Lato"/>
                <a:ea typeface="Lato"/>
                <a:cs typeface="Lato"/>
                <a:sym typeface="Lato"/>
              </a:rPr>
              <a:t> -Abril 2021</a:t>
            </a:r>
          </a:p>
          <a:p>
            <a:pPr marL="0" marR="0" lvl="0" indent="0" algn="l" rtl="0">
              <a:lnSpc>
                <a:spcPct val="100000"/>
              </a:lnSpc>
              <a:spcBef>
                <a:spcPts val="1200"/>
              </a:spcBef>
              <a:spcAft>
                <a:spcPts val="0"/>
              </a:spcAft>
              <a:buClr>
                <a:srgbClr val="000000"/>
              </a:buClr>
              <a:buSzPts val="1400"/>
              <a:buFont typeface="Arial"/>
              <a:buNone/>
            </a:pPr>
            <a:r>
              <a:rPr lang="es-ES_tradnl" sz="1400" b="0" i="0" u="none" strike="noStrike" cap="none" dirty="0">
                <a:solidFill>
                  <a:srgbClr val="1D1D1D"/>
                </a:solidFill>
                <a:latin typeface="Lato"/>
                <a:ea typeface="Lato"/>
                <a:cs typeface="Lato"/>
                <a:sym typeface="Lato"/>
              </a:rPr>
              <a:t>Defensores de la Coalición </a:t>
            </a:r>
            <a:r>
              <a:rPr lang="es-ES_tradnl" sz="1400" b="0" i="0" u="none" strike="noStrike" cap="none" dirty="0" err="1">
                <a:solidFill>
                  <a:srgbClr val="1D1D1D"/>
                </a:solidFill>
                <a:latin typeface="Lato"/>
                <a:ea typeface="Lato"/>
                <a:cs typeface="Lato"/>
                <a:sym typeface="Lato"/>
              </a:rPr>
              <a:t>LACLT</a:t>
            </a:r>
            <a:r>
              <a:rPr lang="es-ES_tradnl" sz="1400" b="0" i="0" u="none" strike="noStrike" cap="none" dirty="0">
                <a:solidFill>
                  <a:srgbClr val="1D1D1D"/>
                </a:solidFill>
                <a:latin typeface="Lato"/>
                <a:ea typeface="Lato"/>
                <a:cs typeface="Lato"/>
                <a:sym typeface="Lato"/>
              </a:rPr>
              <a:t> en apoyo del </a:t>
            </a:r>
            <a:r>
              <a:rPr lang="es-ES_tradnl" dirty="0">
                <a:solidFill>
                  <a:srgbClr val="1D1D1D"/>
                </a:solidFill>
                <a:latin typeface="Lato"/>
                <a:ea typeface="Lato"/>
                <a:cs typeface="Lato"/>
                <a:sym typeface="Lato"/>
              </a:rPr>
              <a:t>P</a:t>
            </a:r>
            <a:r>
              <a:rPr lang="es-ES_tradnl" sz="1400" b="0" i="0" u="none" strike="noStrike" cap="none" dirty="0">
                <a:solidFill>
                  <a:srgbClr val="1D1D1D"/>
                </a:solidFill>
                <a:latin typeface="Lato"/>
                <a:ea typeface="Lato"/>
                <a:cs typeface="Lato"/>
                <a:sym typeface="Lato"/>
              </a:rPr>
              <a:t>rograma </a:t>
            </a:r>
            <a:r>
              <a:rPr lang="es-ES_tradnl" dirty="0">
                <a:solidFill>
                  <a:srgbClr val="1D1D1D"/>
                </a:solidFill>
                <a:latin typeface="Lato"/>
                <a:ea typeface="Lato"/>
                <a:cs typeface="Lato"/>
                <a:sym typeface="Lato"/>
              </a:rPr>
              <a:t>Piloto</a:t>
            </a:r>
            <a:r>
              <a:rPr lang="es-ES_tradnl" sz="1400" b="0" i="0" u="none" strike="noStrike" cap="none" dirty="0">
                <a:solidFill>
                  <a:srgbClr val="1D1D1D"/>
                </a:solidFill>
                <a:latin typeface="Lato"/>
                <a:ea typeface="Lato"/>
                <a:cs typeface="Lato"/>
                <a:sym typeface="Lato"/>
              </a:rPr>
              <a:t> CLT</a:t>
            </a:r>
            <a:r>
              <a:rPr lang="es-ES_tradnl" dirty="0">
                <a:solidFill>
                  <a:srgbClr val="1D1D1D"/>
                </a:solidFill>
                <a:latin typeface="Lato"/>
                <a:ea typeface="Lato"/>
                <a:cs typeface="Lato"/>
                <a:sym typeface="Lato"/>
              </a:rPr>
              <a:t>. 14 millones de dólares. </a:t>
            </a:r>
          </a:p>
          <a:p>
            <a:pPr lvl="0">
              <a:spcBef>
                <a:spcPts val="1200"/>
              </a:spcBef>
              <a:buSzPts val="1400"/>
            </a:pPr>
            <a:r>
              <a:rPr lang="es-ES_tradnl" dirty="0">
                <a:solidFill>
                  <a:srgbClr val="1D1D1D"/>
                </a:solidFill>
                <a:latin typeface="Lato"/>
                <a:ea typeface="Lato"/>
                <a:cs typeface="Lato"/>
                <a:sym typeface="Lato"/>
              </a:rPr>
              <a:t>El edificio Simmons se identifica a través de la investigación. Las llamadas a las puertas se coordinan con el CPC/</a:t>
            </a:r>
            <a:r>
              <a:rPr lang="es-ES_tradnl" dirty="0" err="1">
                <a:solidFill>
                  <a:srgbClr val="1D1D1D"/>
                </a:solidFill>
                <a:latin typeface="Lato"/>
                <a:ea typeface="Lato"/>
                <a:cs typeface="Lato"/>
                <a:sym typeface="Lato"/>
              </a:rPr>
              <a:t>FCTL</a:t>
            </a:r>
            <a:r>
              <a:rPr lang="es-ES_tradnl" dirty="0">
                <a:solidFill>
                  <a:srgbClr val="1D1D1D"/>
                </a:solidFill>
                <a:latin typeface="Lato"/>
                <a:ea typeface="Lato"/>
                <a:cs typeface="Lato"/>
                <a:sym typeface="Lato"/>
              </a:rPr>
              <a:t> en el edificio que presta servicios directos. Al mismo tiempo, </a:t>
            </a:r>
            <a:r>
              <a:rPr lang="es-ES_tradnl" dirty="0" err="1">
                <a:solidFill>
                  <a:srgbClr val="1D1D1D"/>
                </a:solidFill>
                <a:latin typeface="Lato"/>
                <a:ea typeface="Lato"/>
                <a:cs typeface="Lato"/>
                <a:sym typeface="Lato"/>
              </a:rPr>
              <a:t>LTSC</a:t>
            </a:r>
            <a:r>
              <a:rPr lang="es-ES_tradnl" dirty="0">
                <a:solidFill>
                  <a:srgbClr val="1D1D1D"/>
                </a:solidFill>
                <a:latin typeface="Lato"/>
                <a:ea typeface="Lato"/>
                <a:cs typeface="Lato"/>
                <a:sym typeface="Lato"/>
              </a:rPr>
              <a:t>/</a:t>
            </a:r>
            <a:r>
              <a:rPr lang="es-ES_tradnl" dirty="0" err="1">
                <a:solidFill>
                  <a:srgbClr val="1D1D1D"/>
                </a:solidFill>
                <a:latin typeface="Lato"/>
                <a:ea typeface="Lato"/>
                <a:cs typeface="Lato"/>
                <a:sym typeface="Lato"/>
              </a:rPr>
              <a:t>FCTL</a:t>
            </a:r>
            <a:r>
              <a:rPr lang="es-ES_tradnl" dirty="0">
                <a:solidFill>
                  <a:srgbClr val="1D1D1D"/>
                </a:solidFill>
                <a:latin typeface="Lato"/>
                <a:ea typeface="Lato"/>
                <a:cs typeface="Lato"/>
                <a:sym typeface="Lato"/>
              </a:rPr>
              <a:t> hacen una oferta por el edificio</a:t>
            </a:r>
            <a:r>
              <a:rPr lang="en-US" dirty="0">
                <a:solidFill>
                  <a:srgbClr val="1D1D1D"/>
                </a:solidFill>
                <a:latin typeface="Lato"/>
                <a:ea typeface="Lato"/>
                <a:cs typeface="Lato"/>
                <a:sym typeface="Lato"/>
              </a:rPr>
              <a:t>.</a:t>
            </a:r>
          </a:p>
          <a:p>
            <a:pPr lvl="0">
              <a:spcBef>
                <a:spcPts val="1200"/>
              </a:spcBef>
              <a:buSzPts val="1400"/>
            </a:pPr>
            <a:r>
              <a:rPr lang="es-ES_tradnl" sz="1400" b="1" i="0" u="none" strike="noStrike" cap="none" dirty="0">
                <a:solidFill>
                  <a:srgbClr val="1D1D1D"/>
                </a:solidFill>
                <a:latin typeface="Lato"/>
                <a:ea typeface="Lato"/>
                <a:cs typeface="Lato"/>
                <a:sym typeface="Lato"/>
              </a:rPr>
              <a:t>Mayo 2021</a:t>
            </a:r>
          </a:p>
          <a:p>
            <a:pPr lvl="0">
              <a:spcBef>
                <a:spcPts val="1200"/>
              </a:spcBef>
              <a:buSzPts val="1400"/>
            </a:pPr>
            <a:r>
              <a:rPr lang="es-ES_tradnl" dirty="0">
                <a:solidFill>
                  <a:srgbClr val="1D1D1D"/>
                </a:solidFill>
                <a:latin typeface="Lato"/>
                <a:ea typeface="Lato"/>
                <a:cs typeface="Lato"/>
                <a:sym typeface="Lato"/>
              </a:rPr>
              <a:t>Se adquiere el edificio. Primera reunión de inquilinos. </a:t>
            </a:r>
            <a:r>
              <a:rPr lang="es-ES_tradnl" dirty="0" err="1">
                <a:solidFill>
                  <a:srgbClr val="1D1D1D"/>
                </a:solidFill>
                <a:latin typeface="Lato"/>
                <a:ea typeface="Lato"/>
                <a:cs typeface="Lato"/>
                <a:sym typeface="Lato"/>
              </a:rPr>
              <a:t>FCTL</a:t>
            </a:r>
            <a:r>
              <a:rPr lang="es-ES_tradnl" dirty="0">
                <a:solidFill>
                  <a:srgbClr val="1D1D1D"/>
                </a:solidFill>
                <a:latin typeface="Lato"/>
                <a:ea typeface="Lato"/>
                <a:cs typeface="Lato"/>
                <a:sym typeface="Lato"/>
              </a:rPr>
              <a:t>/</a:t>
            </a:r>
            <a:r>
              <a:rPr lang="es-ES_tradnl" dirty="0" err="1">
                <a:solidFill>
                  <a:srgbClr val="1D1D1D"/>
                </a:solidFill>
                <a:latin typeface="Lato"/>
                <a:ea typeface="Lato"/>
                <a:cs typeface="Lato"/>
                <a:sym typeface="Lato"/>
              </a:rPr>
              <a:t>LTSC</a:t>
            </a:r>
            <a:r>
              <a:rPr lang="es-ES_tradnl" dirty="0">
                <a:solidFill>
                  <a:srgbClr val="1D1D1D"/>
                </a:solidFill>
                <a:latin typeface="Lato"/>
                <a:ea typeface="Lato"/>
                <a:cs typeface="Lato"/>
                <a:sym typeface="Lato"/>
              </a:rPr>
              <a:t>/CPC nos presentamos formalmente. La mayoría de los hogares asisten.</a:t>
            </a:r>
            <a:endParaRPr lang="es-ES_tradnl" sz="1400" b="0" i="0" u="none" strike="noStrike" cap="none" dirty="0">
              <a:solidFill>
                <a:srgbClr val="1D1D1D"/>
              </a:solidFill>
              <a:latin typeface="Lato"/>
              <a:ea typeface="Lato"/>
              <a:cs typeface="Lato"/>
              <a:sym typeface="Lato"/>
            </a:endParaRPr>
          </a:p>
          <a:p>
            <a:pPr marL="0" marR="0" lvl="0" indent="0" algn="l" rtl="0">
              <a:lnSpc>
                <a:spcPct val="100000"/>
              </a:lnSpc>
              <a:spcBef>
                <a:spcPts val="1200"/>
              </a:spcBef>
              <a:spcAft>
                <a:spcPts val="0"/>
              </a:spcAft>
              <a:buClr>
                <a:srgbClr val="000000"/>
              </a:buClr>
              <a:buSzPts val="1400"/>
              <a:buFont typeface="Arial"/>
              <a:buNone/>
            </a:pPr>
            <a:r>
              <a:rPr lang="es-ES_tradnl" sz="1400" b="1" i="0" u="none" strike="noStrike" cap="none" dirty="0">
                <a:solidFill>
                  <a:srgbClr val="1D1D1D"/>
                </a:solidFill>
                <a:latin typeface="Lato"/>
                <a:ea typeface="Lato"/>
                <a:cs typeface="Lato"/>
                <a:sym typeface="Lato"/>
              </a:rPr>
              <a:t>Junio 2021</a:t>
            </a:r>
          </a:p>
          <a:p>
            <a:pPr lvl="0">
              <a:spcBef>
                <a:spcPts val="1200"/>
              </a:spcBef>
              <a:spcAft>
                <a:spcPts val="1200"/>
              </a:spcAft>
              <a:buSzPts val="1400"/>
            </a:pPr>
            <a:r>
              <a:rPr lang="es-ES_tradnl" dirty="0">
                <a:solidFill>
                  <a:srgbClr val="1D1D1D"/>
                </a:solidFill>
                <a:latin typeface="Lato"/>
                <a:ea typeface="Lato"/>
                <a:cs typeface="Lato"/>
                <a:sym typeface="Lato"/>
              </a:rPr>
              <a:t>El </a:t>
            </a:r>
            <a:r>
              <a:rPr lang="es-ES_tradnl" dirty="0" err="1">
                <a:solidFill>
                  <a:srgbClr val="1D1D1D"/>
                </a:solidFill>
                <a:latin typeface="Lato"/>
                <a:ea typeface="Lato"/>
                <a:cs typeface="Lato"/>
                <a:sym typeface="Lato"/>
              </a:rPr>
              <a:t>FCTL</a:t>
            </a:r>
            <a:r>
              <a:rPr lang="es-ES_tradnl" dirty="0">
                <a:solidFill>
                  <a:srgbClr val="1D1D1D"/>
                </a:solidFill>
                <a:latin typeface="Lato"/>
                <a:ea typeface="Lato"/>
                <a:cs typeface="Lato"/>
                <a:sym typeface="Lato"/>
              </a:rPr>
              <a:t> y el CPC celebran un evento cultural donde la banda Quetzal y el artista de Colombia facilitan un convivio. Acto seguido una feria de recursos y una fiesta en la calle. La intención es construir relaciones con inquilinos y vecinos.</a:t>
            </a:r>
            <a:endParaRPr lang="es-ES_tradnl" sz="1400" b="0" i="0" u="none" strike="noStrike" cap="none" dirty="0">
              <a:solidFill>
                <a:srgbClr val="1D1D1D"/>
              </a:solidFill>
              <a:latin typeface="Lato"/>
              <a:ea typeface="Lato"/>
              <a:cs typeface="Lato"/>
              <a:sym typeface="Lato"/>
            </a:endParaRPr>
          </a:p>
        </p:txBody>
      </p:sp>
      <p:pic>
        <p:nvPicPr>
          <p:cNvPr id="320" name="Google Shape;320;g275ca1de0a4_0_622"/>
          <p:cNvPicPr preferRelativeResize="0"/>
          <p:nvPr/>
        </p:nvPicPr>
        <p:blipFill rotWithShape="1">
          <a:blip r:embed="rId3">
            <a:alphaModFix/>
          </a:blip>
          <a:srcRect/>
          <a:stretch/>
        </p:blipFill>
        <p:spPr>
          <a:xfrm>
            <a:off x="5215900" y="3523900"/>
            <a:ext cx="3043304" cy="2282469"/>
          </a:xfrm>
          <a:prstGeom prst="rect">
            <a:avLst/>
          </a:prstGeom>
          <a:noFill/>
          <a:ln>
            <a:noFill/>
          </a:ln>
        </p:spPr>
      </p:pic>
      <p:pic>
        <p:nvPicPr>
          <p:cNvPr id="321" name="Google Shape;321;g275ca1de0a4_0_622"/>
          <p:cNvPicPr preferRelativeResize="0"/>
          <p:nvPr/>
        </p:nvPicPr>
        <p:blipFill rotWithShape="1">
          <a:blip r:embed="rId4">
            <a:alphaModFix/>
          </a:blip>
          <a:srcRect/>
          <a:stretch/>
        </p:blipFill>
        <p:spPr>
          <a:xfrm>
            <a:off x="5215900" y="245751"/>
            <a:ext cx="3043302" cy="22824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32"/>
        <p:cNvGrpSpPr/>
        <p:nvPr/>
      </p:nvGrpSpPr>
      <p:grpSpPr>
        <a:xfrm>
          <a:off x="0" y="0"/>
          <a:ext cx="0" cy="0"/>
          <a:chOff x="0" y="0"/>
          <a:chExt cx="0" cy="0"/>
        </a:xfrm>
      </p:grpSpPr>
      <p:sp>
        <p:nvSpPr>
          <p:cNvPr id="333" name="Google Shape;333;g275ca1de0a4_0_634"/>
          <p:cNvSpPr txBox="1"/>
          <p:nvPr/>
        </p:nvSpPr>
        <p:spPr>
          <a:xfrm>
            <a:off x="0" y="5800"/>
            <a:ext cx="4848600" cy="578155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en-US" b="1" dirty="0">
                <a:latin typeface="Lato"/>
                <a:ea typeface="Lato"/>
                <a:cs typeface="Lato"/>
                <a:sym typeface="Lato"/>
              </a:rPr>
              <a:t>Case Study Continues </a:t>
            </a:r>
            <a:endParaRPr b="1" dirty="0">
              <a:latin typeface="Lato"/>
              <a:ea typeface="Lato"/>
              <a:cs typeface="Lato"/>
              <a:sym typeface="Lato"/>
            </a:endParaRPr>
          </a:p>
          <a:p>
            <a:pPr marL="0" marR="0" lvl="0" indent="0" algn="l" rtl="0">
              <a:lnSpc>
                <a:spcPct val="115000"/>
              </a:lnSpc>
              <a:spcBef>
                <a:spcPts val="1200"/>
              </a:spcBef>
              <a:spcAft>
                <a:spcPts val="0"/>
              </a:spcAft>
              <a:buClr>
                <a:srgbClr val="000000"/>
              </a:buClr>
              <a:buSzPts val="1400"/>
              <a:buFont typeface="Arial"/>
              <a:buNone/>
            </a:pPr>
            <a:r>
              <a:rPr lang="en-US" b="1" dirty="0">
                <a:latin typeface="Lato"/>
                <a:ea typeface="Lato"/>
                <a:cs typeface="Lato"/>
                <a:sym typeface="Lato"/>
              </a:rPr>
              <a:t>2022-2023</a:t>
            </a:r>
            <a:endParaRPr sz="1400" b="1" i="0" u="none" strike="noStrike" cap="none" dirty="0">
              <a:solidFill>
                <a:srgbClr val="000000"/>
              </a:solidFill>
              <a:latin typeface="Lato"/>
              <a:ea typeface="Lato"/>
              <a:cs typeface="Lato"/>
              <a:sym typeface="Lato"/>
            </a:endParaRPr>
          </a:p>
          <a:p>
            <a:pPr marL="0" marR="0" lvl="0" indent="0" algn="l" rtl="0">
              <a:lnSpc>
                <a:spcPct val="115000"/>
              </a:lnSpc>
              <a:spcBef>
                <a:spcPts val="1200"/>
              </a:spcBef>
              <a:spcAft>
                <a:spcPts val="0"/>
              </a:spcAft>
              <a:buClr>
                <a:srgbClr val="000000"/>
              </a:buClr>
              <a:buSzPts val="1400"/>
              <a:buFont typeface="Arial"/>
              <a:buNone/>
            </a:pPr>
            <a:r>
              <a:rPr lang="en-US" sz="1400" b="0" i="0" u="none" strike="noStrike" cap="none" dirty="0">
                <a:solidFill>
                  <a:srgbClr val="000000"/>
                </a:solidFill>
                <a:latin typeface="Lato"/>
                <a:ea typeface="Lato"/>
                <a:cs typeface="Lato"/>
                <a:sym typeface="Lato"/>
              </a:rPr>
              <a:t>Monthly Meetings with </a:t>
            </a:r>
            <a:r>
              <a:rPr lang="en-US" sz="1400" b="0" i="0" u="none" strike="noStrike" cap="none" dirty="0" err="1">
                <a:solidFill>
                  <a:srgbClr val="000000"/>
                </a:solidFill>
                <a:latin typeface="Lato"/>
                <a:ea typeface="Lato"/>
                <a:cs typeface="Lato"/>
                <a:sym typeface="Lato"/>
              </a:rPr>
              <a:t>LTSC</a:t>
            </a:r>
            <a:r>
              <a:rPr lang="en-US" sz="1400" b="0" i="0" u="none" strike="noStrike" cap="none" dirty="0">
                <a:solidFill>
                  <a:srgbClr val="000000"/>
                </a:solidFill>
                <a:latin typeface="Lato"/>
                <a:ea typeface="Lato"/>
                <a:cs typeface="Lato"/>
                <a:sym typeface="Lato"/>
              </a:rPr>
              <a:t>, </a:t>
            </a:r>
            <a:r>
              <a:rPr lang="en-US" sz="1400" b="0" i="0" u="none" strike="noStrike" cap="none" dirty="0" err="1">
                <a:solidFill>
                  <a:srgbClr val="000000"/>
                </a:solidFill>
                <a:latin typeface="Lato"/>
                <a:ea typeface="Lato"/>
                <a:cs typeface="Lato"/>
                <a:sym typeface="Lato"/>
              </a:rPr>
              <a:t>FCTL</a:t>
            </a:r>
            <a:r>
              <a:rPr lang="en-US" sz="1400" b="0" i="0" u="none" strike="noStrike" cap="none" dirty="0">
                <a:solidFill>
                  <a:srgbClr val="000000"/>
                </a:solidFill>
                <a:latin typeface="Lato"/>
                <a:ea typeface="Lato"/>
                <a:cs typeface="Lato"/>
                <a:sym typeface="Lato"/>
              </a:rPr>
              <a:t>, and CPC staff and Tenants to: Build Relationships and Trust with Tenants. </a:t>
            </a:r>
            <a:endParaRPr sz="1400" b="0" i="0" u="none" strike="noStrike" cap="none" dirty="0">
              <a:solidFill>
                <a:srgbClr val="000000"/>
              </a:solidFill>
              <a:latin typeface="Lato"/>
              <a:ea typeface="Lato"/>
              <a:cs typeface="Lato"/>
              <a:sym typeface="Lato"/>
            </a:endParaRPr>
          </a:p>
          <a:p>
            <a:pPr marL="0" marR="0" lvl="0" indent="0" algn="l" rtl="0">
              <a:lnSpc>
                <a:spcPct val="115000"/>
              </a:lnSpc>
              <a:spcBef>
                <a:spcPts val="1200"/>
              </a:spcBef>
              <a:spcAft>
                <a:spcPts val="0"/>
              </a:spcAft>
              <a:buClr>
                <a:srgbClr val="000000"/>
              </a:buClr>
              <a:buSzPts val="1400"/>
              <a:buFont typeface="Arial"/>
              <a:buNone/>
            </a:pPr>
            <a:r>
              <a:rPr lang="en-US" sz="1400" b="0" i="0" u="none" strike="noStrike" cap="none" dirty="0">
                <a:solidFill>
                  <a:srgbClr val="000000"/>
                </a:solidFill>
                <a:latin typeface="Lato"/>
                <a:ea typeface="Lato"/>
                <a:cs typeface="Lato"/>
                <a:sym typeface="Lato"/>
              </a:rPr>
              <a:t>Create space in the meetings for tenants to meet each other and get to know organizations. Learn about community land trust, tenant rights, and rehab of building. </a:t>
            </a:r>
            <a:endParaRPr sz="1400" b="0" i="0" u="none" strike="noStrike" cap="none" dirty="0">
              <a:solidFill>
                <a:srgbClr val="000000"/>
              </a:solidFill>
              <a:latin typeface="Lato"/>
              <a:ea typeface="Lato"/>
              <a:cs typeface="Lato"/>
              <a:sym typeface="Lato"/>
            </a:endParaRPr>
          </a:p>
          <a:p>
            <a:pPr marL="0" marR="0" lvl="0" indent="0" algn="l" rtl="0">
              <a:lnSpc>
                <a:spcPct val="115000"/>
              </a:lnSpc>
              <a:spcBef>
                <a:spcPts val="1200"/>
              </a:spcBef>
              <a:spcAft>
                <a:spcPts val="0"/>
              </a:spcAft>
              <a:buClr>
                <a:srgbClr val="000000"/>
              </a:buClr>
              <a:buSzPts val="1400"/>
              <a:buFont typeface="Arial"/>
              <a:buNone/>
            </a:pPr>
            <a:r>
              <a:rPr lang="en-US" sz="1400" b="0" i="0" u="none" strike="noStrike" cap="none" dirty="0">
                <a:solidFill>
                  <a:srgbClr val="000000"/>
                </a:solidFill>
                <a:latin typeface="Lato"/>
                <a:ea typeface="Lato"/>
                <a:cs typeface="Lato"/>
                <a:sym typeface="Lato"/>
              </a:rPr>
              <a:t>Engage tenants with rehabilitation process and decision making. Since building was not fully organized prior to acquisition tenants and organizations are still addressing condition issues, trust building, and asserting tenant rights. </a:t>
            </a:r>
            <a:endParaRPr sz="1400" b="0" i="0" u="none" strike="noStrike" cap="none" dirty="0">
              <a:solidFill>
                <a:srgbClr val="000000"/>
              </a:solidFill>
              <a:latin typeface="Lato"/>
              <a:ea typeface="Lato"/>
              <a:cs typeface="Lato"/>
              <a:sym typeface="Lato"/>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dirty="0">
                <a:solidFill>
                  <a:srgbClr val="000000"/>
                </a:solidFill>
                <a:latin typeface="Lato"/>
                <a:ea typeface="Lato"/>
                <a:cs typeface="Lato"/>
                <a:sym typeface="Lato"/>
              </a:rPr>
              <a:t>Jan 2023-July 2023</a:t>
            </a:r>
            <a:endParaRPr sz="1400" b="1" i="0" u="none" strike="noStrike" cap="none" dirty="0">
              <a:solidFill>
                <a:srgbClr val="000000"/>
              </a:solidFill>
              <a:latin typeface="Lato"/>
              <a:ea typeface="Lato"/>
              <a:cs typeface="Lato"/>
              <a:sym typeface="Lato"/>
            </a:endParaRPr>
          </a:p>
          <a:p>
            <a:pPr marL="0" marR="0" lvl="0" indent="0" algn="l" rtl="0">
              <a:lnSpc>
                <a:spcPct val="115000"/>
              </a:lnSpc>
              <a:spcBef>
                <a:spcPts val="1200"/>
              </a:spcBef>
              <a:spcAft>
                <a:spcPts val="0"/>
              </a:spcAft>
              <a:buClr>
                <a:srgbClr val="000000"/>
              </a:buClr>
              <a:buSzPts val="1400"/>
              <a:buFont typeface="Arial"/>
              <a:buNone/>
            </a:pPr>
            <a:r>
              <a:rPr lang="en-US" dirty="0">
                <a:latin typeface="Lato"/>
                <a:ea typeface="Lato"/>
                <a:cs typeface="Lato"/>
                <a:sym typeface="Lato"/>
              </a:rPr>
              <a:t>Tenant joins board of </a:t>
            </a:r>
            <a:r>
              <a:rPr lang="en-US" dirty="0" err="1">
                <a:latin typeface="Lato"/>
                <a:ea typeface="Lato"/>
                <a:cs typeface="Lato"/>
                <a:sym typeface="Lato"/>
              </a:rPr>
              <a:t>FCTL</a:t>
            </a:r>
            <a:r>
              <a:rPr lang="en-US" dirty="0">
                <a:latin typeface="Lato"/>
                <a:ea typeface="Lato"/>
                <a:cs typeface="Lato"/>
                <a:sym typeface="Lato"/>
              </a:rPr>
              <a:t>.  Tenants are </a:t>
            </a:r>
            <a:r>
              <a:rPr lang="en-US" dirty="0" err="1">
                <a:latin typeface="Lato"/>
                <a:ea typeface="Lato"/>
                <a:cs typeface="Lato"/>
                <a:sym typeface="Lato"/>
              </a:rPr>
              <a:t>temporar</a:t>
            </a:r>
            <a:r>
              <a:rPr lang="en-US" dirty="0">
                <a:latin typeface="Lato"/>
                <a:ea typeface="Lato"/>
                <a:cs typeface="Lato"/>
                <a:sym typeface="Lato"/>
              </a:rPr>
              <a:t> relocated. </a:t>
            </a:r>
            <a:endParaRPr dirty="0">
              <a:latin typeface="Lato"/>
              <a:ea typeface="Lato"/>
              <a:cs typeface="Lato"/>
              <a:sym typeface="Lato"/>
            </a:endParaRPr>
          </a:p>
          <a:p>
            <a:pPr marL="0" marR="0" lvl="0" indent="0" algn="l" rtl="0">
              <a:lnSpc>
                <a:spcPct val="115000"/>
              </a:lnSpc>
              <a:spcBef>
                <a:spcPts val="1200"/>
              </a:spcBef>
              <a:spcAft>
                <a:spcPts val="1200"/>
              </a:spcAft>
              <a:buClr>
                <a:srgbClr val="000000"/>
              </a:buClr>
              <a:buSzPts val="1400"/>
              <a:buFont typeface="Arial"/>
              <a:buNone/>
            </a:pPr>
            <a:r>
              <a:rPr lang="en-US" dirty="0">
                <a:latin typeface="Lato"/>
                <a:ea typeface="Lato"/>
                <a:cs typeface="Lato"/>
                <a:sym typeface="Lato"/>
              </a:rPr>
              <a:t>Engagement is focused on m</a:t>
            </a:r>
            <a:r>
              <a:rPr lang="en-US" sz="1400" b="0" i="0" u="none" strike="noStrike" cap="none" dirty="0">
                <a:solidFill>
                  <a:srgbClr val="000000"/>
                </a:solidFill>
                <a:latin typeface="Lato"/>
                <a:ea typeface="Lato"/>
                <a:cs typeface="Lato"/>
                <a:sym typeface="Lato"/>
              </a:rPr>
              <a:t>aintain</a:t>
            </a:r>
            <a:r>
              <a:rPr lang="en-US" dirty="0">
                <a:latin typeface="Lato"/>
                <a:ea typeface="Lato"/>
                <a:cs typeface="Lato"/>
                <a:sym typeface="Lato"/>
              </a:rPr>
              <a:t>ing </a:t>
            </a:r>
            <a:r>
              <a:rPr lang="en-US" sz="1400" b="0" i="0" u="none" strike="noStrike" cap="none" dirty="0">
                <a:solidFill>
                  <a:srgbClr val="000000"/>
                </a:solidFill>
                <a:latin typeface="Lato"/>
                <a:ea typeface="Lato"/>
                <a:cs typeface="Lato"/>
                <a:sym typeface="Lato"/>
              </a:rPr>
              <a:t>unity among tenants, continue meeting with tenants, and  engage coop conversion. </a:t>
            </a:r>
            <a:endParaRPr sz="1400" b="0" i="0" u="none" strike="noStrike" cap="none" dirty="0">
              <a:solidFill>
                <a:srgbClr val="000000"/>
              </a:solidFill>
              <a:latin typeface="Lato"/>
              <a:ea typeface="Lato"/>
              <a:cs typeface="Lato"/>
              <a:sym typeface="Lato"/>
            </a:endParaRPr>
          </a:p>
        </p:txBody>
      </p:sp>
      <p:pic>
        <p:nvPicPr>
          <p:cNvPr id="334" name="Google Shape;334;g275ca1de0a4_0_634"/>
          <p:cNvPicPr preferRelativeResize="0"/>
          <p:nvPr/>
        </p:nvPicPr>
        <p:blipFill rotWithShape="1">
          <a:blip r:embed="rId3">
            <a:alphaModFix/>
          </a:blip>
          <a:srcRect t="4820" b="-4820"/>
          <a:stretch/>
        </p:blipFill>
        <p:spPr>
          <a:xfrm>
            <a:off x="5143525" y="3578933"/>
            <a:ext cx="3113324" cy="2335000"/>
          </a:xfrm>
          <a:prstGeom prst="rect">
            <a:avLst/>
          </a:prstGeom>
          <a:noFill/>
          <a:ln>
            <a:noFill/>
          </a:ln>
        </p:spPr>
      </p:pic>
      <p:pic>
        <p:nvPicPr>
          <p:cNvPr id="335" name="Google Shape;335;g275ca1de0a4_0_634"/>
          <p:cNvPicPr preferRelativeResize="0"/>
          <p:nvPr/>
        </p:nvPicPr>
        <p:blipFill rotWithShape="1">
          <a:blip r:embed="rId4">
            <a:alphaModFix/>
          </a:blip>
          <a:srcRect/>
          <a:stretch/>
        </p:blipFill>
        <p:spPr>
          <a:xfrm>
            <a:off x="5209875" y="382017"/>
            <a:ext cx="3046974" cy="22852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39"/>
        <p:cNvGrpSpPr/>
        <p:nvPr/>
      </p:nvGrpSpPr>
      <p:grpSpPr>
        <a:xfrm>
          <a:off x="0" y="0"/>
          <a:ext cx="0" cy="0"/>
          <a:chOff x="0" y="0"/>
          <a:chExt cx="0" cy="0"/>
        </a:xfrm>
      </p:grpSpPr>
      <p:sp>
        <p:nvSpPr>
          <p:cNvPr id="340" name="Google Shape;340;g275ca1de0a4_0_640"/>
          <p:cNvSpPr txBox="1"/>
          <p:nvPr/>
        </p:nvSpPr>
        <p:spPr>
          <a:xfrm>
            <a:off x="0" y="5800"/>
            <a:ext cx="4848600" cy="67849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s-ES_tradnl" sz="1300" b="1" dirty="0">
                <a:latin typeface="Lato"/>
                <a:ea typeface="Lato"/>
                <a:cs typeface="Lato"/>
                <a:sym typeface="Lato"/>
              </a:rPr>
              <a:t>Continúa el estudio de caso</a:t>
            </a:r>
          </a:p>
          <a:p>
            <a:pPr marL="0" marR="0" lvl="0" indent="0" algn="l" rtl="0">
              <a:lnSpc>
                <a:spcPct val="115000"/>
              </a:lnSpc>
              <a:spcBef>
                <a:spcPts val="1200"/>
              </a:spcBef>
              <a:spcAft>
                <a:spcPts val="0"/>
              </a:spcAft>
              <a:buClr>
                <a:schemeClr val="dk1"/>
              </a:buClr>
              <a:buSzPts val="1100"/>
              <a:buFont typeface="Arial"/>
              <a:buNone/>
            </a:pPr>
            <a:r>
              <a:rPr lang="es-ES_tradnl" sz="1300" b="1" dirty="0">
                <a:latin typeface="Lato"/>
                <a:ea typeface="Lato"/>
                <a:cs typeface="Lato"/>
                <a:sym typeface="Lato"/>
              </a:rPr>
              <a:t>2022-2023</a:t>
            </a:r>
          </a:p>
          <a:p>
            <a:pPr marL="0" marR="0" lvl="0" indent="0" algn="l" rtl="0">
              <a:lnSpc>
                <a:spcPct val="115000"/>
              </a:lnSpc>
              <a:spcBef>
                <a:spcPts val="1200"/>
              </a:spcBef>
              <a:spcAft>
                <a:spcPts val="0"/>
              </a:spcAft>
              <a:buClr>
                <a:schemeClr val="dk1"/>
              </a:buClr>
              <a:buSzPts val="1100"/>
              <a:buFont typeface="Arial"/>
              <a:buNone/>
            </a:pPr>
            <a:r>
              <a:rPr lang="es-ES_tradnl" sz="1300" dirty="0">
                <a:latin typeface="Lato"/>
                <a:ea typeface="Lato"/>
                <a:cs typeface="Lato"/>
                <a:sym typeface="Lato"/>
              </a:rPr>
              <a:t>Reuniones mensuales con el personal de </a:t>
            </a:r>
            <a:r>
              <a:rPr lang="es-ES_tradnl" sz="1300" dirty="0" err="1">
                <a:latin typeface="Lato"/>
                <a:ea typeface="Lato"/>
                <a:cs typeface="Lato"/>
                <a:sym typeface="Lato"/>
              </a:rPr>
              <a:t>LTSC</a:t>
            </a:r>
            <a:r>
              <a:rPr lang="es-ES_tradnl" sz="1300" dirty="0">
                <a:latin typeface="Lato"/>
                <a:ea typeface="Lato"/>
                <a:cs typeface="Lato"/>
                <a:sym typeface="Lato"/>
              </a:rPr>
              <a:t>, </a:t>
            </a:r>
            <a:r>
              <a:rPr lang="es-ES_tradnl" sz="1300" dirty="0" err="1">
                <a:latin typeface="Lato"/>
                <a:ea typeface="Lato"/>
                <a:cs typeface="Lato"/>
                <a:sym typeface="Lato"/>
              </a:rPr>
              <a:t>FCTL</a:t>
            </a:r>
            <a:r>
              <a:rPr lang="es-ES_tradnl" sz="1300" dirty="0">
                <a:latin typeface="Lato"/>
                <a:ea typeface="Lato"/>
                <a:cs typeface="Lato"/>
                <a:sym typeface="Lato"/>
              </a:rPr>
              <a:t> y CPC y los inquilinos para: Construir relaciones y confianza con los inquilinos.</a:t>
            </a:r>
          </a:p>
          <a:p>
            <a:pPr marL="0" marR="0" lvl="0" indent="0" algn="l" rtl="0">
              <a:lnSpc>
                <a:spcPct val="115000"/>
              </a:lnSpc>
              <a:spcBef>
                <a:spcPts val="1200"/>
              </a:spcBef>
              <a:spcAft>
                <a:spcPts val="0"/>
              </a:spcAft>
              <a:buClr>
                <a:schemeClr val="dk1"/>
              </a:buClr>
              <a:buSzPts val="1100"/>
              <a:buFont typeface="Arial"/>
              <a:buNone/>
            </a:pPr>
            <a:r>
              <a:rPr lang="es-ES_tradnl" sz="1300" dirty="0">
                <a:latin typeface="Lato"/>
                <a:ea typeface="Lato"/>
                <a:cs typeface="Lato"/>
                <a:sym typeface="Lato"/>
              </a:rPr>
              <a:t>Crear espacios en las reuniones para que los inquilinos se reúnan y conozcan organizaciones. Obtenga información sobre el fideicomiso de tierras comunitarias, los derechos de los inquilinos y la rehabilitación de edificios.</a:t>
            </a:r>
          </a:p>
          <a:p>
            <a:pPr marL="0" marR="0" lvl="0" indent="0" algn="l" rtl="0">
              <a:lnSpc>
                <a:spcPct val="115000"/>
              </a:lnSpc>
              <a:spcBef>
                <a:spcPts val="1200"/>
              </a:spcBef>
              <a:spcAft>
                <a:spcPts val="0"/>
              </a:spcAft>
              <a:buClr>
                <a:schemeClr val="dk1"/>
              </a:buClr>
              <a:buSzPts val="1100"/>
              <a:buFont typeface="Arial"/>
              <a:buNone/>
            </a:pPr>
            <a:r>
              <a:rPr lang="es-ES_tradnl" sz="1300" dirty="0">
                <a:latin typeface="Lato"/>
                <a:ea typeface="Lato"/>
                <a:cs typeface="Lato"/>
                <a:sym typeface="Lato"/>
              </a:rPr>
              <a:t>Involucrar a los inquilinos en el proceso de rehabilitación y la toma de decisiones. Dado que el edificio no estaba completamente organizado antes de la adquisición, los inquilinos y las organizaciones todavía están abordando los problemas de condiciones, la creación de confianza y la afirmación de los derechos de los inquilinos.</a:t>
            </a:r>
          </a:p>
          <a:p>
            <a:pPr marL="0" marR="0" lvl="0" indent="0" algn="l" rtl="0">
              <a:lnSpc>
                <a:spcPct val="115000"/>
              </a:lnSpc>
              <a:spcBef>
                <a:spcPts val="1200"/>
              </a:spcBef>
              <a:spcAft>
                <a:spcPts val="0"/>
              </a:spcAft>
              <a:buClr>
                <a:schemeClr val="dk1"/>
              </a:buClr>
              <a:buSzPts val="1100"/>
              <a:buFont typeface="Arial"/>
              <a:buNone/>
            </a:pPr>
            <a:r>
              <a:rPr lang="es-ES_tradnl" sz="1300" b="1" dirty="0">
                <a:latin typeface="Lato"/>
                <a:ea typeface="Lato"/>
                <a:cs typeface="Lato"/>
                <a:sym typeface="Lato"/>
              </a:rPr>
              <a:t>enero 2023-julio 2023</a:t>
            </a:r>
          </a:p>
          <a:p>
            <a:pPr marL="0" marR="0" lvl="0" indent="0" algn="l" rtl="0">
              <a:lnSpc>
                <a:spcPct val="115000"/>
              </a:lnSpc>
              <a:spcBef>
                <a:spcPts val="1200"/>
              </a:spcBef>
              <a:spcAft>
                <a:spcPts val="0"/>
              </a:spcAft>
              <a:buClr>
                <a:schemeClr val="dk1"/>
              </a:buClr>
              <a:buSzPts val="1100"/>
              <a:buFont typeface="Arial"/>
              <a:buNone/>
            </a:pPr>
            <a:r>
              <a:rPr lang="es-ES_tradnl" sz="1300" dirty="0">
                <a:latin typeface="Lato"/>
                <a:ea typeface="Lato"/>
                <a:cs typeface="Lato"/>
                <a:sym typeface="Lato"/>
              </a:rPr>
              <a:t>El inquilino se une a la junta de </a:t>
            </a:r>
            <a:r>
              <a:rPr lang="es-ES_tradnl" sz="1300" dirty="0" err="1">
                <a:latin typeface="Lato"/>
                <a:ea typeface="Lato"/>
                <a:cs typeface="Lato"/>
                <a:sym typeface="Lato"/>
              </a:rPr>
              <a:t>FCTL</a:t>
            </a:r>
            <a:r>
              <a:rPr lang="es-ES_tradnl" sz="1300" dirty="0">
                <a:latin typeface="Lato"/>
                <a:ea typeface="Lato"/>
                <a:cs typeface="Lato"/>
                <a:sym typeface="Lato"/>
              </a:rPr>
              <a:t>. Los inquilinos son reubicados temporalmente.</a:t>
            </a:r>
          </a:p>
          <a:p>
            <a:pPr marL="0" marR="0" lvl="0" indent="0" algn="l" rtl="0">
              <a:lnSpc>
                <a:spcPct val="115000"/>
              </a:lnSpc>
              <a:spcBef>
                <a:spcPts val="1200"/>
              </a:spcBef>
              <a:spcAft>
                <a:spcPts val="0"/>
              </a:spcAft>
              <a:buClr>
                <a:schemeClr val="dk1"/>
              </a:buClr>
              <a:buSzPts val="1100"/>
              <a:buFont typeface="Arial"/>
              <a:buNone/>
            </a:pPr>
            <a:r>
              <a:rPr lang="es-ES_tradnl" sz="1300" dirty="0">
                <a:latin typeface="Lato"/>
                <a:ea typeface="Lato"/>
                <a:cs typeface="Lato"/>
                <a:sym typeface="Lato"/>
              </a:rPr>
              <a:t>El compromiso se centra en mantener la unidad entre los inquilinos, seguir reuniéndose con los inquilinos y participar en la conversión cooperativa.</a:t>
            </a:r>
          </a:p>
          <a:p>
            <a:pPr marL="0" marR="0" lvl="0" indent="0" algn="l" rtl="0">
              <a:lnSpc>
                <a:spcPct val="115000"/>
              </a:lnSpc>
              <a:spcBef>
                <a:spcPts val="1200"/>
              </a:spcBef>
              <a:spcAft>
                <a:spcPts val="1200"/>
              </a:spcAft>
              <a:buClr>
                <a:srgbClr val="000000"/>
              </a:buClr>
              <a:buSzPts val="1400"/>
              <a:buFont typeface="Arial"/>
              <a:buNone/>
            </a:pPr>
            <a:endParaRPr sz="1300" b="1" dirty="0">
              <a:latin typeface="Lato"/>
              <a:ea typeface="Lato"/>
              <a:cs typeface="Lato"/>
              <a:sym typeface="Lato"/>
            </a:endParaRPr>
          </a:p>
        </p:txBody>
      </p:sp>
      <p:pic>
        <p:nvPicPr>
          <p:cNvPr id="341" name="Google Shape;341;g275ca1de0a4_0_640"/>
          <p:cNvPicPr preferRelativeResize="0"/>
          <p:nvPr/>
        </p:nvPicPr>
        <p:blipFill rotWithShape="1">
          <a:blip r:embed="rId3">
            <a:alphaModFix/>
          </a:blip>
          <a:srcRect t="4820" b="-4820"/>
          <a:stretch/>
        </p:blipFill>
        <p:spPr>
          <a:xfrm>
            <a:off x="5143525" y="3578933"/>
            <a:ext cx="3113324" cy="2335000"/>
          </a:xfrm>
          <a:prstGeom prst="rect">
            <a:avLst/>
          </a:prstGeom>
          <a:noFill/>
          <a:ln>
            <a:noFill/>
          </a:ln>
        </p:spPr>
      </p:pic>
      <p:pic>
        <p:nvPicPr>
          <p:cNvPr id="342" name="Google Shape;342;g275ca1de0a4_0_640"/>
          <p:cNvPicPr preferRelativeResize="0"/>
          <p:nvPr/>
        </p:nvPicPr>
        <p:blipFill rotWithShape="1">
          <a:blip r:embed="rId4">
            <a:alphaModFix/>
          </a:blip>
          <a:srcRect/>
          <a:stretch/>
        </p:blipFill>
        <p:spPr>
          <a:xfrm>
            <a:off x="5209875" y="382017"/>
            <a:ext cx="3046974" cy="22852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f1733f5671_0_104"/>
          <p:cNvSpPr txBox="1">
            <a:spLocks noGrp="1"/>
          </p:cNvSpPr>
          <p:nvPr>
            <p:ph type="subTitle" idx="1"/>
          </p:nvPr>
        </p:nvSpPr>
        <p:spPr>
          <a:xfrm>
            <a:off x="311700" y="2607381"/>
            <a:ext cx="8520600" cy="3444000"/>
          </a:xfrm>
          <a:prstGeom prst="rect">
            <a:avLst/>
          </a:prstGeom>
          <a:noFill/>
          <a:ln>
            <a:noFill/>
          </a:ln>
        </p:spPr>
        <p:txBody>
          <a:bodyPr spcFirstLastPara="1" wrap="square" lIns="91425" tIns="91425" rIns="91425" bIns="91425" anchor="t" anchorCtr="0">
            <a:normAutofit fontScale="85000" lnSpcReduction="10000"/>
          </a:bodyPr>
          <a:lstStyle/>
          <a:p>
            <a:pPr marL="0" lvl="0" indent="0">
              <a:buClr>
                <a:schemeClr val="dk1"/>
              </a:buClr>
              <a:buSzPct val="154041"/>
            </a:pPr>
            <a:r>
              <a:rPr lang="es-ES_tradnl" sz="3375" dirty="0">
                <a:latin typeface="Raleway"/>
                <a:ea typeface="Raleway"/>
                <a:cs typeface="Raleway"/>
                <a:sym typeface="Raleway"/>
              </a:rPr>
              <a:t>Resumen del taller</a:t>
            </a:r>
            <a:endParaRPr lang="es-ES_tradnl" dirty="0">
              <a:latin typeface="Raleway"/>
              <a:ea typeface="Raleway"/>
              <a:cs typeface="Raleway"/>
              <a:sym typeface="Raleway"/>
            </a:endParaRPr>
          </a:p>
          <a:p>
            <a:pPr marL="457200" lvl="0" indent="-363934" algn="l" rtl="0">
              <a:lnSpc>
                <a:spcPct val="115000"/>
              </a:lnSpc>
              <a:spcBef>
                <a:spcPts val="0"/>
              </a:spcBef>
              <a:spcAft>
                <a:spcPts val="0"/>
              </a:spcAft>
              <a:buClr>
                <a:schemeClr val="dk1"/>
              </a:buClr>
              <a:buSzPct val="100000"/>
              <a:buFont typeface="Raleway"/>
              <a:buChar char="●"/>
            </a:pPr>
            <a:r>
              <a:rPr lang="en-US" sz="2750" b="1" dirty="0">
                <a:solidFill>
                  <a:schemeClr val="dk1"/>
                </a:solidFill>
                <a:latin typeface="Raleway"/>
                <a:ea typeface="Raleway"/>
                <a:cs typeface="Raleway"/>
                <a:sym typeface="Raleway"/>
              </a:rPr>
              <a:t>Intro </a:t>
            </a:r>
            <a:r>
              <a:rPr lang="es-ES_tradnl" sz="2750" b="1" dirty="0">
                <a:solidFill>
                  <a:schemeClr val="dk1"/>
                </a:solidFill>
                <a:latin typeface="Raleway"/>
                <a:ea typeface="Raleway"/>
                <a:cs typeface="Raleway"/>
                <a:sym typeface="Raleway"/>
              </a:rPr>
              <a:t>interpretes</a:t>
            </a:r>
            <a:r>
              <a:rPr lang="en-US" sz="2750" b="1" dirty="0">
                <a:solidFill>
                  <a:schemeClr val="dk1"/>
                </a:solidFill>
                <a:latin typeface="Raleway"/>
                <a:ea typeface="Raleway"/>
                <a:cs typeface="Raleway"/>
                <a:sym typeface="Raleway"/>
              </a:rPr>
              <a:t>: </a:t>
            </a:r>
            <a:endParaRPr sz="2750" b="1" dirty="0">
              <a:solidFill>
                <a:schemeClr val="dk1"/>
              </a:solidFill>
              <a:latin typeface="Raleway"/>
              <a:ea typeface="Raleway"/>
              <a:cs typeface="Raleway"/>
              <a:sym typeface="Raleway"/>
            </a:endParaRPr>
          </a:p>
          <a:p>
            <a:pPr marL="914400" lvl="1" indent="-363934" algn="l" rtl="0">
              <a:lnSpc>
                <a:spcPct val="115000"/>
              </a:lnSpc>
              <a:spcBef>
                <a:spcPts val="0"/>
              </a:spcBef>
              <a:spcAft>
                <a:spcPts val="0"/>
              </a:spcAft>
              <a:buClr>
                <a:schemeClr val="dk1"/>
              </a:buClr>
              <a:buSzPct val="100000"/>
              <a:buFont typeface="Raleway"/>
              <a:buChar char="○"/>
            </a:pPr>
            <a:r>
              <a:rPr lang="en-US" sz="2750" dirty="0">
                <a:solidFill>
                  <a:schemeClr val="dk1"/>
                </a:solidFill>
                <a:latin typeface="Raleway"/>
                <a:ea typeface="Raleway"/>
                <a:cs typeface="Raleway"/>
                <a:sym typeface="Raleway"/>
              </a:rPr>
              <a:t>Lluvia Cardenas</a:t>
            </a:r>
            <a:endParaRPr sz="2750" dirty="0">
              <a:solidFill>
                <a:schemeClr val="dk1"/>
              </a:solidFill>
              <a:latin typeface="Raleway"/>
              <a:ea typeface="Raleway"/>
              <a:cs typeface="Raleway"/>
              <a:sym typeface="Raleway"/>
            </a:endParaRPr>
          </a:p>
          <a:p>
            <a:pPr marL="914400" lvl="1" indent="-363934" algn="l" rtl="0">
              <a:lnSpc>
                <a:spcPct val="115000"/>
              </a:lnSpc>
              <a:spcBef>
                <a:spcPts val="0"/>
              </a:spcBef>
              <a:spcAft>
                <a:spcPts val="0"/>
              </a:spcAft>
              <a:buClr>
                <a:schemeClr val="dk1"/>
              </a:buClr>
              <a:buSzPct val="100000"/>
              <a:buFont typeface="Raleway"/>
              <a:buChar char="○"/>
            </a:pPr>
            <a:r>
              <a:rPr lang="en-US" sz="2750" dirty="0">
                <a:solidFill>
                  <a:schemeClr val="dk1"/>
                </a:solidFill>
                <a:latin typeface="Raleway"/>
                <a:ea typeface="Raleway"/>
                <a:cs typeface="Raleway"/>
                <a:sym typeface="Raleway"/>
              </a:rPr>
              <a:t>Melody Gonzalez, </a:t>
            </a:r>
            <a:r>
              <a:rPr lang="en-US" sz="2750" dirty="0" err="1">
                <a:solidFill>
                  <a:schemeClr val="dk1"/>
                </a:solidFill>
                <a:latin typeface="Raleway"/>
                <a:ea typeface="Raleway"/>
                <a:cs typeface="Raleway"/>
                <a:sym typeface="Raleway"/>
              </a:rPr>
              <a:t>Guani</a:t>
            </a:r>
            <a:r>
              <a:rPr lang="en-US" sz="2750" dirty="0">
                <a:solidFill>
                  <a:schemeClr val="dk1"/>
                </a:solidFill>
                <a:latin typeface="Raleway"/>
                <a:ea typeface="Raleway"/>
                <a:cs typeface="Raleway"/>
                <a:sym typeface="Raleway"/>
              </a:rPr>
              <a:t> </a:t>
            </a:r>
            <a:r>
              <a:rPr lang="en-US" sz="2750" dirty="0" err="1">
                <a:solidFill>
                  <a:schemeClr val="dk1"/>
                </a:solidFill>
                <a:latin typeface="Raleway"/>
                <a:ea typeface="Raleway"/>
                <a:cs typeface="Raleway"/>
                <a:sym typeface="Raleway"/>
              </a:rPr>
              <a:t>Tenoli</a:t>
            </a:r>
            <a:r>
              <a:rPr lang="en-US" sz="2750" dirty="0">
                <a:solidFill>
                  <a:schemeClr val="dk1"/>
                </a:solidFill>
                <a:latin typeface="Raleway"/>
                <a:ea typeface="Raleway"/>
                <a:cs typeface="Raleway"/>
                <a:sym typeface="Raleway"/>
              </a:rPr>
              <a:t> Interpreting &amp; Translations</a:t>
            </a:r>
            <a:endParaRPr sz="2750" dirty="0">
              <a:solidFill>
                <a:schemeClr val="dk1"/>
              </a:solidFill>
              <a:latin typeface="Raleway"/>
              <a:ea typeface="Raleway"/>
              <a:cs typeface="Raleway"/>
              <a:sym typeface="Raleway"/>
            </a:endParaRPr>
          </a:p>
          <a:p>
            <a:pPr marL="457200" lvl="0" indent="-363934" algn="l" rtl="0">
              <a:lnSpc>
                <a:spcPct val="115000"/>
              </a:lnSpc>
              <a:spcBef>
                <a:spcPts val="0"/>
              </a:spcBef>
              <a:spcAft>
                <a:spcPts val="0"/>
              </a:spcAft>
              <a:buClr>
                <a:schemeClr val="dk1"/>
              </a:buClr>
              <a:buSzPct val="100000"/>
              <a:buFont typeface="Raleway"/>
              <a:buChar char="●"/>
            </a:pPr>
            <a:r>
              <a:rPr lang="es-ES_tradnl" sz="2750" dirty="0">
                <a:solidFill>
                  <a:schemeClr val="dk1"/>
                </a:solidFill>
                <a:latin typeface="Raleway"/>
                <a:ea typeface="Raleway"/>
                <a:cs typeface="Raleway"/>
                <a:sym typeface="Raleway"/>
              </a:rPr>
              <a:t>Bienvenida</a:t>
            </a:r>
          </a:p>
          <a:p>
            <a:pPr marL="457200" lvl="0" indent="-363934" algn="l" rtl="0">
              <a:lnSpc>
                <a:spcPct val="115000"/>
              </a:lnSpc>
              <a:spcBef>
                <a:spcPts val="0"/>
              </a:spcBef>
              <a:spcAft>
                <a:spcPts val="0"/>
              </a:spcAft>
              <a:buClr>
                <a:schemeClr val="dk1"/>
              </a:buClr>
              <a:buSzPct val="100000"/>
              <a:buFont typeface="Raleway"/>
              <a:buChar char="●"/>
            </a:pPr>
            <a:r>
              <a:rPr lang="es-ES_tradnl" sz="2750" dirty="0">
                <a:solidFill>
                  <a:schemeClr val="dk1"/>
                </a:solidFill>
                <a:latin typeface="Raleway"/>
                <a:ea typeface="Raleway"/>
                <a:cs typeface="Raleway"/>
                <a:sym typeface="Raleway"/>
              </a:rPr>
              <a:t>El taller será grabado y compartido después de la reunión</a:t>
            </a:r>
          </a:p>
          <a:p>
            <a:pPr lvl="0" indent="-363934" algn="l">
              <a:lnSpc>
                <a:spcPct val="115000"/>
              </a:lnSpc>
              <a:buClr>
                <a:schemeClr val="dk1"/>
              </a:buClr>
              <a:buSzPct val="100000"/>
              <a:buFont typeface="Raleway"/>
              <a:buChar char="●"/>
            </a:pPr>
            <a:r>
              <a:rPr lang="es-ES_tradnl" sz="2750" b="1" dirty="0">
                <a:solidFill>
                  <a:schemeClr val="dk1"/>
                </a:solidFill>
                <a:latin typeface="Raleway"/>
                <a:ea typeface="Raleway"/>
                <a:cs typeface="Raleway"/>
                <a:sym typeface="Raleway"/>
              </a:rPr>
              <a:t>Presentaciones en el chat</a:t>
            </a:r>
            <a:endParaRPr lang="es-ES_tradnl" dirty="0">
              <a:latin typeface="Raleway"/>
              <a:ea typeface="Raleway"/>
              <a:cs typeface="Raleway"/>
              <a:sym typeface="Raleway"/>
            </a:endParaRPr>
          </a:p>
        </p:txBody>
      </p:sp>
      <p:sp>
        <p:nvSpPr>
          <p:cNvPr id="210" name="Google Shape;210;g1f1733f5671_0_104"/>
          <p:cNvSpPr txBox="1">
            <a:spLocks noGrp="1"/>
          </p:cNvSpPr>
          <p:nvPr>
            <p:ph type="ctrTitle"/>
          </p:nvPr>
        </p:nvSpPr>
        <p:spPr>
          <a:xfrm>
            <a:off x="699897" y="652325"/>
            <a:ext cx="7744200" cy="1210800"/>
          </a:xfrm>
          <a:prstGeom prst="rect">
            <a:avLst/>
          </a:prstGeom>
          <a:solidFill>
            <a:srgbClr val="72CC73"/>
          </a:solidFill>
          <a:ln>
            <a:noFill/>
          </a:ln>
        </p:spPr>
        <p:txBody>
          <a:bodyPr spcFirstLastPara="1" wrap="square" lIns="91425" tIns="91425" rIns="91425" bIns="91425" anchor="b" anchorCtr="0">
            <a:normAutofit fontScale="90000"/>
          </a:bodyPr>
          <a:lstStyle/>
          <a:p>
            <a:pPr lvl="0">
              <a:buSzPts val="1100"/>
            </a:pPr>
            <a:r>
              <a:rPr lang="es-ES_tradnl" sz="4650" b="1" dirty="0">
                <a:solidFill>
                  <a:srgbClr val="222222"/>
                </a:solidFill>
              </a:rPr>
              <a:t>Bienvenida y Presentaciones</a:t>
            </a:r>
            <a:endParaRPr lang="es-ES_tradnl" sz="46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46"/>
        <p:cNvGrpSpPr/>
        <p:nvPr/>
      </p:nvGrpSpPr>
      <p:grpSpPr>
        <a:xfrm>
          <a:off x="0" y="0"/>
          <a:ext cx="0" cy="0"/>
          <a:chOff x="0" y="0"/>
          <a:chExt cx="0" cy="0"/>
        </a:xfrm>
      </p:grpSpPr>
      <p:sp>
        <p:nvSpPr>
          <p:cNvPr id="347" name="Google Shape;347;g275ca1de0a4_0_646"/>
          <p:cNvSpPr txBox="1"/>
          <p:nvPr/>
        </p:nvSpPr>
        <p:spPr>
          <a:xfrm>
            <a:off x="1759500" y="3132300"/>
            <a:ext cx="4369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348" name="Google Shape;348;g275ca1de0a4_0_646"/>
          <p:cNvSpPr txBox="1">
            <a:spLocks noGrp="1"/>
          </p:cNvSpPr>
          <p:nvPr>
            <p:ph type="title" idx="4294967295"/>
          </p:nvPr>
        </p:nvSpPr>
        <p:spPr>
          <a:xfrm>
            <a:off x="13300" y="55133"/>
            <a:ext cx="5099700" cy="2233500"/>
          </a:xfrm>
          <a:prstGeom prst="rect">
            <a:avLst/>
          </a:prstGeom>
          <a:noFill/>
          <a:ln>
            <a:noFill/>
          </a:ln>
        </p:spPr>
        <p:txBody>
          <a:bodyPr spcFirstLastPara="1" wrap="square" lIns="91425" tIns="91425" rIns="91425" bIns="91425" anchor="t" anchorCtr="0">
            <a:noAutofit/>
          </a:bodyPr>
          <a:lstStyle/>
          <a:p>
            <a:pPr lvl="0">
              <a:buSzPts val="2800"/>
            </a:pPr>
            <a:r>
              <a:rPr lang="es-ES_tradnl" sz="2300" dirty="0">
                <a:solidFill>
                  <a:schemeClr val="accent4"/>
                </a:solidFill>
                <a:latin typeface="Open Sans"/>
                <a:ea typeface="Open Sans"/>
                <a:cs typeface="Open Sans"/>
                <a:sym typeface="Open Sans"/>
              </a:rPr>
              <a:t>"Prevención del desplazamiento de inquilinos a través de vías de propiedad comunitaria”</a:t>
            </a:r>
            <a:br>
              <a:rPr lang="es-ES_tradnl" sz="2300" dirty="0">
                <a:solidFill>
                  <a:schemeClr val="accent4"/>
                </a:solidFill>
                <a:latin typeface="Open Sans"/>
                <a:ea typeface="Open Sans"/>
                <a:cs typeface="Open Sans"/>
                <a:sym typeface="Open Sans"/>
              </a:rPr>
            </a:br>
            <a:endParaRPr lang="es-ES_tradnl" sz="2300" dirty="0">
              <a:solidFill>
                <a:schemeClr val="accent4"/>
              </a:solidFill>
              <a:latin typeface="Open Sans"/>
              <a:ea typeface="Open Sans"/>
              <a:cs typeface="Open Sans"/>
              <a:sym typeface="Open Sans"/>
            </a:endParaRPr>
          </a:p>
          <a:p>
            <a:pPr lvl="0">
              <a:buSzPts val="2800"/>
            </a:pPr>
            <a:r>
              <a:rPr lang="es-ES_tradnl" sz="2300" dirty="0">
                <a:solidFill>
                  <a:schemeClr val="accent4"/>
                </a:solidFill>
                <a:latin typeface="Open Sans"/>
                <a:ea typeface="Open Sans"/>
                <a:cs typeface="Open Sans"/>
                <a:sym typeface="Open Sans"/>
              </a:rPr>
              <a:t>Conclusiones clave del informe:</a:t>
            </a:r>
            <a:endParaRPr lang="es-ES_tradnl" sz="2300" dirty="0">
              <a:latin typeface="Open Sans"/>
              <a:ea typeface="Open Sans"/>
              <a:cs typeface="Open Sans"/>
              <a:sym typeface="Open Sans"/>
            </a:endParaRPr>
          </a:p>
        </p:txBody>
      </p:sp>
      <p:sp>
        <p:nvSpPr>
          <p:cNvPr id="349" name="Google Shape;349;g275ca1de0a4_0_646"/>
          <p:cNvSpPr txBox="1">
            <a:spLocks noGrp="1"/>
          </p:cNvSpPr>
          <p:nvPr>
            <p:ph type="body" idx="4294967295"/>
          </p:nvPr>
        </p:nvSpPr>
        <p:spPr>
          <a:xfrm>
            <a:off x="446050" y="2892900"/>
            <a:ext cx="4234200" cy="3202500"/>
          </a:xfrm>
          <a:prstGeom prst="rect">
            <a:avLst/>
          </a:prstGeom>
          <a:noFill/>
          <a:ln>
            <a:noFill/>
          </a:ln>
        </p:spPr>
        <p:txBody>
          <a:bodyPr spcFirstLastPara="1" wrap="square" lIns="91425" tIns="91425" rIns="91425" bIns="91425" anchor="t" anchorCtr="0">
            <a:noAutofit/>
          </a:bodyPr>
          <a:lstStyle/>
          <a:p>
            <a:pPr marL="0" lvl="0" indent="0">
              <a:lnSpc>
                <a:spcPct val="95000"/>
              </a:lnSpc>
              <a:spcBef>
                <a:spcPts val="0"/>
              </a:spcBef>
              <a:buSzPts val="1018"/>
              <a:buNone/>
            </a:pPr>
            <a:r>
              <a:rPr lang="es-ES_tradnl" sz="2000" dirty="0">
                <a:latin typeface="PT Sans Narrow"/>
                <a:ea typeface="PT Sans Narrow"/>
                <a:cs typeface="PT Sans Narrow"/>
                <a:sym typeface="PT Sans Narrow"/>
              </a:rPr>
              <a:t>La Fundación Liberty Hill, con el apoyo de California </a:t>
            </a:r>
            <a:r>
              <a:rPr lang="es-ES_tradnl" sz="2000" dirty="0" err="1">
                <a:latin typeface="PT Sans Narrow"/>
                <a:ea typeface="PT Sans Narrow"/>
                <a:cs typeface="PT Sans Narrow"/>
                <a:sym typeface="PT Sans Narrow"/>
              </a:rPr>
              <a:t>Endowment</a:t>
            </a:r>
            <a:r>
              <a:rPr lang="es-ES_tradnl" sz="2000" dirty="0">
                <a:latin typeface="PT Sans Narrow"/>
                <a:ea typeface="PT Sans Narrow"/>
                <a:cs typeface="PT Sans Narrow"/>
                <a:sym typeface="PT Sans Narrow"/>
              </a:rPr>
              <a:t>, encargó este informe independiente para examinar cómo la Coalición de Fideicomisos de Tierras Comunitarias de Los Ángeles y otros socios se unieron para </a:t>
            </a:r>
            <a:r>
              <a:rPr lang="es-ES_tradnl" sz="2000" dirty="0" err="1">
                <a:latin typeface="PT Sans Narrow"/>
                <a:ea typeface="PT Sans Narrow"/>
                <a:cs typeface="PT Sans Narrow"/>
                <a:sym typeface="PT Sans Narrow"/>
              </a:rPr>
              <a:t>codiseñar</a:t>
            </a:r>
            <a:r>
              <a:rPr lang="es-ES_tradnl" sz="2000" dirty="0">
                <a:latin typeface="PT Sans Narrow"/>
                <a:ea typeface="PT Sans Narrow"/>
                <a:cs typeface="PT Sans Narrow"/>
                <a:sym typeface="PT Sans Narrow"/>
              </a:rPr>
              <a:t> e implementar este programa de adquisición y rehabilitación de $14 millones con el Condado de Los Ángeles.</a:t>
            </a:r>
          </a:p>
        </p:txBody>
      </p:sp>
      <p:pic>
        <p:nvPicPr>
          <p:cNvPr id="350" name="Google Shape;350;g275ca1de0a4_0_646"/>
          <p:cNvPicPr preferRelativeResize="0"/>
          <p:nvPr/>
        </p:nvPicPr>
        <p:blipFill rotWithShape="1">
          <a:blip r:embed="rId3">
            <a:alphaModFix/>
          </a:blip>
          <a:srcRect/>
          <a:stretch/>
        </p:blipFill>
        <p:spPr>
          <a:xfrm>
            <a:off x="5084100" y="155029"/>
            <a:ext cx="3748200" cy="47906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1d9d342f95_0_154"/>
          <p:cNvSpPr txBox="1"/>
          <p:nvPr/>
        </p:nvSpPr>
        <p:spPr>
          <a:xfrm>
            <a:off x="2725025" y="3058100"/>
            <a:ext cx="644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Book Antiqua"/>
              <a:ea typeface="Book Antiqua"/>
              <a:cs typeface="Book Antiqua"/>
              <a:sym typeface="Book Antiqua"/>
            </a:endParaRPr>
          </a:p>
        </p:txBody>
      </p:sp>
      <p:sp>
        <p:nvSpPr>
          <p:cNvPr id="357" name="Google Shape;357;g21d9d342f95_0_154"/>
          <p:cNvSpPr txBox="1"/>
          <p:nvPr/>
        </p:nvSpPr>
        <p:spPr>
          <a:xfrm>
            <a:off x="4133725" y="2387850"/>
            <a:ext cx="4916700" cy="304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2"/>
              </a:buClr>
              <a:buSzPts val="1100"/>
              <a:buFont typeface="Arial"/>
              <a:buNone/>
            </a:pPr>
            <a:r>
              <a:rPr lang="en-US" sz="4650">
                <a:solidFill>
                  <a:schemeClr val="dk2"/>
                </a:solidFill>
                <a:latin typeface="Raleway"/>
                <a:ea typeface="Raleway"/>
                <a:cs typeface="Raleway"/>
                <a:sym typeface="Raleway"/>
              </a:rPr>
              <a:t>Roberto Garcia-Ceballos, Co-Director (FCTL)</a:t>
            </a:r>
            <a:endParaRPr sz="4650" i="0" u="none" strike="noStrike" cap="none">
              <a:solidFill>
                <a:srgbClr val="000000"/>
              </a:solidFill>
              <a:latin typeface="Raleway"/>
              <a:ea typeface="Raleway"/>
              <a:cs typeface="Raleway"/>
              <a:sym typeface="Raleway"/>
            </a:endParaRPr>
          </a:p>
        </p:txBody>
      </p:sp>
      <p:pic>
        <p:nvPicPr>
          <p:cNvPr id="358" name="Google Shape;358;g21d9d342f95_0_154"/>
          <p:cNvPicPr preferRelativeResize="0"/>
          <p:nvPr/>
        </p:nvPicPr>
        <p:blipFill>
          <a:blip r:embed="rId3">
            <a:alphaModFix/>
          </a:blip>
          <a:stretch>
            <a:fillRect/>
          </a:stretch>
        </p:blipFill>
        <p:spPr>
          <a:xfrm>
            <a:off x="628325" y="2356675"/>
            <a:ext cx="3502400" cy="3502400"/>
          </a:xfrm>
          <a:prstGeom prst="rect">
            <a:avLst/>
          </a:prstGeom>
          <a:noFill/>
          <a:ln>
            <a:noFill/>
          </a:ln>
        </p:spPr>
      </p:pic>
      <p:sp>
        <p:nvSpPr>
          <p:cNvPr id="359" name="Google Shape;359;g21d9d342f95_0_154"/>
          <p:cNvSpPr txBox="1">
            <a:spLocks noGrp="1"/>
          </p:cNvSpPr>
          <p:nvPr>
            <p:ph type="ctrTitle" idx="4294967295"/>
          </p:nvPr>
        </p:nvSpPr>
        <p:spPr>
          <a:xfrm>
            <a:off x="311700" y="383224"/>
            <a:ext cx="8520600" cy="1237800"/>
          </a:xfrm>
          <a:prstGeom prst="rect">
            <a:avLst/>
          </a:prstGeom>
          <a:solidFill>
            <a:srgbClr val="72CC73"/>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_tradnl" sz="4650" b="1" dirty="0">
                <a:solidFill>
                  <a:schemeClr val="dk2"/>
                </a:solidFill>
                <a:latin typeface="Raleway"/>
                <a:ea typeface="Raleway"/>
                <a:cs typeface="Raleway"/>
                <a:sym typeface="Raleway"/>
              </a:rPr>
              <a:t>Preguntas y Respuestas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07b2cbffd3_1_910"/>
          <p:cNvSpPr txBox="1"/>
          <p:nvPr/>
        </p:nvSpPr>
        <p:spPr>
          <a:xfrm>
            <a:off x="1341300" y="725075"/>
            <a:ext cx="6461400" cy="1616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_tradnl" sz="4650" b="1" dirty="0">
                <a:latin typeface="Raleway"/>
                <a:ea typeface="Raleway"/>
                <a:cs typeface="Raleway"/>
                <a:sym typeface="Raleway"/>
              </a:rPr>
              <a:t>Presentador: </a:t>
            </a:r>
          </a:p>
          <a:p>
            <a:pPr marL="0" marR="0" lvl="0" indent="0" algn="ctr" rtl="0">
              <a:lnSpc>
                <a:spcPct val="100000"/>
              </a:lnSpc>
              <a:spcBef>
                <a:spcPts val="0"/>
              </a:spcBef>
              <a:spcAft>
                <a:spcPts val="0"/>
              </a:spcAft>
              <a:buClr>
                <a:srgbClr val="000000"/>
              </a:buClr>
              <a:buSzPts val="4000"/>
              <a:buFont typeface="Arial"/>
              <a:buNone/>
            </a:pPr>
            <a:r>
              <a:rPr lang="en-US" sz="4650" b="1" i="0" u="none" strike="noStrike" cap="none" dirty="0">
                <a:solidFill>
                  <a:srgbClr val="000000"/>
                </a:solidFill>
                <a:latin typeface="Raleway"/>
                <a:ea typeface="Raleway"/>
                <a:cs typeface="Raleway"/>
                <a:sym typeface="Raleway"/>
              </a:rPr>
              <a:t>D</a:t>
            </a:r>
            <a:r>
              <a:rPr lang="en-US" sz="4650" b="1" dirty="0">
                <a:latin typeface="Raleway"/>
                <a:ea typeface="Raleway"/>
                <a:cs typeface="Raleway"/>
                <a:sym typeface="Raleway"/>
              </a:rPr>
              <a:t>avid</a:t>
            </a:r>
            <a:r>
              <a:rPr lang="en-US" sz="4650" b="1" i="0" u="none" strike="noStrike" cap="none" dirty="0">
                <a:solidFill>
                  <a:srgbClr val="000000"/>
                </a:solidFill>
                <a:latin typeface="Raleway"/>
                <a:ea typeface="Raleway"/>
                <a:cs typeface="Raleway"/>
                <a:sym typeface="Raleway"/>
              </a:rPr>
              <a:t> Cobb</a:t>
            </a:r>
            <a:endParaRPr sz="4650" b="1" i="0" u="none" strike="noStrike" cap="none" dirty="0">
              <a:solidFill>
                <a:srgbClr val="000000"/>
              </a:solidFill>
              <a:latin typeface="Raleway"/>
              <a:ea typeface="Raleway"/>
              <a:cs typeface="Raleway"/>
              <a:sym typeface="Raleway"/>
            </a:endParaRPr>
          </a:p>
        </p:txBody>
      </p:sp>
      <p:pic>
        <p:nvPicPr>
          <p:cNvPr id="366" name="Google Shape;366;g207b2cbffd3_1_910"/>
          <p:cNvPicPr preferRelativeResize="0"/>
          <p:nvPr/>
        </p:nvPicPr>
        <p:blipFill>
          <a:blip r:embed="rId3">
            <a:alphaModFix/>
          </a:blip>
          <a:stretch>
            <a:fillRect/>
          </a:stretch>
        </p:blipFill>
        <p:spPr>
          <a:xfrm>
            <a:off x="246174" y="4619100"/>
            <a:ext cx="5574326" cy="1818650"/>
          </a:xfrm>
          <a:prstGeom prst="rect">
            <a:avLst/>
          </a:prstGeom>
          <a:noFill/>
          <a:ln>
            <a:noFill/>
          </a:ln>
        </p:spPr>
      </p:pic>
      <p:pic>
        <p:nvPicPr>
          <p:cNvPr id="367" name="Google Shape;367;g207b2cbffd3_1_910"/>
          <p:cNvPicPr preferRelativeResize="0"/>
          <p:nvPr/>
        </p:nvPicPr>
        <p:blipFill>
          <a:blip r:embed="rId4">
            <a:alphaModFix/>
          </a:blip>
          <a:stretch>
            <a:fillRect/>
          </a:stretch>
        </p:blipFill>
        <p:spPr>
          <a:xfrm>
            <a:off x="5937726" y="3094150"/>
            <a:ext cx="3036300" cy="3343588"/>
          </a:xfrm>
          <a:prstGeom prst="rect">
            <a:avLst/>
          </a:prstGeom>
          <a:noFill/>
          <a:ln>
            <a:noFill/>
          </a:ln>
        </p:spPr>
      </p:pic>
      <p:sp>
        <p:nvSpPr>
          <p:cNvPr id="368" name="Google Shape;368;g207b2cbffd3_1_910"/>
          <p:cNvSpPr txBox="1"/>
          <p:nvPr/>
        </p:nvSpPr>
        <p:spPr>
          <a:xfrm>
            <a:off x="574988" y="2926025"/>
            <a:ext cx="4916700" cy="1569900"/>
          </a:xfrm>
          <a:prstGeom prst="rect">
            <a:avLst/>
          </a:prstGeom>
          <a:noFill/>
          <a:ln>
            <a:noFill/>
          </a:ln>
        </p:spPr>
        <p:txBody>
          <a:bodyPr spcFirstLastPara="1" wrap="square" lIns="91425" tIns="91425" rIns="91425" bIns="91425" anchor="t" anchorCtr="0">
            <a:spAutoFit/>
          </a:bodyPr>
          <a:lstStyle/>
          <a:p>
            <a:pPr lvl="0" algn="ctr">
              <a:buClr>
                <a:schemeClr val="dk2"/>
              </a:buClr>
              <a:buSzPts val="1100"/>
            </a:pPr>
            <a:r>
              <a:rPr lang="en-US" sz="3000" dirty="0">
                <a:solidFill>
                  <a:schemeClr val="dk2"/>
                </a:solidFill>
                <a:latin typeface="Raleway"/>
                <a:ea typeface="Raleway"/>
                <a:cs typeface="Raleway"/>
                <a:sym typeface="Raleway"/>
              </a:rPr>
              <a:t>David Cobb, </a:t>
            </a:r>
            <a:r>
              <a:rPr lang="en-US" sz="3000" dirty="0" err="1">
                <a:solidFill>
                  <a:schemeClr val="dk2"/>
                </a:solidFill>
                <a:latin typeface="Raleway"/>
                <a:ea typeface="Raleway"/>
                <a:cs typeface="Raleway"/>
                <a:sym typeface="Raleway"/>
              </a:rPr>
              <a:t>Gerente</a:t>
            </a:r>
            <a:r>
              <a:rPr lang="en-US" sz="3000" dirty="0">
                <a:solidFill>
                  <a:schemeClr val="dk2"/>
                </a:solidFill>
                <a:latin typeface="Raleway"/>
                <a:ea typeface="Raleway"/>
                <a:cs typeface="Raleway"/>
                <a:sym typeface="Raleway"/>
              </a:rPr>
              <a:t> de </a:t>
            </a:r>
            <a:r>
              <a:rPr lang="en-US" sz="3000" dirty="0" err="1">
                <a:solidFill>
                  <a:schemeClr val="dk2"/>
                </a:solidFill>
                <a:latin typeface="Raleway"/>
                <a:ea typeface="Raleway"/>
                <a:cs typeface="Raleway"/>
                <a:sym typeface="Raleway"/>
              </a:rPr>
              <a:t>Avance</a:t>
            </a:r>
            <a:r>
              <a:rPr lang="en-US" sz="3000" dirty="0">
                <a:solidFill>
                  <a:schemeClr val="dk2"/>
                </a:solidFill>
                <a:latin typeface="Raleway"/>
                <a:ea typeface="Raleway"/>
                <a:cs typeface="Raleway"/>
                <a:sym typeface="Raleway"/>
              </a:rPr>
              <a:t>, </a:t>
            </a:r>
            <a:r>
              <a:rPr lang="en-US" sz="3000" dirty="0" err="1">
                <a:solidFill>
                  <a:schemeClr val="dk2"/>
                </a:solidFill>
                <a:latin typeface="Raleway"/>
                <a:ea typeface="Raleway"/>
                <a:cs typeface="Raleway"/>
                <a:sym typeface="Raleway"/>
              </a:rPr>
              <a:t>Dishgamu</a:t>
            </a:r>
            <a:r>
              <a:rPr lang="en-US" sz="3000" dirty="0">
                <a:solidFill>
                  <a:schemeClr val="dk2"/>
                </a:solidFill>
                <a:latin typeface="Raleway"/>
                <a:ea typeface="Raleway"/>
                <a:cs typeface="Raleway"/>
                <a:sym typeface="Raleway"/>
              </a:rPr>
              <a:t> Humboldt CLT</a:t>
            </a:r>
            <a:endParaRPr sz="3000" i="0" u="none" strike="noStrike" cap="none" dirty="0">
              <a:solidFill>
                <a:srgbClr val="000000"/>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23d2b436670_0_16" descr="slide"/>
          <p:cNvPicPr preferRelativeResize="0"/>
          <p:nvPr/>
        </p:nvPicPr>
        <p:blipFill rotWithShape="1">
          <a:blip r:embed="rId3">
            <a:alphaModFix/>
          </a:blip>
          <a:srcRect/>
          <a:stretch/>
        </p:blipFill>
        <p:spPr>
          <a:xfrm>
            <a:off x="1600" y="0"/>
            <a:ext cx="9140802"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g23d2b436670_0_20" descr="slide2"/>
          <p:cNvPicPr preferRelativeResize="0"/>
          <p:nvPr/>
        </p:nvPicPr>
        <p:blipFill rotWithShape="1">
          <a:blip r:embed="rId3">
            <a:alphaModFix/>
          </a:blip>
          <a:srcRect/>
          <a:stretch/>
        </p:blipFill>
        <p:spPr>
          <a:xfrm>
            <a:off x="1600" y="615463"/>
            <a:ext cx="9140802" cy="56270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82"/>
        <p:cNvGrpSpPr/>
        <p:nvPr/>
      </p:nvGrpSpPr>
      <p:grpSpPr>
        <a:xfrm>
          <a:off x="0" y="0"/>
          <a:ext cx="0" cy="0"/>
          <a:chOff x="0" y="0"/>
          <a:chExt cx="0" cy="0"/>
        </a:xfrm>
      </p:grpSpPr>
      <p:pic>
        <p:nvPicPr>
          <p:cNvPr id="383" name="Google Shape;383;g23d2b436670_0_25" descr="slide9"/>
          <p:cNvPicPr preferRelativeResize="0"/>
          <p:nvPr/>
        </p:nvPicPr>
        <p:blipFill rotWithShape="1">
          <a:blip r:embed="rId3">
            <a:alphaModFix amt="78000"/>
          </a:blip>
          <a:srcRect/>
          <a:stretch/>
        </p:blipFill>
        <p:spPr>
          <a:xfrm>
            <a:off x="0" y="-96712"/>
            <a:ext cx="9140802" cy="6137023"/>
          </a:xfrm>
          <a:prstGeom prst="rect">
            <a:avLst/>
          </a:prstGeom>
          <a:noFill/>
          <a:ln>
            <a:noFill/>
          </a:ln>
        </p:spPr>
      </p:pic>
      <p:sp>
        <p:nvSpPr>
          <p:cNvPr id="2" name="TextBox 1">
            <a:extLst>
              <a:ext uri="{FF2B5EF4-FFF2-40B4-BE49-F238E27FC236}">
                <a16:creationId xmlns:a16="http://schemas.microsoft.com/office/drawing/2014/main" id="{7EDB221D-22F5-62CC-2E49-DDC45961E960}"/>
              </a:ext>
            </a:extLst>
          </p:cNvPr>
          <p:cNvSpPr txBox="1"/>
          <p:nvPr/>
        </p:nvSpPr>
        <p:spPr>
          <a:xfrm>
            <a:off x="2847703" y="4008986"/>
            <a:ext cx="5556249" cy="1892826"/>
          </a:xfrm>
          <a:prstGeom prst="rect">
            <a:avLst/>
          </a:prstGeom>
          <a:noFill/>
        </p:spPr>
        <p:txBody>
          <a:bodyPr wrap="square" rtlCol="0">
            <a:spAutoFit/>
          </a:bodyPr>
          <a:lstStyle/>
          <a:p>
            <a:r>
              <a:rPr lang="es-ES_tradnl" sz="1200" dirty="0">
                <a:solidFill>
                  <a:schemeClr val="accent6">
                    <a:lumMod val="75000"/>
                  </a:schemeClr>
                </a:solidFill>
              </a:rPr>
              <a:t>NUESTROS SISTEMAS MODERNOS NO ESTÁN EQUILIBRADOS </a:t>
            </a:r>
            <a:r>
              <a:rPr lang="es-ES_tradnl" sz="1300" dirty="0"/>
              <a:t>este equilibrio se rompió con el inicio del colonialismo de asentamiento, comenzando con la fiebre del oro, y se intensificó a lo largo de décadas de prácticas extractivas en torno a la madera, la pesca y el desvío de agua. </a:t>
            </a:r>
          </a:p>
          <a:p>
            <a:endParaRPr lang="es-ES_tradnl" sz="1300" dirty="0"/>
          </a:p>
          <a:p>
            <a:r>
              <a:rPr lang="es-ES_tradnl" sz="1300" dirty="0"/>
              <a:t>Esto ha dejado a la región ante un declive económico junto con crecientes amenazas ambientales como el aumento del nivel del mar y los incendios forestales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g23d2b436670_0_29" descr="&#10;"/>
          <p:cNvPicPr preferRelativeResize="0"/>
          <p:nvPr/>
        </p:nvPicPr>
        <p:blipFill rotWithShape="1">
          <a:blip r:embed="rId3">
            <a:alphaModFix/>
          </a:blip>
          <a:srcRect/>
          <a:stretch/>
        </p:blipFill>
        <p:spPr>
          <a:xfrm>
            <a:off x="1600" y="0"/>
            <a:ext cx="9140802" cy="6137023"/>
          </a:xfrm>
          <a:prstGeom prst="rect">
            <a:avLst/>
          </a:prstGeom>
          <a:noFill/>
          <a:ln>
            <a:noFill/>
          </a:ln>
        </p:spPr>
      </p:pic>
      <p:sp>
        <p:nvSpPr>
          <p:cNvPr id="2" name="TextBox 1">
            <a:extLst>
              <a:ext uri="{FF2B5EF4-FFF2-40B4-BE49-F238E27FC236}">
                <a16:creationId xmlns:a16="http://schemas.microsoft.com/office/drawing/2014/main" id="{FB534CA3-60AE-E686-5AA7-F926D93AA656}"/>
              </a:ext>
            </a:extLst>
          </p:cNvPr>
          <p:cNvSpPr txBox="1"/>
          <p:nvPr/>
        </p:nvSpPr>
        <p:spPr>
          <a:xfrm>
            <a:off x="2848131" y="4557010"/>
            <a:ext cx="6027612" cy="2277547"/>
          </a:xfrm>
          <a:prstGeom prst="rect">
            <a:avLst/>
          </a:prstGeom>
          <a:noFill/>
        </p:spPr>
        <p:txBody>
          <a:bodyPr wrap="none" rtlCol="0">
            <a:spAutoFit/>
          </a:bodyPr>
          <a:lstStyle/>
          <a:p>
            <a:endParaRPr lang="es-ES_tradnl" sz="1200" dirty="0">
              <a:solidFill>
                <a:schemeClr val="accent6">
                  <a:lumMod val="75000"/>
                </a:schemeClr>
              </a:solidFill>
            </a:endParaRPr>
          </a:p>
          <a:p>
            <a:r>
              <a:rPr lang="es-ES_tradnl" sz="1200" dirty="0">
                <a:solidFill>
                  <a:schemeClr val="accent6">
                    <a:lumMod val="75000"/>
                  </a:schemeClr>
                </a:solidFill>
              </a:rPr>
              <a:t>ESTE DESEQUILIBRIO ES SISTÉMICO Y ESTRUCTURAL</a:t>
            </a:r>
            <a:r>
              <a:rPr lang="es-ES_tradnl" sz="1200" dirty="0"/>
              <a:t> </a:t>
            </a:r>
            <a:r>
              <a:rPr lang="es-ES_tradnl" sz="1300" dirty="0"/>
              <a:t>Nuestras </a:t>
            </a:r>
          </a:p>
          <a:p>
            <a:r>
              <a:rPr lang="es-ES_tradnl" sz="1300" dirty="0"/>
              <a:t>instituciones sociales, políticas y económicas son fundamentalmente racistas,</a:t>
            </a:r>
          </a:p>
          <a:p>
            <a:r>
              <a:rPr lang="es-ES_tradnl" sz="1300" dirty="0"/>
              <a:t>sexistas, y clasistas. </a:t>
            </a:r>
          </a:p>
          <a:p>
            <a:endParaRPr lang="es-ES_tradnl" sz="1300" dirty="0"/>
          </a:p>
          <a:p>
            <a:r>
              <a:rPr lang="es-ES_tradnl" sz="1300" dirty="0"/>
              <a:t>La economía extractiva incentiva la destrucción de nuestro ecosistema y </a:t>
            </a:r>
          </a:p>
          <a:p>
            <a:r>
              <a:rPr lang="es-ES_tradnl" sz="1300" dirty="0"/>
              <a:t>crea un sufrimiento generalizado para las personas, las plantas y los animales </a:t>
            </a:r>
          </a:p>
          <a:p>
            <a:r>
              <a:rPr lang="es-ES_tradnl" sz="1300" dirty="0"/>
              <a:t>que viven aquí </a:t>
            </a:r>
          </a:p>
          <a:p>
            <a:endParaRPr lang="es-ES_tradnl" sz="1300" dirty="0"/>
          </a:p>
          <a:p>
            <a:r>
              <a:rPr lang="es-ES_tradnl" sz="1300" dirty="0"/>
              <a:t>No estamos siendo buenos guardianes de la tierra, ni siendo buenos </a:t>
            </a:r>
          </a:p>
          <a:p>
            <a:r>
              <a:rPr lang="es-ES_tradnl" sz="1300" dirty="0"/>
              <a:t>antecesores de nuestros descendientes.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g23d2b436670_0_33" descr="slide11"/>
          <p:cNvPicPr preferRelativeResize="0"/>
          <p:nvPr/>
        </p:nvPicPr>
        <p:blipFill rotWithShape="1">
          <a:blip r:embed="rId3">
            <a:alphaModFix/>
          </a:blip>
          <a:srcRect/>
          <a:stretch/>
        </p:blipFill>
        <p:spPr>
          <a:xfrm>
            <a:off x="1600" y="0"/>
            <a:ext cx="9140802" cy="6101850"/>
          </a:xfrm>
          <a:prstGeom prst="rect">
            <a:avLst/>
          </a:prstGeom>
          <a:noFill/>
          <a:ln>
            <a:noFill/>
          </a:ln>
        </p:spPr>
      </p:pic>
      <p:sp>
        <p:nvSpPr>
          <p:cNvPr id="2" name="TextBox 1">
            <a:extLst>
              <a:ext uri="{FF2B5EF4-FFF2-40B4-BE49-F238E27FC236}">
                <a16:creationId xmlns:a16="http://schemas.microsoft.com/office/drawing/2014/main" id="{3E8CACFE-B532-DF8D-F4D9-86FD4F8D5455}"/>
              </a:ext>
            </a:extLst>
          </p:cNvPr>
          <p:cNvSpPr txBox="1"/>
          <p:nvPr/>
        </p:nvSpPr>
        <p:spPr>
          <a:xfrm>
            <a:off x="2833141" y="4362138"/>
            <a:ext cx="5955476" cy="2062103"/>
          </a:xfrm>
          <a:prstGeom prst="rect">
            <a:avLst/>
          </a:prstGeom>
          <a:noFill/>
        </p:spPr>
        <p:txBody>
          <a:bodyPr wrap="none" rtlCol="0">
            <a:spAutoFit/>
          </a:bodyPr>
          <a:lstStyle/>
          <a:p>
            <a:endParaRPr lang="es-ES_tradnl" sz="1200" dirty="0"/>
          </a:p>
          <a:p>
            <a:r>
              <a:rPr lang="es-ES_tradnl" sz="1200" dirty="0">
                <a:solidFill>
                  <a:schemeClr val="accent6">
                    <a:lumMod val="75000"/>
                  </a:schemeClr>
                </a:solidFill>
              </a:rPr>
              <a:t>RESTAURANDO EL EQUILIBRIO AL RESTAURAR LA TIERRA </a:t>
            </a:r>
            <a:r>
              <a:rPr lang="es-ES_tradnl" sz="1200" dirty="0" err="1">
                <a:solidFill>
                  <a:schemeClr val="accent6">
                    <a:lumMod val="75000"/>
                  </a:schemeClr>
                </a:solidFill>
              </a:rPr>
              <a:t>WIYOT</a:t>
            </a:r>
            <a:endParaRPr lang="es-ES_tradnl" sz="1200" dirty="0">
              <a:solidFill>
                <a:schemeClr val="accent6">
                  <a:lumMod val="75000"/>
                </a:schemeClr>
              </a:solidFill>
            </a:endParaRPr>
          </a:p>
          <a:p>
            <a:r>
              <a:rPr lang="es-ES_tradnl" sz="1300" dirty="0"/>
              <a:t>La tribu </a:t>
            </a:r>
            <a:r>
              <a:rPr lang="es-ES_tradnl" sz="1300" dirty="0" err="1"/>
              <a:t>Wiyot</a:t>
            </a:r>
            <a:r>
              <a:rPr lang="es-ES_tradnl" sz="1300" dirty="0"/>
              <a:t> ha demostrado cómo el retorno de tierras pueden restaurar</a:t>
            </a:r>
          </a:p>
          <a:p>
            <a:r>
              <a:rPr lang="es-ES_tradnl" sz="1300" dirty="0"/>
              <a:t>el equilibrio, sanar el trauma y proveer oportunidad.</a:t>
            </a:r>
          </a:p>
          <a:p>
            <a:endParaRPr lang="es-ES_tradnl" sz="1300" dirty="0"/>
          </a:p>
          <a:p>
            <a:r>
              <a:rPr lang="es-ES_tradnl" sz="1300" dirty="0"/>
              <a:t>A través de iniciativas históricas de retorno de tierras, como la isla de </a:t>
            </a:r>
          </a:p>
          <a:p>
            <a:r>
              <a:rPr lang="es-ES_tradnl" sz="1300" dirty="0" err="1"/>
              <a:t>Tuluwat</a:t>
            </a:r>
            <a:r>
              <a:rPr lang="es-ES_tradnl" sz="1300" dirty="0"/>
              <a:t> (más de 300 acres en la ciudad de Eureka entre el 2004-2019) y mas</a:t>
            </a:r>
          </a:p>
          <a:p>
            <a:r>
              <a:rPr lang="es-ES_tradnl" sz="1300" dirty="0"/>
              <a:t>recientemente </a:t>
            </a:r>
            <a:r>
              <a:rPr lang="es-ES_tradnl" sz="1300" dirty="0" err="1"/>
              <a:t>Mouralherwaqh</a:t>
            </a:r>
            <a:r>
              <a:rPr lang="es-ES_tradnl" sz="1300" dirty="0"/>
              <a:t> (46 acres en el estado de California), la tribu </a:t>
            </a:r>
          </a:p>
          <a:p>
            <a:r>
              <a:rPr lang="es-ES_tradnl" sz="1300" dirty="0" err="1"/>
              <a:t>Wiyot</a:t>
            </a:r>
            <a:r>
              <a:rPr lang="es-ES_tradnl" sz="1300" dirty="0"/>
              <a:t> ha ejemplificado como los pueblos nativos y no nativos pueden existir </a:t>
            </a:r>
          </a:p>
          <a:p>
            <a:r>
              <a:rPr lang="es-ES_tradnl" sz="1300" dirty="0"/>
              <a:t>en relaciones sanas con la tierra y entre sí.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g23d2b436670_0_37" descr="slide15"/>
          <p:cNvPicPr preferRelativeResize="0"/>
          <p:nvPr/>
        </p:nvPicPr>
        <p:blipFill rotWithShape="1">
          <a:blip r:embed="rId3">
            <a:alphaModFix/>
          </a:blip>
          <a:srcRect/>
          <a:stretch/>
        </p:blipFill>
        <p:spPr>
          <a:xfrm>
            <a:off x="1600" y="0"/>
            <a:ext cx="9140802" cy="6101850"/>
          </a:xfrm>
          <a:prstGeom prst="rect">
            <a:avLst/>
          </a:prstGeom>
          <a:noFill/>
          <a:ln>
            <a:noFill/>
          </a:ln>
        </p:spPr>
      </p:pic>
      <p:pic>
        <p:nvPicPr>
          <p:cNvPr id="399" name="Google Shape;399;g23d2b436670_0_37" descr="A heart shaped sign with text&#10;&#10;Description automatically generated"/>
          <p:cNvPicPr preferRelativeResize="0"/>
          <p:nvPr/>
        </p:nvPicPr>
        <p:blipFill rotWithShape="1">
          <a:blip r:embed="rId4">
            <a:alphaModFix/>
          </a:blip>
          <a:srcRect/>
          <a:stretch/>
        </p:blipFill>
        <p:spPr>
          <a:xfrm>
            <a:off x="860613" y="1795475"/>
            <a:ext cx="4014787" cy="30364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Shape 397"/>
        <p:cNvGrpSpPr/>
        <p:nvPr/>
      </p:nvGrpSpPr>
      <p:grpSpPr>
        <a:xfrm>
          <a:off x="0" y="0"/>
          <a:ext cx="0" cy="0"/>
          <a:chOff x="0" y="0"/>
          <a:chExt cx="0" cy="0"/>
        </a:xfrm>
      </p:grpSpPr>
      <p:pic>
        <p:nvPicPr>
          <p:cNvPr id="2" name="Google Shape;399;g23d2b436670_0_37" descr="A heart shaped sign with text&#10;&#10;Description automatically generated">
            <a:extLst>
              <a:ext uri="{FF2B5EF4-FFF2-40B4-BE49-F238E27FC236}">
                <a16:creationId xmlns:a16="http://schemas.microsoft.com/office/drawing/2014/main" id="{6430A8ED-CB30-82AB-0417-9EA37CAB5BC4}"/>
              </a:ext>
            </a:extLst>
          </p:cNvPr>
          <p:cNvPicPr preferRelativeResize="0"/>
          <p:nvPr/>
        </p:nvPicPr>
        <p:blipFill rotWithShape="1">
          <a:blip r:embed="rId3">
            <a:alphaModFix/>
          </a:blip>
          <a:srcRect/>
          <a:stretch/>
        </p:blipFill>
        <p:spPr>
          <a:xfrm>
            <a:off x="424676" y="2885886"/>
            <a:ext cx="4014787" cy="3036449"/>
          </a:xfrm>
          <a:prstGeom prst="rect">
            <a:avLst/>
          </a:prstGeom>
          <a:noFill/>
          <a:ln>
            <a:noFill/>
          </a:ln>
        </p:spPr>
      </p:pic>
      <p:sp>
        <p:nvSpPr>
          <p:cNvPr id="3" name="TextBox 2">
            <a:extLst>
              <a:ext uri="{FF2B5EF4-FFF2-40B4-BE49-F238E27FC236}">
                <a16:creationId xmlns:a16="http://schemas.microsoft.com/office/drawing/2014/main" id="{8F55A391-4517-A482-A67A-8F1308218578}"/>
              </a:ext>
            </a:extLst>
          </p:cNvPr>
          <p:cNvSpPr txBox="1"/>
          <p:nvPr/>
        </p:nvSpPr>
        <p:spPr>
          <a:xfrm>
            <a:off x="808074" y="1275907"/>
            <a:ext cx="2172390" cy="646331"/>
          </a:xfrm>
          <a:prstGeom prst="rect">
            <a:avLst/>
          </a:prstGeom>
          <a:noFill/>
        </p:spPr>
        <p:txBody>
          <a:bodyPr wrap="none" rtlCol="0">
            <a:spAutoFit/>
          </a:bodyPr>
          <a:lstStyle/>
          <a:p>
            <a:r>
              <a:rPr lang="es-ES_tradnl" sz="1800" dirty="0">
                <a:solidFill>
                  <a:schemeClr val="accent6">
                    <a:lumMod val="75000"/>
                  </a:schemeClr>
                </a:solidFill>
              </a:rPr>
              <a:t>RIO </a:t>
            </a:r>
            <a:r>
              <a:rPr lang="es-ES_tradnl" sz="1800" dirty="0" err="1">
                <a:solidFill>
                  <a:schemeClr val="accent6">
                    <a:lumMod val="75000"/>
                  </a:schemeClr>
                </a:solidFill>
              </a:rPr>
              <a:t>LALILH</a:t>
            </a:r>
            <a:endParaRPr lang="es-ES_tradnl" sz="1800" dirty="0">
              <a:solidFill>
                <a:schemeClr val="accent6">
                  <a:lumMod val="75000"/>
                </a:schemeClr>
              </a:solidFill>
            </a:endParaRPr>
          </a:p>
          <a:p>
            <a:r>
              <a:rPr lang="es-ES_tradnl" sz="1800" dirty="0">
                <a:solidFill>
                  <a:schemeClr val="accent6">
                    <a:lumMod val="75000"/>
                  </a:schemeClr>
                </a:solidFill>
              </a:rPr>
              <a:t>NUESTRA MISIÓN</a:t>
            </a:r>
          </a:p>
        </p:txBody>
      </p:sp>
      <p:sp>
        <p:nvSpPr>
          <p:cNvPr id="4" name="TextBox 3">
            <a:extLst>
              <a:ext uri="{FF2B5EF4-FFF2-40B4-BE49-F238E27FC236}">
                <a16:creationId xmlns:a16="http://schemas.microsoft.com/office/drawing/2014/main" id="{579460EB-D581-F887-7BBB-0E0F46D07024}"/>
              </a:ext>
            </a:extLst>
          </p:cNvPr>
          <p:cNvSpPr txBox="1"/>
          <p:nvPr/>
        </p:nvSpPr>
        <p:spPr>
          <a:xfrm>
            <a:off x="4704537" y="627168"/>
            <a:ext cx="4014787" cy="5416868"/>
          </a:xfrm>
          <a:prstGeom prst="rect">
            <a:avLst/>
          </a:prstGeom>
          <a:noFill/>
        </p:spPr>
        <p:txBody>
          <a:bodyPr wrap="square" rtlCol="0">
            <a:spAutoFit/>
          </a:bodyPr>
          <a:lstStyle/>
          <a:p>
            <a:r>
              <a:rPr lang="es-ES_tradnl" dirty="0">
                <a:solidFill>
                  <a:schemeClr val="accent6">
                    <a:lumMod val="75000"/>
                  </a:schemeClr>
                </a:solidFill>
              </a:rPr>
              <a:t>RETORNO DE TIERRAS</a:t>
            </a:r>
            <a:r>
              <a:rPr lang="es-ES_tradnl" sz="1300" dirty="0"/>
              <a:t>, Trabajamos con socios de capital, gubernamentales y de la comunidad para devolver las tierras a propiedad tribal. Utilizando el modelo de fideicomiso de tierras comunitarias, dirigimos el uso de la tierra hacia tres áreas de impacto: </a:t>
            </a:r>
          </a:p>
          <a:p>
            <a:endParaRPr lang="es-ES_tradnl" dirty="0"/>
          </a:p>
          <a:p>
            <a:r>
              <a:rPr lang="es-ES_tradnl" dirty="0">
                <a:solidFill>
                  <a:schemeClr val="accent6">
                    <a:lumMod val="75000"/>
                  </a:schemeClr>
                </a:solidFill>
              </a:rPr>
              <a:t>RESTAURACIÓN AMBIENTAL Y CULTURAL</a:t>
            </a:r>
            <a:r>
              <a:rPr lang="es-ES_tradnl" dirty="0"/>
              <a:t>, </a:t>
            </a:r>
            <a:r>
              <a:rPr lang="es-ES_tradnl" sz="1300" dirty="0"/>
              <a:t>Priorizamos proyectos que protejan y restauren la tierra con importancia ecológica, cultural o ceremonial en colaboración con los Departamentos de la Tribu </a:t>
            </a:r>
            <a:r>
              <a:rPr lang="es-ES_tradnl" sz="1300" dirty="0" err="1"/>
              <a:t>Wiyot</a:t>
            </a:r>
            <a:r>
              <a:rPr lang="es-ES_tradnl" sz="1300" dirty="0"/>
              <a:t>. </a:t>
            </a:r>
          </a:p>
          <a:p>
            <a:endParaRPr lang="es-ES_tradnl" dirty="0"/>
          </a:p>
          <a:p>
            <a:r>
              <a:rPr lang="es-ES_tradnl" dirty="0">
                <a:solidFill>
                  <a:schemeClr val="accent6">
                    <a:lumMod val="75000"/>
                  </a:schemeClr>
                </a:solidFill>
              </a:rPr>
              <a:t>DESARROLLO ECONÓMICO REGENERATIVO</a:t>
            </a:r>
            <a:r>
              <a:rPr lang="es-ES_tradnl" dirty="0"/>
              <a:t>, </a:t>
            </a:r>
            <a:r>
              <a:rPr lang="es-ES_tradnl" sz="1300" dirty="0"/>
              <a:t>Practicamos el desarrollo económico inclusivo y no extractivo, incluido el uso de nuestros proyectos para crear empleos locales con salarios dignos y programas de capacitación en construcción ecológica. </a:t>
            </a:r>
          </a:p>
          <a:p>
            <a:endParaRPr lang="es-ES_tradnl" dirty="0"/>
          </a:p>
          <a:p>
            <a:r>
              <a:rPr lang="es-ES_tradnl" dirty="0">
                <a:solidFill>
                  <a:schemeClr val="accent6">
                    <a:lumMod val="75000"/>
                  </a:schemeClr>
                </a:solidFill>
              </a:rPr>
              <a:t>CREACIÓN DE VIVIENDAS ASEQUIBLES</a:t>
            </a:r>
          </a:p>
          <a:p>
            <a:r>
              <a:rPr lang="es-ES_tradnl" sz="1300" dirty="0"/>
              <a:t>Desarrollamos y preservamos viviendas asequibles y sustentables para permitir que el pueblo </a:t>
            </a:r>
            <a:r>
              <a:rPr lang="es-ES_tradnl" sz="1300" dirty="0" err="1"/>
              <a:t>Wiyot</a:t>
            </a:r>
            <a:r>
              <a:rPr lang="es-ES_tradnl" sz="1300" dirty="0"/>
              <a:t> permanezca en sus países de origen mientras abordamos la doble crisis de vivienda climática de nuestra región. </a:t>
            </a:r>
          </a:p>
        </p:txBody>
      </p:sp>
    </p:spTree>
    <p:extLst>
      <p:ext uri="{BB962C8B-B14F-4D97-AF65-F5344CB8AC3E}">
        <p14:creationId xmlns:p14="http://schemas.microsoft.com/office/powerpoint/2010/main" val="10515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1f8f60df9a_0_29"/>
          <p:cNvSpPr txBox="1">
            <a:spLocks noGrp="1"/>
          </p:cNvSpPr>
          <p:nvPr>
            <p:ph type="ctrTitle"/>
          </p:nvPr>
        </p:nvSpPr>
        <p:spPr>
          <a:xfrm>
            <a:off x="699897" y="652325"/>
            <a:ext cx="7744200" cy="1210800"/>
          </a:xfrm>
          <a:prstGeom prst="rect">
            <a:avLst/>
          </a:prstGeom>
          <a:solidFill>
            <a:srgbClr val="72CC73"/>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Clr>
                <a:schemeClr val="dk1"/>
              </a:buClr>
              <a:buSzPts val="1100"/>
              <a:buFont typeface="Arial"/>
              <a:buNone/>
            </a:pPr>
            <a:r>
              <a:rPr lang="en-US" sz="4650" b="1">
                <a:solidFill>
                  <a:srgbClr val="222222"/>
                </a:solidFill>
              </a:rPr>
              <a:t>Agenda</a:t>
            </a:r>
            <a:endParaRPr sz="4650"/>
          </a:p>
        </p:txBody>
      </p:sp>
      <p:sp>
        <p:nvSpPr>
          <p:cNvPr id="217" name="Google Shape;217;g21f8f60df9a_0_29"/>
          <p:cNvSpPr txBox="1">
            <a:spLocks noGrp="1"/>
          </p:cNvSpPr>
          <p:nvPr>
            <p:ph type="subTitle" idx="1"/>
          </p:nvPr>
        </p:nvSpPr>
        <p:spPr>
          <a:xfrm>
            <a:off x="937700" y="2224699"/>
            <a:ext cx="7744200" cy="44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700" b="1" dirty="0">
                <a:latin typeface="Raleway"/>
                <a:ea typeface="Raleway"/>
                <a:cs typeface="Raleway"/>
                <a:sym typeface="Raleway"/>
              </a:rPr>
              <a:t>10:00 -10:10   	</a:t>
            </a:r>
            <a:r>
              <a:rPr lang="es-ES_tradnl" sz="1700" b="1" dirty="0">
                <a:latin typeface="Raleway"/>
                <a:ea typeface="Raleway"/>
                <a:cs typeface="Raleway"/>
                <a:sym typeface="Raleway"/>
              </a:rPr>
              <a:t>Presentaciones</a:t>
            </a:r>
          </a:p>
          <a:p>
            <a:pPr marL="0" lvl="0" indent="0" algn="l" rtl="0">
              <a:lnSpc>
                <a:spcPct val="100000"/>
              </a:lnSpc>
              <a:spcBef>
                <a:spcPts val="0"/>
              </a:spcBef>
              <a:spcAft>
                <a:spcPts val="0"/>
              </a:spcAft>
              <a:buSzPts val="2800"/>
              <a:buNone/>
            </a:pPr>
            <a:endParaRPr lang="es-ES_tradnl" sz="1700" b="1" dirty="0">
              <a:latin typeface="Raleway"/>
              <a:ea typeface="Raleway"/>
              <a:cs typeface="Raleway"/>
              <a:sym typeface="Raleway"/>
            </a:endParaRPr>
          </a:p>
          <a:p>
            <a:pPr marL="0" lvl="0" indent="0" algn="l" rtl="0">
              <a:lnSpc>
                <a:spcPct val="100000"/>
              </a:lnSpc>
              <a:spcBef>
                <a:spcPts val="0"/>
              </a:spcBef>
              <a:spcAft>
                <a:spcPts val="0"/>
              </a:spcAft>
              <a:buSzPts val="2800"/>
              <a:buNone/>
            </a:pPr>
            <a:r>
              <a:rPr lang="es-ES_tradnl" sz="1700" b="1" dirty="0">
                <a:latin typeface="Raleway"/>
                <a:ea typeface="Raleway"/>
                <a:cs typeface="Raleway"/>
                <a:sym typeface="Raleway"/>
              </a:rPr>
              <a:t>10:10 - 10:40     	Orador: Roberto </a:t>
            </a:r>
            <a:r>
              <a:rPr lang="es-ES_tradnl" sz="1700" b="1" dirty="0" err="1">
                <a:latin typeface="Raleway"/>
                <a:ea typeface="Raleway"/>
                <a:cs typeface="Raleway"/>
                <a:sym typeface="Raleway"/>
              </a:rPr>
              <a:t>Garcia</a:t>
            </a:r>
            <a:r>
              <a:rPr lang="es-ES_tradnl" sz="1700" b="1" dirty="0">
                <a:latin typeface="Raleway"/>
                <a:ea typeface="Raleway"/>
                <a:cs typeface="Raleway"/>
                <a:sym typeface="Raleway"/>
              </a:rPr>
              <a:t>-Ceballos</a:t>
            </a:r>
          </a:p>
          <a:p>
            <a:pPr marL="0" lvl="0" indent="0" algn="l" rtl="0">
              <a:spcBef>
                <a:spcPts val="0"/>
              </a:spcBef>
              <a:spcAft>
                <a:spcPts val="0"/>
              </a:spcAft>
              <a:buClr>
                <a:schemeClr val="dk1"/>
              </a:buClr>
              <a:buSzPts val="2800"/>
              <a:buFont typeface="Arial"/>
              <a:buNone/>
            </a:pPr>
            <a:r>
              <a:rPr lang="es-ES_tradnl" sz="1700" b="1" dirty="0">
                <a:latin typeface="Raleway"/>
                <a:ea typeface="Raleway"/>
                <a:cs typeface="Raleway"/>
                <a:sym typeface="Raleway"/>
              </a:rPr>
              <a:t>				</a:t>
            </a:r>
            <a:r>
              <a:rPr lang="es-ES_tradnl" sz="1700" b="1" dirty="0" err="1">
                <a:latin typeface="Raleway"/>
                <a:ea typeface="Raleway"/>
                <a:cs typeface="Raleway"/>
                <a:sym typeface="Raleway"/>
              </a:rPr>
              <a:t>FCTL</a:t>
            </a:r>
            <a:r>
              <a:rPr lang="es-ES_tradnl" sz="1700" b="1" dirty="0">
                <a:latin typeface="Raleway"/>
                <a:ea typeface="Raleway"/>
                <a:cs typeface="Raleway"/>
                <a:sym typeface="Raleway"/>
              </a:rPr>
              <a:t> </a:t>
            </a:r>
          </a:p>
          <a:p>
            <a:pPr marL="1371600" lvl="0" indent="0" algn="l" rtl="0">
              <a:lnSpc>
                <a:spcPct val="100000"/>
              </a:lnSpc>
              <a:spcBef>
                <a:spcPts val="0"/>
              </a:spcBef>
              <a:spcAft>
                <a:spcPts val="0"/>
              </a:spcAft>
              <a:buSzPts val="2800"/>
              <a:buNone/>
            </a:pPr>
            <a:endParaRPr lang="es-ES_tradnl" sz="1700" b="1" dirty="0">
              <a:latin typeface="Raleway"/>
              <a:ea typeface="Raleway"/>
              <a:cs typeface="Raleway"/>
              <a:sym typeface="Raleway"/>
            </a:endParaRPr>
          </a:p>
          <a:p>
            <a:pPr marL="0" lvl="0" indent="0" algn="l" rtl="0">
              <a:lnSpc>
                <a:spcPct val="100000"/>
              </a:lnSpc>
              <a:spcBef>
                <a:spcPts val="0"/>
              </a:spcBef>
              <a:spcAft>
                <a:spcPts val="0"/>
              </a:spcAft>
              <a:buSzPts val="2800"/>
              <a:buNone/>
            </a:pPr>
            <a:r>
              <a:rPr lang="es-ES_tradnl" sz="1700" b="1" dirty="0">
                <a:latin typeface="Raleway"/>
                <a:ea typeface="Raleway"/>
                <a:cs typeface="Raleway"/>
                <a:sym typeface="Raleway"/>
              </a:rPr>
              <a:t>10:40 - 10:50     	Preguntas y Respuestas</a:t>
            </a:r>
          </a:p>
          <a:p>
            <a:pPr marL="0" lvl="0" indent="0" algn="l" rtl="0">
              <a:lnSpc>
                <a:spcPct val="100000"/>
              </a:lnSpc>
              <a:spcBef>
                <a:spcPts val="0"/>
              </a:spcBef>
              <a:spcAft>
                <a:spcPts val="0"/>
              </a:spcAft>
              <a:buSzPts val="2800"/>
              <a:buNone/>
            </a:pPr>
            <a:endParaRPr lang="es-ES_tradnl" sz="1700" b="1" dirty="0">
              <a:latin typeface="Raleway"/>
              <a:ea typeface="Raleway"/>
              <a:cs typeface="Raleway"/>
              <a:sym typeface="Raleway"/>
            </a:endParaRPr>
          </a:p>
          <a:p>
            <a:pPr marL="0" lvl="0" indent="0" algn="l" rtl="0">
              <a:lnSpc>
                <a:spcPct val="100000"/>
              </a:lnSpc>
              <a:spcBef>
                <a:spcPts val="0"/>
              </a:spcBef>
              <a:spcAft>
                <a:spcPts val="0"/>
              </a:spcAft>
              <a:buSzPts val="2800"/>
              <a:buNone/>
            </a:pPr>
            <a:r>
              <a:rPr lang="es-ES_tradnl" sz="1700" b="1" dirty="0">
                <a:latin typeface="Raleway"/>
                <a:ea typeface="Raleway"/>
                <a:cs typeface="Raleway"/>
                <a:sym typeface="Raleway"/>
              </a:rPr>
              <a:t>10:50 - 11:20		</a:t>
            </a:r>
            <a:r>
              <a:rPr lang="es-ES_tradnl" sz="1700" b="1" dirty="0" err="1">
                <a:latin typeface="Raleway"/>
                <a:ea typeface="Raleway"/>
                <a:cs typeface="Raleway"/>
                <a:sym typeface="Raleway"/>
              </a:rPr>
              <a:t>Oradorr</a:t>
            </a:r>
            <a:r>
              <a:rPr lang="es-ES_tradnl" sz="1700" b="1" dirty="0">
                <a:latin typeface="Raleway"/>
                <a:ea typeface="Raleway"/>
                <a:cs typeface="Raleway"/>
                <a:sym typeface="Raleway"/>
              </a:rPr>
              <a:t>: David Cobb</a:t>
            </a:r>
          </a:p>
          <a:p>
            <a:pPr marL="1371600" lvl="0" indent="0" algn="l" rtl="0">
              <a:spcBef>
                <a:spcPts val="0"/>
              </a:spcBef>
              <a:spcAft>
                <a:spcPts val="0"/>
              </a:spcAft>
              <a:buClr>
                <a:schemeClr val="dk1"/>
              </a:buClr>
              <a:buSzPts val="2800"/>
              <a:buFont typeface="Arial"/>
              <a:buNone/>
            </a:pPr>
            <a:r>
              <a:rPr lang="es-ES_tradnl" sz="1700" b="1" dirty="0">
                <a:latin typeface="Raleway"/>
                <a:ea typeface="Raleway"/>
                <a:cs typeface="Raleway"/>
                <a:sym typeface="Raleway"/>
              </a:rPr>
              <a:t>      	</a:t>
            </a:r>
            <a:r>
              <a:rPr lang="es-ES_tradnl" sz="1700" b="1" dirty="0" err="1">
                <a:latin typeface="Raleway"/>
                <a:ea typeface="Raleway"/>
                <a:cs typeface="Raleway"/>
                <a:sym typeface="Raleway"/>
              </a:rPr>
              <a:t>Dishgamu</a:t>
            </a:r>
            <a:r>
              <a:rPr lang="es-ES_tradnl" sz="1700" b="1" dirty="0">
                <a:latin typeface="Raleway"/>
                <a:ea typeface="Raleway"/>
                <a:cs typeface="Raleway"/>
                <a:sym typeface="Raleway"/>
              </a:rPr>
              <a:t> Humboldt CLT</a:t>
            </a:r>
          </a:p>
          <a:p>
            <a:pPr marL="0" lvl="0" indent="0" algn="l" rtl="0">
              <a:lnSpc>
                <a:spcPct val="100000"/>
              </a:lnSpc>
              <a:spcBef>
                <a:spcPts val="0"/>
              </a:spcBef>
              <a:spcAft>
                <a:spcPts val="0"/>
              </a:spcAft>
              <a:buSzPts val="2800"/>
              <a:buNone/>
            </a:pPr>
            <a:endParaRPr lang="es-ES_tradnl" sz="1700" b="1" dirty="0">
              <a:latin typeface="Raleway"/>
              <a:ea typeface="Raleway"/>
              <a:cs typeface="Raleway"/>
              <a:sym typeface="Raleway"/>
            </a:endParaRPr>
          </a:p>
          <a:p>
            <a:pPr marL="0" lvl="0" indent="0" algn="l" rtl="0">
              <a:lnSpc>
                <a:spcPct val="100000"/>
              </a:lnSpc>
              <a:spcBef>
                <a:spcPts val="0"/>
              </a:spcBef>
              <a:spcAft>
                <a:spcPts val="0"/>
              </a:spcAft>
              <a:buSzPts val="2800"/>
              <a:buNone/>
            </a:pPr>
            <a:r>
              <a:rPr lang="es-ES_tradnl" sz="1700" b="1" dirty="0">
                <a:latin typeface="Raleway"/>
                <a:ea typeface="Raleway"/>
                <a:cs typeface="Raleway"/>
                <a:sym typeface="Raleway"/>
              </a:rPr>
              <a:t>11:20 - 11:30	Preguntas y Respuestas</a:t>
            </a:r>
          </a:p>
          <a:p>
            <a:pPr marL="0" lvl="0" indent="0" algn="l" rtl="0">
              <a:lnSpc>
                <a:spcPct val="100000"/>
              </a:lnSpc>
              <a:spcBef>
                <a:spcPts val="0"/>
              </a:spcBef>
              <a:spcAft>
                <a:spcPts val="0"/>
              </a:spcAft>
              <a:buSzPts val="2800"/>
              <a:buNone/>
            </a:pPr>
            <a:endParaRPr lang="es-ES_tradnl" sz="1700" b="1" dirty="0">
              <a:latin typeface="Raleway"/>
              <a:ea typeface="Raleway"/>
              <a:cs typeface="Raleway"/>
              <a:sym typeface="Raleway"/>
            </a:endParaRPr>
          </a:p>
          <a:p>
            <a:pPr marL="0" lvl="0" indent="0" algn="l" rtl="0">
              <a:lnSpc>
                <a:spcPct val="100000"/>
              </a:lnSpc>
              <a:spcBef>
                <a:spcPts val="0"/>
              </a:spcBef>
              <a:spcAft>
                <a:spcPts val="0"/>
              </a:spcAft>
              <a:buSzPts val="2800"/>
              <a:buNone/>
            </a:pPr>
            <a:r>
              <a:rPr lang="es-ES_tradnl" sz="1700" b="1" dirty="0">
                <a:latin typeface="Raleway"/>
                <a:ea typeface="Raleway"/>
                <a:cs typeface="Raleway"/>
                <a:sym typeface="Raleway"/>
              </a:rPr>
              <a:t>11:30 - 11:45	</a:t>
            </a:r>
            <a:r>
              <a:rPr lang="es-ES_tradnl" sz="1700" b="1" dirty="0" err="1">
                <a:latin typeface="Raleway"/>
                <a:ea typeface="Raleway"/>
                <a:cs typeface="Raleway"/>
                <a:sym typeface="Raleway"/>
              </a:rPr>
              <a:t>Division</a:t>
            </a:r>
            <a:r>
              <a:rPr lang="es-ES_tradnl" sz="1700" b="1" dirty="0">
                <a:latin typeface="Raleway"/>
                <a:ea typeface="Raleway"/>
                <a:cs typeface="Raleway"/>
                <a:sym typeface="Raleway"/>
              </a:rPr>
              <a:t> de grupos </a:t>
            </a:r>
          </a:p>
          <a:p>
            <a:pPr marL="0" lvl="0" indent="0" algn="l" rtl="0">
              <a:lnSpc>
                <a:spcPct val="100000"/>
              </a:lnSpc>
              <a:spcBef>
                <a:spcPts val="0"/>
              </a:spcBef>
              <a:spcAft>
                <a:spcPts val="0"/>
              </a:spcAft>
              <a:buSzPts val="2800"/>
              <a:buNone/>
            </a:pPr>
            <a:endParaRPr lang="es-ES_tradnl" sz="1700" b="1" dirty="0">
              <a:latin typeface="Raleway"/>
              <a:ea typeface="Raleway"/>
              <a:cs typeface="Raleway"/>
              <a:sym typeface="Raleway"/>
            </a:endParaRPr>
          </a:p>
          <a:p>
            <a:pPr marL="0" lvl="0" indent="0" algn="l" rtl="0">
              <a:lnSpc>
                <a:spcPct val="100000"/>
              </a:lnSpc>
              <a:spcBef>
                <a:spcPts val="0"/>
              </a:spcBef>
              <a:spcAft>
                <a:spcPts val="0"/>
              </a:spcAft>
              <a:buSzPts val="2800"/>
              <a:buNone/>
            </a:pPr>
            <a:r>
              <a:rPr lang="es-ES_tradnl" sz="1700" b="1" dirty="0">
                <a:latin typeface="Raleway"/>
                <a:ea typeface="Raleway"/>
                <a:cs typeface="Raleway"/>
                <a:sym typeface="Raleway"/>
              </a:rPr>
              <a:t>11:45 - 11:55	Nuevas oportunidades</a:t>
            </a:r>
          </a:p>
          <a:p>
            <a:pPr marL="0" lvl="0" indent="0" algn="l" rtl="0">
              <a:lnSpc>
                <a:spcPct val="100000"/>
              </a:lnSpc>
              <a:spcBef>
                <a:spcPts val="0"/>
              </a:spcBef>
              <a:spcAft>
                <a:spcPts val="0"/>
              </a:spcAft>
              <a:buSzPts val="2800"/>
              <a:buNone/>
            </a:pPr>
            <a:endParaRPr lang="es-ES_tradnl" sz="1700" b="1" dirty="0">
              <a:latin typeface="Raleway"/>
              <a:ea typeface="Raleway"/>
              <a:cs typeface="Raleway"/>
              <a:sym typeface="Raleway"/>
            </a:endParaRPr>
          </a:p>
          <a:p>
            <a:pPr marL="0" lvl="0" indent="0" algn="l" rtl="0">
              <a:lnSpc>
                <a:spcPct val="100000"/>
              </a:lnSpc>
              <a:spcBef>
                <a:spcPts val="0"/>
              </a:spcBef>
              <a:spcAft>
                <a:spcPts val="0"/>
              </a:spcAft>
              <a:buSzPts val="2800"/>
              <a:buNone/>
            </a:pPr>
            <a:r>
              <a:rPr lang="es-ES_tradnl" sz="1700" b="1" dirty="0">
                <a:latin typeface="Raleway"/>
                <a:ea typeface="Raleway"/>
                <a:cs typeface="Raleway"/>
                <a:sym typeface="Raleway"/>
              </a:rPr>
              <a:t>11:55 - 12:00	Cierre</a:t>
            </a:r>
          </a:p>
          <a:p>
            <a:pPr marL="0" lvl="0" indent="0" algn="l" rtl="0">
              <a:lnSpc>
                <a:spcPct val="100000"/>
              </a:lnSpc>
              <a:spcBef>
                <a:spcPts val="0"/>
              </a:spcBef>
              <a:spcAft>
                <a:spcPts val="0"/>
              </a:spcAft>
              <a:buSzPts val="2800"/>
              <a:buNone/>
            </a:pPr>
            <a:endParaRPr sz="1700" b="1" dirty="0">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g23d2b436670_0_42" descr="slide20"/>
          <p:cNvPicPr preferRelativeResize="0"/>
          <p:nvPr/>
        </p:nvPicPr>
        <p:blipFill rotWithShape="1">
          <a:blip r:embed="rId3">
            <a:alphaModFix/>
          </a:blip>
          <a:srcRect/>
          <a:stretch/>
        </p:blipFill>
        <p:spPr>
          <a:xfrm>
            <a:off x="1600" y="0"/>
            <a:ext cx="9140802" cy="6101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3d2b436670_0_47"/>
          <p:cNvSpPr/>
          <p:nvPr/>
        </p:nvSpPr>
        <p:spPr>
          <a:xfrm>
            <a:off x="0" y="0"/>
            <a:ext cx="9144000" cy="6853714"/>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DEEBF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0" name="Google Shape;410;g23d2b436670_0_47"/>
          <p:cNvSpPr/>
          <p:nvPr/>
        </p:nvSpPr>
        <p:spPr>
          <a:xfrm>
            <a:off x="0" y="0"/>
            <a:ext cx="28575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1" name="Google Shape;411;g23d2b436670_0_47"/>
          <p:cNvSpPr/>
          <p:nvPr/>
        </p:nvSpPr>
        <p:spPr>
          <a:xfrm>
            <a:off x="0" y="0"/>
            <a:ext cx="5560060" cy="1851374"/>
          </a:xfrm>
          <a:custGeom>
            <a:avLst/>
            <a:gdLst/>
            <a:ahLst/>
            <a:cxnLst/>
            <a:rect l="l" t="t" r="r" b="b"/>
            <a:pathLst>
              <a:path w="5560060" h="1257300" extrusionOk="0">
                <a:moveTo>
                  <a:pt x="0" y="1257300"/>
                </a:moveTo>
                <a:lnTo>
                  <a:pt x="5559552" y="1257300"/>
                </a:lnTo>
                <a:lnTo>
                  <a:pt x="5559552" y="0"/>
                </a:lnTo>
                <a:lnTo>
                  <a:pt x="0" y="0"/>
                </a:lnTo>
                <a:lnTo>
                  <a:pt x="0" y="1257300"/>
                </a:lnTo>
                <a:close/>
              </a:path>
            </a:pathLst>
          </a:custGeom>
          <a:solidFill>
            <a:srgbClr val="FFFFFF">
              <a:alpha val="7961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2" name="Google Shape;412;g23d2b436670_0_47"/>
          <p:cNvSpPr txBox="1"/>
          <p:nvPr/>
        </p:nvSpPr>
        <p:spPr>
          <a:xfrm>
            <a:off x="943145" y="125305"/>
            <a:ext cx="1834500" cy="751800"/>
          </a:xfrm>
          <a:prstGeom prst="rect">
            <a:avLst/>
          </a:prstGeom>
          <a:noFill/>
          <a:ln>
            <a:noFill/>
          </a:ln>
        </p:spPr>
        <p:txBody>
          <a:bodyPr spcFirstLastPara="1" wrap="square" lIns="0" tIns="12700" rIns="0" bIns="0" anchor="t" anchorCtr="0">
            <a:spAutoFit/>
          </a:bodyPr>
          <a:lstStyle/>
          <a:p>
            <a:pPr marL="115570" marR="5080" lvl="0" indent="505458" algn="l" rtl="0">
              <a:lnSpc>
                <a:spcPct val="100000"/>
              </a:lnSpc>
              <a:spcBef>
                <a:spcPts val="0"/>
              </a:spcBef>
              <a:spcAft>
                <a:spcPts val="0"/>
              </a:spcAft>
              <a:buClr>
                <a:srgbClr val="A1665F"/>
              </a:buClr>
              <a:buSzPts val="2400"/>
              <a:buFont typeface="Gill Sans"/>
              <a:buNone/>
            </a:pPr>
            <a:r>
              <a:rPr lang="en-US" sz="2400" b="0" i="0" u="none" strike="noStrike" cap="none">
                <a:solidFill>
                  <a:srgbClr val="A1665F"/>
                </a:solidFill>
                <a:latin typeface="Gill Sans"/>
                <a:ea typeface="Gill Sans"/>
                <a:cs typeface="Gill Sans"/>
                <a:sym typeface="Gill Sans"/>
              </a:rPr>
              <a:t>LALILH  RR AWAYU </a:t>
            </a:r>
            <a:endParaRPr sz="2400" b="0" i="0" u="none" strike="noStrike" cap="none">
              <a:solidFill>
                <a:srgbClr val="A1665F"/>
              </a:solidFill>
              <a:latin typeface="Gill Sans"/>
              <a:ea typeface="Gill Sans"/>
              <a:cs typeface="Gill Sans"/>
              <a:sym typeface="Gill Sans"/>
            </a:endParaRPr>
          </a:p>
        </p:txBody>
      </p:sp>
      <p:sp>
        <p:nvSpPr>
          <p:cNvPr id="413" name="Google Shape;413;g23d2b436670_0_47"/>
          <p:cNvSpPr txBox="1"/>
          <p:nvPr/>
        </p:nvSpPr>
        <p:spPr>
          <a:xfrm>
            <a:off x="1403250" y="1100667"/>
            <a:ext cx="4056900" cy="751488"/>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b="0" i="0" u="none" strike="noStrike" cap="none" dirty="0">
                <a:solidFill>
                  <a:srgbClr val="A1665F"/>
                </a:solidFill>
                <a:latin typeface="Gill Sans"/>
                <a:ea typeface="Gill Sans"/>
                <a:cs typeface="Gill Sans"/>
                <a:sym typeface="Gill Sans"/>
              </a:rPr>
              <a:t>’</a:t>
            </a:r>
            <a:r>
              <a:rPr lang="en-US" sz="2400" b="0" i="0" u="none" strike="noStrike" cap="none" dirty="0" err="1">
                <a:solidFill>
                  <a:srgbClr val="A1665F"/>
                </a:solidFill>
                <a:latin typeface="Gill Sans"/>
                <a:ea typeface="Gill Sans"/>
                <a:cs typeface="Gill Sans"/>
                <a:sym typeface="Gill Sans"/>
              </a:rPr>
              <a:t>GHURR</a:t>
            </a:r>
            <a:r>
              <a:rPr lang="en-US" sz="2400" b="0" i="0" u="none" strike="noStrike" cap="none" dirty="0">
                <a:solidFill>
                  <a:srgbClr val="A1665F"/>
                </a:solidFill>
                <a:latin typeface="Gill Sans"/>
                <a:ea typeface="Gill Sans"/>
                <a:cs typeface="Gill Sans"/>
                <a:sym typeface="Gill Sans"/>
              </a:rPr>
              <a:t>	</a:t>
            </a:r>
            <a:r>
              <a:rPr lang="es-ES_tradnl" sz="2400" b="0" i="0" u="none" strike="noStrike" cap="none" dirty="0">
                <a:solidFill>
                  <a:srgbClr val="97443A"/>
                </a:solidFill>
                <a:latin typeface="Gill Sans"/>
                <a:ea typeface="Gill Sans"/>
                <a:cs typeface="Gill Sans"/>
                <a:sym typeface="Gill Sans"/>
              </a:rPr>
              <a:t>PROYECTOS	</a:t>
            </a:r>
            <a:r>
              <a:rPr lang="es-ES_tradnl" sz="2400" dirty="0">
                <a:solidFill>
                  <a:srgbClr val="97443A"/>
                </a:solidFill>
                <a:latin typeface="Gill Sans"/>
                <a:ea typeface="Gill Sans"/>
                <a:cs typeface="Gill Sans"/>
                <a:sym typeface="Gill Sans"/>
              </a:rPr>
              <a:t>ACTUALES</a:t>
            </a:r>
            <a:r>
              <a:rPr lang="es-ES_tradnl" sz="2400" b="0" i="0" u="none" strike="noStrike" cap="none" dirty="0">
                <a:solidFill>
                  <a:srgbClr val="97443A"/>
                </a:solidFill>
                <a:latin typeface="Gill Sans"/>
                <a:ea typeface="Gill Sans"/>
                <a:cs typeface="Gill Sans"/>
                <a:sym typeface="Gill Sans"/>
              </a:rPr>
              <a:t> </a:t>
            </a:r>
            <a:endParaRPr lang="es-ES_tradnl" sz="2400" b="0" i="0" u="none" strike="noStrike" cap="none" dirty="0">
              <a:solidFill>
                <a:srgbClr val="000000"/>
              </a:solidFill>
              <a:latin typeface="Gill Sans"/>
              <a:ea typeface="Gill Sans"/>
              <a:cs typeface="Gill Sans"/>
              <a:sym typeface="Gill Sans"/>
            </a:endParaRPr>
          </a:p>
        </p:txBody>
      </p:sp>
      <p:sp>
        <p:nvSpPr>
          <p:cNvPr id="414" name="Google Shape;414;g23d2b436670_0_47"/>
          <p:cNvSpPr txBox="1"/>
          <p:nvPr/>
        </p:nvSpPr>
        <p:spPr>
          <a:xfrm>
            <a:off x="2959100" y="760496"/>
            <a:ext cx="682500" cy="44370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400" b="0" i="1" u="none" strike="noStrike" cap="none" dirty="0">
                <a:solidFill>
                  <a:srgbClr val="A1665F"/>
                </a:solidFill>
                <a:latin typeface="Corbel"/>
                <a:ea typeface="Corbel"/>
                <a:cs typeface="Corbel"/>
                <a:sym typeface="Corbel"/>
              </a:rPr>
              <a:t>four rivers</a:t>
            </a:r>
            <a:endParaRPr sz="1400" b="0" i="0" u="none" strike="noStrike" cap="none" dirty="0">
              <a:solidFill>
                <a:srgbClr val="000000"/>
              </a:solidFill>
              <a:latin typeface="Corbel"/>
              <a:ea typeface="Corbel"/>
              <a:cs typeface="Corbel"/>
              <a:sym typeface="Corbel"/>
            </a:endParaRPr>
          </a:p>
        </p:txBody>
      </p:sp>
      <p:sp>
        <p:nvSpPr>
          <p:cNvPr id="415" name="Google Shape;415;g23d2b436670_0_47"/>
          <p:cNvSpPr txBox="1"/>
          <p:nvPr/>
        </p:nvSpPr>
        <p:spPr>
          <a:xfrm>
            <a:off x="2959100" y="2033189"/>
            <a:ext cx="5512500" cy="2721258"/>
          </a:xfrm>
          <a:prstGeom prst="rect">
            <a:avLst/>
          </a:prstGeom>
          <a:noFill/>
          <a:ln>
            <a:noFill/>
          </a:ln>
        </p:spPr>
        <p:txBody>
          <a:bodyPr spcFirstLastPara="1" wrap="square" lIns="0" tIns="12700" rIns="0" bIns="0" anchor="t" anchorCtr="0">
            <a:spAutoFit/>
          </a:bodyPr>
          <a:lstStyle/>
          <a:p>
            <a:pPr marL="12700" lvl="0"/>
            <a:r>
              <a:rPr lang="es-ES_tradnl" sz="1600" dirty="0">
                <a:solidFill>
                  <a:schemeClr val="accent6"/>
                </a:solidFill>
                <a:latin typeface="Gill Sans"/>
                <a:ea typeface="Gill Sans"/>
                <a:cs typeface="Gill Sans"/>
                <a:sym typeface="Gill Sans"/>
              </a:rPr>
              <a:t>CONSTRUCCIÓN ECOLÓGICA</a:t>
            </a:r>
            <a:r>
              <a:rPr lang="es-ES_tradnl" sz="1600" dirty="0">
                <a:solidFill>
                  <a:schemeClr val="bg2"/>
                </a:solidFill>
                <a:latin typeface="Gill Sans"/>
                <a:ea typeface="Gill Sans"/>
                <a:cs typeface="Gill Sans"/>
                <a:sym typeface="Gill Sans"/>
              </a:rPr>
              <a:t>
Hemos desarrollado un estudio de factibilidad detallado para la construcción de viviendas multifamiliares de uso mixto de mediana altura utilizando </a:t>
            </a:r>
            <a:r>
              <a:rPr lang="es-ES_tradnl" sz="1600" dirty="0">
                <a:solidFill>
                  <a:schemeClr val="accent6"/>
                </a:solidFill>
                <a:latin typeface="Gill Sans"/>
                <a:ea typeface="Gill Sans"/>
                <a:cs typeface="Gill Sans"/>
                <a:sym typeface="Gill Sans"/>
              </a:rPr>
              <a:t>VIGAS EN VOLUMEN </a:t>
            </a:r>
            <a:r>
              <a:rPr lang="es-ES_tradnl" sz="1600" dirty="0">
                <a:solidFill>
                  <a:schemeClr val="bg2"/>
                </a:solidFill>
                <a:latin typeface="Gill Sans"/>
                <a:ea typeface="Gill Sans"/>
                <a:cs typeface="Gill Sans"/>
                <a:sym typeface="Gill Sans"/>
              </a:rPr>
              <a:t>un material de construcción innovador que secuestra carbono, reduce los costos del proyecto y apoya la silvicultura sostenible.</a:t>
            </a:r>
          </a:p>
          <a:p>
            <a:pPr marL="12700" lvl="0"/>
            <a:r>
              <a:rPr lang="es-ES_tradnl" sz="1600" dirty="0">
                <a:solidFill>
                  <a:schemeClr val="bg2"/>
                </a:solidFill>
                <a:latin typeface="Gill Sans"/>
                <a:ea typeface="Gill Sans"/>
                <a:cs typeface="Gill Sans"/>
                <a:sym typeface="Gill Sans"/>
              </a:rPr>
              <a:t>
Actualmente estamos trabajando con socios en el gobierno local para desarrollar </a:t>
            </a:r>
            <a:r>
              <a:rPr lang="es-ES_tradnl" sz="1600" dirty="0">
                <a:solidFill>
                  <a:schemeClr val="accent6"/>
                </a:solidFill>
                <a:latin typeface="Gill Sans"/>
                <a:ea typeface="Gill Sans"/>
                <a:cs typeface="Gill Sans"/>
                <a:sym typeface="Gill Sans"/>
              </a:rPr>
              <a:t>SITIOS URBANOS SUBUTILIZADOS </a:t>
            </a:r>
            <a:r>
              <a:rPr lang="es-ES_tradnl" sz="1600" dirty="0">
                <a:solidFill>
                  <a:schemeClr val="bg2"/>
                </a:solidFill>
                <a:latin typeface="Gill Sans"/>
                <a:ea typeface="Gill Sans"/>
                <a:cs typeface="Gill Sans"/>
                <a:sym typeface="Gill Sans"/>
              </a:rPr>
              <a:t>que nos permitirían introducir esta tecnología en nuestra región, creando un mercado para empleos locales de construcción ecológica.</a:t>
            </a:r>
            <a:endParaRPr lang="es-ES_tradnl" sz="1600" b="0" i="0" u="none" strike="noStrike" cap="none" dirty="0">
              <a:solidFill>
                <a:schemeClr val="bg2"/>
              </a:solidFill>
              <a:latin typeface="Corbel"/>
              <a:ea typeface="Corbel"/>
              <a:cs typeface="Corbel"/>
              <a:sym typeface="Corbel"/>
            </a:endParaRPr>
          </a:p>
        </p:txBody>
      </p:sp>
      <p:sp>
        <p:nvSpPr>
          <p:cNvPr id="416" name="Google Shape;416;g23d2b436670_0_47"/>
          <p:cNvSpPr/>
          <p:nvPr/>
        </p:nvSpPr>
        <p:spPr>
          <a:xfrm>
            <a:off x="3673530" y="6570627"/>
            <a:ext cx="1797000" cy="202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3d2b436670_0_0"/>
          <p:cNvSpPr txBox="1"/>
          <p:nvPr/>
        </p:nvSpPr>
        <p:spPr>
          <a:xfrm>
            <a:off x="1543075" y="562700"/>
            <a:ext cx="6461400" cy="161579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_tradnl" sz="4000" b="1" dirty="0">
                <a:latin typeface="Raleway"/>
                <a:ea typeface="Raleway"/>
                <a:cs typeface="Raleway"/>
                <a:sym typeface="Raleway"/>
              </a:rPr>
              <a:t>Preguntas y Respuestas</a:t>
            </a:r>
            <a:r>
              <a:rPr lang="en-US" sz="4650" b="1" i="0" u="none" strike="noStrike" cap="none" dirty="0">
                <a:solidFill>
                  <a:srgbClr val="000000"/>
                </a:solidFill>
                <a:latin typeface="Raleway"/>
                <a:ea typeface="Raleway"/>
                <a:cs typeface="Raleway"/>
                <a:sym typeface="Raleway"/>
              </a:rPr>
              <a:t>: </a:t>
            </a:r>
            <a:endParaRPr sz="4650" b="1" i="0" u="none" strike="noStrike" cap="none" dirty="0">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4000"/>
              <a:buFont typeface="Arial"/>
              <a:buNone/>
            </a:pPr>
            <a:r>
              <a:rPr lang="en-US" sz="4650" b="1" i="0" u="none" strike="noStrike" cap="none" dirty="0">
                <a:solidFill>
                  <a:srgbClr val="000000"/>
                </a:solidFill>
                <a:latin typeface="Raleway"/>
                <a:ea typeface="Raleway"/>
                <a:cs typeface="Raleway"/>
                <a:sym typeface="Raleway"/>
              </a:rPr>
              <a:t>D</a:t>
            </a:r>
            <a:r>
              <a:rPr lang="en-US" sz="4650" b="1" dirty="0">
                <a:latin typeface="Raleway"/>
                <a:ea typeface="Raleway"/>
                <a:cs typeface="Raleway"/>
                <a:sym typeface="Raleway"/>
              </a:rPr>
              <a:t>avid</a:t>
            </a:r>
            <a:r>
              <a:rPr lang="en-US" sz="4650" b="1" i="0" u="none" strike="noStrike" cap="none" dirty="0">
                <a:solidFill>
                  <a:srgbClr val="000000"/>
                </a:solidFill>
                <a:latin typeface="Raleway"/>
                <a:ea typeface="Raleway"/>
                <a:cs typeface="Raleway"/>
                <a:sym typeface="Raleway"/>
              </a:rPr>
              <a:t> Cobb</a:t>
            </a:r>
            <a:endParaRPr sz="4650" b="1" i="0" u="none" strike="noStrike" cap="none" dirty="0">
              <a:solidFill>
                <a:srgbClr val="000000"/>
              </a:solidFill>
              <a:latin typeface="Raleway"/>
              <a:ea typeface="Raleway"/>
              <a:cs typeface="Raleway"/>
              <a:sym typeface="Raleway"/>
            </a:endParaRPr>
          </a:p>
        </p:txBody>
      </p:sp>
      <p:pic>
        <p:nvPicPr>
          <p:cNvPr id="423" name="Google Shape;423;g23d2b436670_0_0"/>
          <p:cNvPicPr preferRelativeResize="0"/>
          <p:nvPr/>
        </p:nvPicPr>
        <p:blipFill>
          <a:blip r:embed="rId3">
            <a:alphaModFix/>
          </a:blip>
          <a:stretch>
            <a:fillRect/>
          </a:stretch>
        </p:blipFill>
        <p:spPr>
          <a:xfrm>
            <a:off x="1348126" y="2777625"/>
            <a:ext cx="3036300" cy="3343588"/>
          </a:xfrm>
          <a:prstGeom prst="rect">
            <a:avLst/>
          </a:prstGeom>
          <a:noFill/>
          <a:ln>
            <a:noFill/>
          </a:ln>
        </p:spPr>
      </p:pic>
      <p:sp>
        <p:nvSpPr>
          <p:cNvPr id="424" name="Google Shape;424;g23d2b436670_0_0"/>
          <p:cNvSpPr txBox="1"/>
          <p:nvPr/>
        </p:nvSpPr>
        <p:spPr>
          <a:xfrm>
            <a:off x="5187450" y="2988650"/>
            <a:ext cx="3000000" cy="249296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dirty="0">
                <a:solidFill>
                  <a:schemeClr val="dk2"/>
                </a:solidFill>
                <a:latin typeface="Raleway"/>
                <a:ea typeface="Raleway"/>
                <a:cs typeface="Raleway"/>
                <a:sym typeface="Raleway"/>
              </a:rPr>
              <a:t>David Cobb, </a:t>
            </a:r>
            <a:r>
              <a:rPr lang="es-ES_tradnl" sz="3000" dirty="0">
                <a:solidFill>
                  <a:schemeClr val="dk2"/>
                </a:solidFill>
                <a:latin typeface="Raleway"/>
                <a:ea typeface="Raleway"/>
                <a:cs typeface="Raleway"/>
                <a:sym typeface="Raleway"/>
              </a:rPr>
              <a:t>Gestor de avance</a:t>
            </a:r>
            <a:r>
              <a:rPr lang="en-US" sz="3000" dirty="0">
                <a:solidFill>
                  <a:schemeClr val="dk2"/>
                </a:solidFill>
                <a:latin typeface="Raleway"/>
                <a:ea typeface="Raleway"/>
                <a:cs typeface="Raleway"/>
                <a:sym typeface="Raleway"/>
              </a:rPr>
              <a:t>, </a:t>
            </a:r>
            <a:r>
              <a:rPr lang="en-US" sz="3000" dirty="0" err="1">
                <a:solidFill>
                  <a:schemeClr val="dk2"/>
                </a:solidFill>
                <a:latin typeface="Raleway"/>
                <a:ea typeface="Raleway"/>
                <a:cs typeface="Raleway"/>
                <a:sym typeface="Raleway"/>
              </a:rPr>
              <a:t>Dishgamu</a:t>
            </a:r>
            <a:r>
              <a:rPr lang="en-US" sz="3000" dirty="0">
                <a:solidFill>
                  <a:schemeClr val="dk2"/>
                </a:solidFill>
                <a:latin typeface="Raleway"/>
                <a:ea typeface="Raleway"/>
                <a:cs typeface="Raleway"/>
                <a:sym typeface="Raleway"/>
              </a:rPr>
              <a:t> Humboldt CLT</a:t>
            </a:r>
            <a:endParaRPr sz="3000" dirty="0">
              <a:solidFill>
                <a:schemeClr val="dk2"/>
              </a:solidFill>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0825fa637a_0_31"/>
          <p:cNvSpPr txBox="1"/>
          <p:nvPr/>
        </p:nvSpPr>
        <p:spPr>
          <a:xfrm>
            <a:off x="1108000" y="2319100"/>
            <a:ext cx="7206300" cy="3754844"/>
          </a:xfrm>
          <a:prstGeom prst="rect">
            <a:avLst/>
          </a:prstGeom>
          <a:noFill/>
          <a:ln>
            <a:noFill/>
          </a:ln>
        </p:spPr>
        <p:txBody>
          <a:bodyPr spcFirstLastPara="1" wrap="square" lIns="91425" tIns="91425" rIns="91425" bIns="91425" anchor="t" anchorCtr="0">
            <a:spAutoFit/>
          </a:bodyPr>
          <a:lstStyle/>
          <a:p>
            <a:pPr marL="457200" lvl="0" indent="-412750">
              <a:buSzPts val="2900"/>
              <a:buFont typeface="Raleway"/>
              <a:buChar char="●"/>
            </a:pPr>
            <a:r>
              <a:rPr lang="es-ES_tradnl" sz="2900" dirty="0">
                <a:latin typeface="Raleway"/>
                <a:ea typeface="Raleway"/>
                <a:cs typeface="Raleway"/>
                <a:sym typeface="Raleway"/>
              </a:rPr>
              <a:t>¿En qué se relaciona el material de los presentadores con su trabajo o visión actual??</a:t>
            </a:r>
            <a:endParaRPr lang="es-ES_tradnl" sz="2900" i="0" u="none" strike="noStrike" cap="none" dirty="0">
              <a:solidFill>
                <a:srgbClr val="000000"/>
              </a:solidFill>
              <a:latin typeface="Raleway"/>
              <a:ea typeface="Raleway"/>
              <a:cs typeface="Raleway"/>
              <a:sym typeface="Raleway"/>
            </a:endParaRPr>
          </a:p>
          <a:p>
            <a:pPr marL="457200" marR="0" lvl="0" indent="0" algn="l" rtl="0">
              <a:lnSpc>
                <a:spcPct val="100000"/>
              </a:lnSpc>
              <a:spcBef>
                <a:spcPts val="0"/>
              </a:spcBef>
              <a:spcAft>
                <a:spcPts val="0"/>
              </a:spcAft>
              <a:buNone/>
            </a:pPr>
            <a:endParaRPr lang="es-ES_tradnl" sz="2900" dirty="0">
              <a:latin typeface="Raleway"/>
              <a:ea typeface="Raleway"/>
              <a:cs typeface="Raleway"/>
              <a:sym typeface="Raleway"/>
            </a:endParaRPr>
          </a:p>
          <a:p>
            <a:pPr marL="457200" lvl="0" indent="-412750">
              <a:buSzPts val="2900"/>
              <a:buFont typeface="Raleway"/>
              <a:buChar char="●"/>
            </a:pPr>
            <a:r>
              <a:rPr lang="es-ES_tradnl" sz="2900" dirty="0">
                <a:latin typeface="Raleway"/>
                <a:ea typeface="Raleway"/>
                <a:cs typeface="Raleway"/>
                <a:sym typeface="Raleway"/>
              </a:rPr>
              <a:t>¿Qué colaboraciones tiene, o podría establecer, para este trabajo??</a:t>
            </a:r>
          </a:p>
          <a:p>
            <a:pPr marL="457200" marR="0" lvl="0" indent="0" algn="l" rtl="0">
              <a:lnSpc>
                <a:spcPct val="100000"/>
              </a:lnSpc>
              <a:spcBef>
                <a:spcPts val="0"/>
              </a:spcBef>
              <a:spcAft>
                <a:spcPts val="0"/>
              </a:spcAft>
              <a:buNone/>
            </a:pPr>
            <a:endParaRPr sz="2900" dirty="0">
              <a:latin typeface="Raleway"/>
              <a:ea typeface="Raleway"/>
              <a:cs typeface="Raleway"/>
              <a:sym typeface="Raleway"/>
            </a:endParaRPr>
          </a:p>
          <a:p>
            <a:pPr marL="457200" marR="0" lvl="0" indent="-412750" algn="l" rtl="0">
              <a:lnSpc>
                <a:spcPct val="100000"/>
              </a:lnSpc>
              <a:spcBef>
                <a:spcPts val="0"/>
              </a:spcBef>
              <a:spcAft>
                <a:spcPts val="0"/>
              </a:spcAft>
              <a:buSzPts val="2900"/>
              <a:buFont typeface="Raleway"/>
              <a:buChar char="●"/>
            </a:pPr>
            <a:r>
              <a:rPr lang="es-ES_tradnl" sz="2900" b="1" dirty="0">
                <a:latin typeface="Raleway"/>
                <a:ea typeface="Raleway"/>
                <a:cs typeface="Raleway"/>
                <a:sym typeface="Raleway"/>
              </a:rPr>
              <a:t>Intercambio de impresiones</a:t>
            </a:r>
          </a:p>
        </p:txBody>
      </p:sp>
      <p:sp>
        <p:nvSpPr>
          <p:cNvPr id="431" name="Google Shape;431;g20825fa637a_0_31"/>
          <p:cNvSpPr txBox="1">
            <a:spLocks noGrp="1"/>
          </p:cNvSpPr>
          <p:nvPr>
            <p:ph type="ctrTitle" idx="4294967295"/>
          </p:nvPr>
        </p:nvSpPr>
        <p:spPr>
          <a:xfrm>
            <a:off x="311700" y="494624"/>
            <a:ext cx="8520600" cy="1237800"/>
          </a:xfrm>
          <a:prstGeom prst="rect">
            <a:avLst/>
          </a:prstGeom>
          <a:solidFill>
            <a:srgbClr val="72CC73"/>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_tradnl" sz="4650" b="1" dirty="0">
                <a:solidFill>
                  <a:schemeClr val="dk2"/>
                </a:solidFill>
                <a:latin typeface="Raleway"/>
                <a:ea typeface="Raleway"/>
                <a:cs typeface="Raleway"/>
                <a:sym typeface="Raleway"/>
              </a:rPr>
              <a:t>Grupos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75591f573a_0_16"/>
          <p:cNvSpPr txBox="1"/>
          <p:nvPr/>
        </p:nvSpPr>
        <p:spPr>
          <a:xfrm>
            <a:off x="736950" y="5807275"/>
            <a:ext cx="7670100" cy="85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900" b="1" u="sng" dirty="0">
                <a:solidFill>
                  <a:srgbClr val="0000FF"/>
                </a:solidFill>
                <a:latin typeface="Raleway"/>
                <a:ea typeface="Raleway"/>
                <a:cs typeface="Raleway"/>
                <a:sym typeface="Raleway"/>
                <a:hlinkClick r:id="rId3"/>
              </a:rPr>
              <a:t>Registrese aquí</a:t>
            </a:r>
            <a:endParaRPr sz="2900" b="1" dirty="0">
              <a:latin typeface="Raleway"/>
              <a:ea typeface="Raleway"/>
              <a:cs typeface="Raleway"/>
              <a:sym typeface="Raleway"/>
            </a:endParaRPr>
          </a:p>
        </p:txBody>
      </p:sp>
      <p:pic>
        <p:nvPicPr>
          <p:cNvPr id="438" name="Google Shape;438;g275591f573a_0_16"/>
          <p:cNvPicPr preferRelativeResize="0"/>
          <p:nvPr/>
        </p:nvPicPr>
        <p:blipFill>
          <a:blip r:embed="rId4">
            <a:alphaModFix/>
          </a:blip>
          <a:stretch>
            <a:fillRect/>
          </a:stretch>
        </p:blipFill>
        <p:spPr>
          <a:xfrm>
            <a:off x="880700" y="1854249"/>
            <a:ext cx="7382600" cy="3691313"/>
          </a:xfrm>
          <a:prstGeom prst="rect">
            <a:avLst/>
          </a:prstGeom>
          <a:noFill/>
          <a:ln>
            <a:noFill/>
          </a:ln>
        </p:spPr>
      </p:pic>
      <p:sp>
        <p:nvSpPr>
          <p:cNvPr id="439" name="Google Shape;439;g275591f573a_0_16"/>
          <p:cNvSpPr txBox="1">
            <a:spLocks noGrp="1"/>
          </p:cNvSpPr>
          <p:nvPr>
            <p:ph type="ctrTitle" idx="4294967295"/>
          </p:nvPr>
        </p:nvSpPr>
        <p:spPr>
          <a:xfrm>
            <a:off x="311700" y="351399"/>
            <a:ext cx="8520600" cy="1237800"/>
          </a:xfrm>
          <a:prstGeom prst="rect">
            <a:avLst/>
          </a:prstGeom>
          <a:solidFill>
            <a:srgbClr val="72CC73"/>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_tradnl" sz="4650" b="1" dirty="0">
                <a:solidFill>
                  <a:schemeClr val="dk2"/>
                </a:solidFill>
                <a:latin typeface="Raleway"/>
                <a:ea typeface="Raleway"/>
                <a:cs typeface="Raleway"/>
                <a:sym typeface="Raleway"/>
              </a:rPr>
              <a:t>Próximamente</a:t>
            </a:r>
            <a:r>
              <a:rPr lang="en-US" sz="4650" b="1" dirty="0">
                <a:solidFill>
                  <a:schemeClr val="dk2"/>
                </a:solidFill>
                <a:latin typeface="Raleway"/>
                <a:ea typeface="Raleway"/>
                <a:cs typeface="Raleway"/>
                <a:sym typeface="Raleway"/>
              </a:rPr>
              <a:t>…</a:t>
            </a:r>
            <a:endParaRPr sz="4650" b="1" dirty="0">
              <a:solidFill>
                <a:schemeClr val="dk2"/>
              </a:solidFill>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75591f573a_0_1"/>
          <p:cNvSpPr txBox="1"/>
          <p:nvPr/>
        </p:nvSpPr>
        <p:spPr>
          <a:xfrm>
            <a:off x="0" y="1844450"/>
            <a:ext cx="9144000" cy="5013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s-ES_tradnl" sz="3800" b="1" dirty="0">
                <a:latin typeface="Raleway"/>
                <a:ea typeface="Raleway"/>
                <a:cs typeface="Raleway"/>
                <a:sym typeface="Raleway"/>
              </a:rPr>
              <a:t>La programación de la conferencia incluye</a:t>
            </a:r>
            <a:r>
              <a:rPr lang="en-US" sz="3800" b="1" dirty="0">
                <a:latin typeface="Raleway"/>
                <a:ea typeface="Raleway"/>
                <a:cs typeface="Raleway"/>
                <a:sym typeface="Raleway"/>
              </a:rPr>
              <a:t>:</a:t>
            </a:r>
            <a:endParaRPr sz="3800" b="1" dirty="0">
              <a:latin typeface="Raleway"/>
              <a:ea typeface="Raleway"/>
              <a:cs typeface="Raleway"/>
              <a:sym typeface="Raleway"/>
            </a:endParaRPr>
          </a:p>
          <a:p>
            <a:pPr marL="457200" lvl="0" indent="-387350">
              <a:buSzPts val="2500"/>
              <a:buFont typeface="Raleway"/>
              <a:buChar char="●"/>
            </a:pPr>
            <a:r>
              <a:rPr lang="es-ES_tradnl" sz="2200" dirty="0">
                <a:latin typeface="Raleway"/>
                <a:ea typeface="Raleway"/>
                <a:cs typeface="Raleway"/>
                <a:sym typeface="Raleway"/>
              </a:rPr>
              <a:t>Noticias legislativas de la CACLTN</a:t>
            </a:r>
          </a:p>
          <a:p>
            <a:pPr marL="457200" lvl="0" indent="-387350">
              <a:buSzPts val="2500"/>
              <a:buFont typeface="Raleway"/>
              <a:buChar char="●"/>
            </a:pPr>
            <a:r>
              <a:rPr lang="es-ES_tradnl" sz="2200" dirty="0">
                <a:latin typeface="Raleway"/>
                <a:ea typeface="Raleway"/>
                <a:cs typeface="Raleway"/>
                <a:sym typeface="Raleway"/>
              </a:rPr>
              <a:t>Propiedad Comunitaria en el Valle Central</a:t>
            </a:r>
          </a:p>
          <a:p>
            <a:pPr marL="457200" lvl="0" indent="-387350">
              <a:lnSpc>
                <a:spcPct val="115000"/>
              </a:lnSpc>
              <a:buClr>
                <a:schemeClr val="dk2"/>
              </a:buClr>
              <a:buSzPts val="2500"/>
              <a:buFont typeface="Raleway"/>
              <a:buChar char="●"/>
            </a:pPr>
            <a:r>
              <a:rPr lang="es-ES_tradnl" sz="2200" dirty="0">
                <a:solidFill>
                  <a:schemeClr val="dk2"/>
                </a:solidFill>
                <a:latin typeface="Raleway"/>
                <a:ea typeface="Raleway"/>
                <a:cs typeface="Raleway"/>
                <a:sym typeface="Raleway"/>
              </a:rPr>
              <a:t>Intersecciones: Esfuerzos para la propiedad comunitaria indígena, CLT y conservación de la tierra</a:t>
            </a:r>
          </a:p>
          <a:p>
            <a:pPr marL="457200" lvl="0" indent="-387350">
              <a:lnSpc>
                <a:spcPct val="115000"/>
              </a:lnSpc>
              <a:buClr>
                <a:schemeClr val="dk2"/>
              </a:buClr>
              <a:buSzPts val="2500"/>
              <a:buFont typeface="Raleway"/>
              <a:buChar char="●"/>
            </a:pPr>
            <a:r>
              <a:rPr lang="es-ES_tradnl" sz="2200" dirty="0">
                <a:solidFill>
                  <a:schemeClr val="dk2"/>
                </a:solidFill>
                <a:latin typeface="Raleway"/>
                <a:ea typeface="Raleway"/>
                <a:cs typeface="Raleway"/>
                <a:sym typeface="Raleway"/>
              </a:rPr>
              <a:t>Organización de inquilinos y esfuerzos contra el desplazamiento</a:t>
            </a:r>
          </a:p>
          <a:p>
            <a:pPr marL="457200" lvl="0" indent="-387350">
              <a:lnSpc>
                <a:spcPct val="115000"/>
              </a:lnSpc>
              <a:buClr>
                <a:schemeClr val="dk2"/>
              </a:buClr>
              <a:buSzPts val="2500"/>
              <a:buFont typeface="Raleway"/>
              <a:buChar char="●"/>
            </a:pPr>
            <a:r>
              <a:rPr lang="es-ES_tradnl" sz="2200" dirty="0">
                <a:solidFill>
                  <a:schemeClr val="dk2"/>
                </a:solidFill>
                <a:latin typeface="Raleway"/>
                <a:ea typeface="Raleway"/>
                <a:cs typeface="Raleway"/>
                <a:sym typeface="Raleway"/>
              </a:rPr>
              <a:t>Adquisición de Bienes Raíces</a:t>
            </a:r>
          </a:p>
          <a:p>
            <a:pPr marL="457200" lvl="0" indent="-387350">
              <a:lnSpc>
                <a:spcPct val="115000"/>
              </a:lnSpc>
              <a:buClr>
                <a:schemeClr val="dk2"/>
              </a:buClr>
              <a:buSzPts val="2500"/>
              <a:buFont typeface="Raleway"/>
              <a:buChar char="●"/>
            </a:pPr>
            <a:r>
              <a:rPr lang="es-ES_tradnl" sz="2200" dirty="0">
                <a:solidFill>
                  <a:schemeClr val="dk2"/>
                </a:solidFill>
                <a:latin typeface="Raleway"/>
                <a:ea typeface="Raleway"/>
                <a:cs typeface="Raleway"/>
                <a:sym typeface="Raleway"/>
              </a:rPr>
              <a:t>Tenencia en común para CLTs</a:t>
            </a:r>
          </a:p>
          <a:p>
            <a:pPr marL="457200" lvl="0" indent="-387350">
              <a:lnSpc>
                <a:spcPct val="115000"/>
              </a:lnSpc>
              <a:buClr>
                <a:schemeClr val="dk2"/>
              </a:buClr>
              <a:buSzPts val="2500"/>
              <a:buFont typeface="Raleway"/>
              <a:buChar char="●"/>
            </a:pPr>
            <a:r>
              <a:rPr lang="es-ES_tradnl" sz="2200" dirty="0">
                <a:solidFill>
                  <a:schemeClr val="dk2"/>
                </a:solidFill>
                <a:latin typeface="Raleway"/>
                <a:ea typeface="Raleway"/>
                <a:cs typeface="Raleway"/>
                <a:sym typeface="Raleway"/>
              </a:rPr>
              <a:t>Recorrido en autobús por los CLTs de East Bay</a:t>
            </a:r>
          </a:p>
          <a:p>
            <a:pPr marL="457200" lvl="0" indent="-387350">
              <a:lnSpc>
                <a:spcPct val="115000"/>
              </a:lnSpc>
              <a:buClr>
                <a:schemeClr val="dk2"/>
              </a:buClr>
              <a:buSzPts val="2500"/>
              <a:buFont typeface="Raleway"/>
              <a:buChar char="●"/>
            </a:pPr>
            <a:r>
              <a:rPr lang="es-ES_tradnl" sz="2200" dirty="0">
                <a:solidFill>
                  <a:schemeClr val="dk2"/>
                </a:solidFill>
                <a:latin typeface="Raleway"/>
                <a:ea typeface="Raleway"/>
                <a:cs typeface="Raleway"/>
                <a:sym typeface="Raleway"/>
              </a:rPr>
              <a:t>Recepción y más…</a:t>
            </a:r>
          </a:p>
          <a:p>
            <a:pPr marL="0" lvl="0" indent="0" algn="l" rtl="0">
              <a:spcBef>
                <a:spcPts val="0"/>
              </a:spcBef>
              <a:spcAft>
                <a:spcPts val="0"/>
              </a:spcAft>
              <a:buNone/>
            </a:pPr>
            <a:endParaRPr sz="3800" dirty="0">
              <a:latin typeface="Raleway"/>
              <a:ea typeface="Raleway"/>
              <a:cs typeface="Raleway"/>
              <a:sym typeface="Raleway"/>
            </a:endParaRPr>
          </a:p>
        </p:txBody>
      </p:sp>
      <p:sp>
        <p:nvSpPr>
          <p:cNvPr id="446" name="Google Shape;446;g275591f573a_0_1"/>
          <p:cNvSpPr txBox="1">
            <a:spLocks noGrp="1"/>
          </p:cNvSpPr>
          <p:nvPr>
            <p:ph type="ctrTitle" idx="4294967295"/>
          </p:nvPr>
        </p:nvSpPr>
        <p:spPr>
          <a:xfrm>
            <a:off x="311700" y="470674"/>
            <a:ext cx="8520600" cy="1237800"/>
          </a:xfrm>
          <a:prstGeom prst="rect">
            <a:avLst/>
          </a:prstGeom>
          <a:solidFill>
            <a:srgbClr val="72CC73"/>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_tradnl" sz="4650" b="1" dirty="0">
                <a:solidFill>
                  <a:schemeClr val="dk2"/>
                </a:solidFill>
                <a:latin typeface="Raleway"/>
                <a:ea typeface="Raleway"/>
                <a:cs typeface="Raleway"/>
                <a:sym typeface="Raleway"/>
              </a:rPr>
              <a:t>Nuevas oportunidades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75591f573a_0_11"/>
          <p:cNvSpPr txBox="1"/>
          <p:nvPr/>
        </p:nvSpPr>
        <p:spPr>
          <a:xfrm>
            <a:off x="642600" y="2239100"/>
            <a:ext cx="7858800" cy="4062000"/>
          </a:xfrm>
          <a:prstGeom prst="rect">
            <a:avLst/>
          </a:prstGeom>
          <a:noFill/>
          <a:ln>
            <a:noFill/>
          </a:ln>
        </p:spPr>
        <p:txBody>
          <a:bodyPr spcFirstLastPara="1" wrap="square" lIns="91425" tIns="91425" rIns="91425" bIns="91425" anchor="t" anchorCtr="0">
            <a:noAutofit/>
          </a:bodyPr>
          <a:lstStyle/>
          <a:p>
            <a:pPr marL="457200" lvl="0" indent="-412750">
              <a:lnSpc>
                <a:spcPct val="115000"/>
              </a:lnSpc>
              <a:buClr>
                <a:schemeClr val="dk2"/>
              </a:buClr>
              <a:buSzPts val="2900"/>
              <a:buFont typeface="Raleway"/>
              <a:buAutoNum type="arabicPeriod"/>
            </a:pPr>
            <a:r>
              <a:rPr lang="es-ES_tradnl" sz="2900" dirty="0">
                <a:solidFill>
                  <a:schemeClr val="dk2"/>
                </a:solidFill>
                <a:latin typeface="Raleway"/>
                <a:ea typeface="Raleway"/>
                <a:cs typeface="Raleway"/>
                <a:sym typeface="Raleway"/>
              </a:rPr>
              <a:t>¿Le gustaría seguir recibiendo capacitaciones de la red CLT??</a:t>
            </a:r>
          </a:p>
          <a:p>
            <a:pPr marL="971550" lvl="0" indent="-514350" algn="l" rtl="0">
              <a:lnSpc>
                <a:spcPct val="115000"/>
              </a:lnSpc>
              <a:spcBef>
                <a:spcPts val="0"/>
              </a:spcBef>
              <a:spcAft>
                <a:spcPts val="0"/>
              </a:spcAft>
              <a:buFont typeface="+mj-lt"/>
              <a:buAutoNum type="arabicPeriod"/>
            </a:pPr>
            <a:endParaRPr lang="es-ES_tradnl" sz="2900" dirty="0">
              <a:solidFill>
                <a:schemeClr val="dk2"/>
              </a:solidFill>
              <a:latin typeface="Raleway"/>
              <a:ea typeface="Raleway"/>
              <a:cs typeface="Raleway"/>
              <a:sym typeface="Raleway"/>
            </a:endParaRPr>
          </a:p>
          <a:p>
            <a:pPr marL="457200" lvl="0" indent="-412750">
              <a:lnSpc>
                <a:spcPct val="115000"/>
              </a:lnSpc>
              <a:buClr>
                <a:schemeClr val="dk2"/>
              </a:buClr>
              <a:buSzPts val="2900"/>
              <a:buFont typeface="Raleway"/>
              <a:buAutoNum type="arabicPeriod"/>
            </a:pPr>
            <a:r>
              <a:rPr lang="es-ES_tradnl" sz="2900" dirty="0">
                <a:solidFill>
                  <a:schemeClr val="dk2"/>
                </a:solidFill>
                <a:latin typeface="Raleway"/>
                <a:ea typeface="Raleway"/>
                <a:cs typeface="Raleway"/>
                <a:sym typeface="Raleway"/>
              </a:rPr>
              <a:t>Recibir asistencia técnica?</a:t>
            </a:r>
          </a:p>
          <a:p>
            <a:pPr marL="971550" lvl="0" indent="-514350" algn="l" rtl="0">
              <a:lnSpc>
                <a:spcPct val="115000"/>
              </a:lnSpc>
              <a:spcBef>
                <a:spcPts val="0"/>
              </a:spcBef>
              <a:spcAft>
                <a:spcPts val="0"/>
              </a:spcAft>
              <a:buFont typeface="+mj-lt"/>
              <a:buAutoNum type="arabicPeriod"/>
            </a:pPr>
            <a:endParaRPr lang="es-ES_tradnl" sz="2900" dirty="0">
              <a:solidFill>
                <a:schemeClr val="dk2"/>
              </a:solidFill>
              <a:latin typeface="Raleway"/>
              <a:ea typeface="Raleway"/>
              <a:cs typeface="Raleway"/>
              <a:sym typeface="Raleway"/>
            </a:endParaRPr>
          </a:p>
          <a:p>
            <a:pPr marL="457200" lvl="0" indent="-412750">
              <a:lnSpc>
                <a:spcPct val="115000"/>
              </a:lnSpc>
              <a:buClr>
                <a:schemeClr val="dk2"/>
              </a:buClr>
              <a:buSzPts val="2900"/>
              <a:buFont typeface="Raleway"/>
              <a:buAutoNum type="arabicPeriod"/>
            </a:pPr>
            <a:r>
              <a:rPr lang="es-ES_tradnl" sz="2900" dirty="0">
                <a:solidFill>
                  <a:schemeClr val="dk2"/>
                </a:solidFill>
                <a:latin typeface="Raleway"/>
                <a:ea typeface="Raleway"/>
                <a:cs typeface="Raleway"/>
                <a:sym typeface="Raleway"/>
              </a:rPr>
              <a:t>Interesados en asistir a la conferencia de 2023</a:t>
            </a:r>
            <a:r>
              <a:rPr lang="en-US" sz="2900" dirty="0">
                <a:solidFill>
                  <a:schemeClr val="dk2"/>
                </a:solidFill>
                <a:latin typeface="Raleway"/>
                <a:ea typeface="Raleway"/>
                <a:cs typeface="Raleway"/>
                <a:sym typeface="Raleway"/>
              </a:rPr>
              <a:t>?</a:t>
            </a:r>
            <a:endParaRPr sz="2900" dirty="0">
              <a:latin typeface="Raleway"/>
              <a:ea typeface="Raleway"/>
              <a:cs typeface="Raleway"/>
              <a:sym typeface="Raleway"/>
            </a:endParaRPr>
          </a:p>
        </p:txBody>
      </p:sp>
      <p:sp>
        <p:nvSpPr>
          <p:cNvPr id="453" name="Google Shape;453;g275591f573a_0_11"/>
          <p:cNvSpPr txBox="1">
            <a:spLocks noGrp="1"/>
          </p:cNvSpPr>
          <p:nvPr>
            <p:ph type="ctrTitle" idx="4294967295"/>
          </p:nvPr>
        </p:nvSpPr>
        <p:spPr>
          <a:xfrm>
            <a:off x="311700" y="574174"/>
            <a:ext cx="8520600" cy="1237800"/>
          </a:xfrm>
          <a:prstGeom prst="rect">
            <a:avLst/>
          </a:prstGeom>
          <a:solidFill>
            <a:srgbClr val="72CC73"/>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_tradnl" sz="4650" b="1" dirty="0">
                <a:solidFill>
                  <a:schemeClr val="dk2"/>
                </a:solidFill>
                <a:latin typeface="Raleway"/>
                <a:ea typeface="Raleway"/>
                <a:cs typeface="Raleway"/>
                <a:sym typeface="Raleway"/>
              </a:rPr>
              <a:t>Encuesta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23d2b436670_0_146"/>
          <p:cNvSpPr txBox="1"/>
          <p:nvPr/>
        </p:nvSpPr>
        <p:spPr>
          <a:xfrm>
            <a:off x="0" y="1844450"/>
            <a:ext cx="9144000" cy="50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latin typeface="Raleway"/>
                <a:ea typeface="Raleway"/>
                <a:cs typeface="Raleway"/>
                <a:sym typeface="Raleway"/>
              </a:rPr>
              <a:t>Fuentes</a:t>
            </a:r>
            <a:r>
              <a:rPr lang="en-US" sz="2400" dirty="0">
                <a:latin typeface="Raleway"/>
                <a:ea typeface="Raleway"/>
                <a:cs typeface="Raleway"/>
                <a:sym typeface="Raleway"/>
              </a:rPr>
              <a:t>:</a:t>
            </a:r>
            <a:endParaRPr sz="2400" dirty="0">
              <a:latin typeface="Raleway"/>
              <a:ea typeface="Raleway"/>
              <a:cs typeface="Raleway"/>
              <a:sym typeface="Raleway"/>
            </a:endParaRPr>
          </a:p>
          <a:p>
            <a:pPr marL="0" lvl="0" indent="0" algn="l" rtl="0">
              <a:spcBef>
                <a:spcPts val="0"/>
              </a:spcBef>
              <a:spcAft>
                <a:spcPts val="0"/>
              </a:spcAft>
              <a:buNone/>
            </a:pPr>
            <a:endParaRPr sz="2400" u="sng" dirty="0">
              <a:latin typeface="Raleway"/>
              <a:ea typeface="Raleway"/>
              <a:cs typeface="Raleway"/>
              <a:sym typeface="Raleway"/>
            </a:endParaRPr>
          </a:p>
          <a:p>
            <a:pPr lvl="0"/>
            <a:r>
              <a:rPr lang="en-US" sz="2400" b="1" u="sng" dirty="0">
                <a:solidFill>
                  <a:srgbClr val="0000FF"/>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FIHPP</a:t>
            </a:r>
            <a:r>
              <a:rPr lang="en-US" sz="2400" b="1" dirty="0">
                <a:solidFill>
                  <a:srgbClr val="0000FF"/>
                </a:solidFill>
                <a:latin typeface="Raleway"/>
                <a:ea typeface="Raleway"/>
                <a:cs typeface="Raleway"/>
                <a:sym typeface="Raleway"/>
              </a:rPr>
              <a:t>:</a:t>
            </a:r>
            <a:r>
              <a:rPr lang="en-US" sz="2400" b="1" dirty="0">
                <a:solidFill>
                  <a:srgbClr val="0F0F0F"/>
                </a:solidFill>
                <a:latin typeface="Raleway"/>
                <a:ea typeface="Raleway"/>
                <a:cs typeface="Raleway"/>
                <a:sym typeface="Raleway"/>
              </a:rPr>
              <a:t> </a:t>
            </a:r>
            <a:r>
              <a:rPr lang="es-ES_tradnl" sz="2400" dirty="0">
                <a:latin typeface="Raleway"/>
                <a:ea typeface="Raleway"/>
                <a:cs typeface="Raleway"/>
                <a:sym typeface="Raleway"/>
              </a:rPr>
              <a:t>Programa de Preservación de Viviendas e Intervención de Ejecución Hipotecaria; Comienzan los fondos en 2024</a:t>
            </a:r>
          </a:p>
          <a:p>
            <a:pPr lvl="0"/>
            <a:r>
              <a:rPr lang="en-US" sz="2400" b="1" u="sng" dirty="0">
                <a:solidFill>
                  <a:srgbClr val="0000FF"/>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COCP</a:t>
            </a:r>
            <a:r>
              <a:rPr lang="en-US" sz="2400" b="1" dirty="0">
                <a:solidFill>
                  <a:srgbClr val="0000FF"/>
                </a:solidFill>
                <a:latin typeface="Raleway"/>
                <a:ea typeface="Raleway"/>
                <a:cs typeface="Raleway"/>
                <a:sym typeface="Raleway"/>
              </a:rPr>
              <a:t>:</a:t>
            </a:r>
            <a:r>
              <a:rPr lang="en-US" sz="2400" b="1" dirty="0">
                <a:solidFill>
                  <a:srgbClr val="0F0F0F"/>
                </a:solidFill>
                <a:latin typeface="Raleway"/>
                <a:ea typeface="Raleway"/>
                <a:cs typeface="Raleway"/>
                <a:sym typeface="Raleway"/>
              </a:rPr>
              <a:t> </a:t>
            </a:r>
            <a:r>
              <a:rPr lang="es-ES_tradnl" sz="2400" dirty="0">
                <a:latin typeface="Raleway"/>
                <a:ea typeface="Raleway"/>
                <a:cs typeface="Raleway"/>
                <a:sym typeface="Raleway"/>
              </a:rPr>
              <a:t>Fondo de Propiedad Comunitaria para el Poder Comunitario, comienza en </a:t>
            </a:r>
            <a:r>
              <a:rPr lang="en-US" sz="2400" dirty="0">
                <a:latin typeface="Raleway"/>
                <a:ea typeface="Raleway"/>
                <a:cs typeface="Raleway"/>
                <a:sym typeface="Raleway"/>
              </a:rPr>
              <a:t>2024</a:t>
            </a:r>
            <a:endParaRPr sz="2400" dirty="0">
              <a:latin typeface="Raleway"/>
              <a:ea typeface="Raleway"/>
              <a:cs typeface="Raleway"/>
              <a:sym typeface="Raleway"/>
            </a:endParaRPr>
          </a:p>
          <a:p>
            <a:pPr marL="0" lvl="0" indent="0" algn="l" rtl="0">
              <a:spcBef>
                <a:spcPts val="0"/>
              </a:spcBef>
              <a:spcAft>
                <a:spcPts val="0"/>
              </a:spcAft>
              <a:buNone/>
            </a:pPr>
            <a:r>
              <a:rPr lang="en-US" sz="2400" b="1" u="sng" dirty="0">
                <a:solidFill>
                  <a:srgbClr val="0000FF"/>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CERF</a:t>
            </a:r>
            <a:r>
              <a:rPr lang="en-US" sz="2400" b="1" dirty="0">
                <a:solidFill>
                  <a:srgbClr val="0000FF"/>
                </a:solidFill>
                <a:latin typeface="Raleway"/>
                <a:ea typeface="Raleway"/>
                <a:cs typeface="Raleway"/>
                <a:sym typeface="Raleway"/>
              </a:rPr>
              <a:t>: </a:t>
            </a:r>
            <a:r>
              <a:rPr lang="en-US" sz="2400" b="1" u="sng" dirty="0">
                <a:solidFill>
                  <a:srgbClr val="0000FF"/>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Learning Series</a:t>
            </a:r>
            <a:r>
              <a:rPr lang="en-US" sz="2400" b="1" dirty="0">
                <a:solidFill>
                  <a:srgbClr val="0F0F0F"/>
                </a:solidFill>
                <a:latin typeface="Raleway"/>
                <a:ea typeface="Raleway"/>
                <a:cs typeface="Raleway"/>
                <a:sym typeface="Raleway"/>
              </a:rPr>
              <a:t>, </a:t>
            </a:r>
            <a:r>
              <a:rPr lang="en-US" sz="2400" b="1" u="sng" dirty="0">
                <a:solidFill>
                  <a:srgbClr val="0000FF"/>
                </a:solidFill>
                <a:latin typeface="Raleway"/>
                <a:ea typeface="Raleway"/>
                <a:cs typeface="Raleway"/>
                <a:sym typeface="Raleway"/>
                <a:hlinkClick r:id="rId7">
                  <a:extLst>
                    <a:ext uri="{A12FA001-AC4F-418D-AE19-62706E023703}">
                      <ahyp:hlinkClr xmlns:ahyp="http://schemas.microsoft.com/office/drawing/2018/hyperlinkcolor" val="tx"/>
                    </a:ext>
                  </a:extLst>
                </a:hlinkClick>
              </a:rPr>
              <a:t>State Funding Ops</a:t>
            </a:r>
            <a:r>
              <a:rPr lang="en-US" sz="2400" b="1" dirty="0">
                <a:solidFill>
                  <a:srgbClr val="0F0F0F"/>
                </a:solidFill>
                <a:latin typeface="Raleway"/>
                <a:ea typeface="Raleway"/>
                <a:cs typeface="Raleway"/>
                <a:sym typeface="Raleway"/>
              </a:rPr>
              <a:t> </a:t>
            </a:r>
            <a:endParaRPr sz="2400" b="1" dirty="0">
              <a:solidFill>
                <a:srgbClr val="0F0F0F"/>
              </a:solidFill>
              <a:latin typeface="Raleway"/>
              <a:ea typeface="Raleway"/>
              <a:cs typeface="Raleway"/>
              <a:sym typeface="Raleway"/>
            </a:endParaRPr>
          </a:p>
          <a:p>
            <a:pPr marL="0" lvl="0" indent="0" algn="l" rtl="0">
              <a:spcBef>
                <a:spcPts val="0"/>
              </a:spcBef>
              <a:spcAft>
                <a:spcPts val="0"/>
              </a:spcAft>
              <a:buNone/>
            </a:pPr>
            <a:r>
              <a:rPr lang="es-ES_tradnl" sz="2400" dirty="0">
                <a:solidFill>
                  <a:schemeClr val="dk2"/>
                </a:solidFill>
                <a:latin typeface="Raleway"/>
                <a:ea typeface="Raleway"/>
                <a:cs typeface="Raleway"/>
                <a:sym typeface="Raleway"/>
              </a:rPr>
              <a:t>Programa</a:t>
            </a:r>
            <a:r>
              <a:rPr lang="en-US" sz="2400" dirty="0">
                <a:solidFill>
                  <a:schemeClr val="dk2"/>
                </a:solidFill>
                <a:latin typeface="Raleway"/>
                <a:ea typeface="Raleway"/>
                <a:cs typeface="Raleway"/>
                <a:sym typeface="Raleway"/>
              </a:rPr>
              <a:t> DOE’s:</a:t>
            </a:r>
          </a:p>
          <a:p>
            <a:pPr lvl="0"/>
            <a:r>
              <a:rPr lang="en-US" sz="2400" b="1" u="sng" dirty="0" err="1">
                <a:solidFill>
                  <a:srgbClr val="0000FF"/>
                </a:solidFill>
                <a:latin typeface="Raleway"/>
                <a:ea typeface="Raleway"/>
                <a:cs typeface="Raleway"/>
                <a:sym typeface="Raleway"/>
              </a:rPr>
              <a:t>Renovar</a:t>
            </a:r>
            <a:r>
              <a:rPr lang="en-US" sz="2400" b="1" u="sng" dirty="0">
                <a:solidFill>
                  <a:srgbClr val="0000FF"/>
                </a:solidFill>
                <a:latin typeface="Raleway"/>
                <a:ea typeface="Raleway"/>
                <a:cs typeface="Raleway"/>
                <a:sym typeface="Raleway"/>
              </a:rPr>
              <a:t> las </a:t>
            </a:r>
            <a:r>
              <a:rPr lang="en-US" sz="2400" b="1" u="sng" dirty="0" err="1">
                <a:solidFill>
                  <a:srgbClr val="0000FF"/>
                </a:solidFill>
                <a:latin typeface="Raleway"/>
                <a:ea typeface="Raleway"/>
                <a:cs typeface="Raleway"/>
                <a:sym typeface="Raleway"/>
              </a:rPr>
              <a:t>organizaciones</a:t>
            </a:r>
            <a:r>
              <a:rPr lang="en-US" sz="2400" b="1" u="sng" dirty="0">
                <a:solidFill>
                  <a:srgbClr val="0000FF"/>
                </a:solidFill>
                <a:latin typeface="Raleway"/>
                <a:ea typeface="Raleway"/>
                <a:cs typeface="Raleway"/>
                <a:sym typeface="Raleway"/>
              </a:rPr>
              <a:t> sin fines de </a:t>
            </a:r>
            <a:r>
              <a:rPr lang="en-US" sz="2400" b="1" u="sng" dirty="0" err="1">
                <a:solidFill>
                  <a:srgbClr val="0000FF"/>
                </a:solidFill>
                <a:latin typeface="Raleway"/>
                <a:ea typeface="Raleway"/>
                <a:cs typeface="Raleway"/>
                <a:sym typeface="Raleway"/>
              </a:rPr>
              <a:t>lucro</a:t>
            </a:r>
            <a:r>
              <a:rPr lang="en-US" sz="2400" b="1" u="sng" dirty="0">
                <a:solidFill>
                  <a:srgbClr val="0000FF"/>
                </a:solidFill>
                <a:latin typeface="Raleway"/>
                <a:ea typeface="Raleway"/>
                <a:cs typeface="Raleway"/>
                <a:sym typeface="Raleway"/>
              </a:rPr>
              <a:t> de </a:t>
            </a:r>
            <a:r>
              <a:rPr lang="en-US" sz="2400" b="1" u="sng" dirty="0" err="1">
                <a:solidFill>
                  <a:srgbClr val="0000FF"/>
                </a:solidFill>
                <a:latin typeface="Raleway"/>
                <a:ea typeface="Raleway"/>
                <a:cs typeface="Raleway"/>
                <a:sym typeface="Raleway"/>
              </a:rPr>
              <a:t>Estados</a:t>
            </a:r>
            <a:r>
              <a:rPr lang="en-US" sz="2400" b="1" u="sng" dirty="0">
                <a:solidFill>
                  <a:srgbClr val="0000FF"/>
                </a:solidFill>
                <a:latin typeface="Raleway"/>
                <a:ea typeface="Raleway"/>
                <a:cs typeface="Raleway"/>
                <a:sym typeface="Raleway"/>
              </a:rPr>
              <a:t> Unidos</a:t>
            </a:r>
          </a:p>
          <a:p>
            <a:pPr lvl="0"/>
            <a:r>
              <a:rPr lang="en-US" sz="2400" dirty="0" err="1">
                <a:latin typeface="Raleway"/>
                <a:ea typeface="Raleway"/>
                <a:cs typeface="Raleway"/>
                <a:sym typeface="Raleway"/>
              </a:rPr>
              <a:t>CSGC’s</a:t>
            </a:r>
            <a:r>
              <a:rPr lang="en-US" sz="2400" b="1" dirty="0">
                <a:latin typeface="Raleway"/>
                <a:ea typeface="Raleway"/>
                <a:cs typeface="Raleway"/>
                <a:sym typeface="Raleway"/>
              </a:rPr>
              <a:t> </a:t>
            </a:r>
            <a:r>
              <a:rPr lang="en-US" sz="2400" dirty="0">
                <a:latin typeface="Raleway"/>
                <a:ea typeface="Raleway"/>
                <a:cs typeface="Raleway"/>
                <a:sym typeface="Raleway"/>
              </a:rPr>
              <a:t>Transformative Climate Communities (</a:t>
            </a:r>
            <a:r>
              <a:rPr lang="en-US" sz="2400" b="1" u="sng" dirty="0">
                <a:solidFill>
                  <a:schemeClr val="hlink"/>
                </a:solidFill>
                <a:latin typeface="Raleway"/>
                <a:ea typeface="Raleway"/>
                <a:cs typeface="Raleway"/>
                <a:sym typeface="Raleway"/>
                <a:hlinkClick r:id="rId8"/>
              </a:rPr>
              <a:t>TCC</a:t>
            </a:r>
            <a:r>
              <a:rPr lang="en-US" sz="2400" dirty="0">
                <a:latin typeface="Raleway"/>
                <a:ea typeface="Raleway"/>
                <a:cs typeface="Raleway"/>
                <a:sym typeface="Raleway"/>
              </a:rPr>
              <a:t>)</a:t>
            </a:r>
            <a:endParaRPr sz="2400" dirty="0">
              <a:latin typeface="Raleway"/>
              <a:ea typeface="Raleway"/>
              <a:cs typeface="Raleway"/>
              <a:sym typeface="Raleway"/>
            </a:endParaRPr>
          </a:p>
          <a:p>
            <a:pPr marL="0" lvl="0" indent="0" algn="l" rtl="0">
              <a:spcBef>
                <a:spcPts val="0"/>
              </a:spcBef>
              <a:spcAft>
                <a:spcPts val="0"/>
              </a:spcAft>
              <a:buNone/>
            </a:pPr>
            <a:endParaRPr sz="2400" dirty="0">
              <a:latin typeface="Raleway"/>
              <a:ea typeface="Raleway"/>
              <a:cs typeface="Raleway"/>
              <a:sym typeface="Raleway"/>
            </a:endParaRPr>
          </a:p>
        </p:txBody>
      </p:sp>
      <p:sp>
        <p:nvSpPr>
          <p:cNvPr id="460" name="Google Shape;460;g23d2b436670_0_146"/>
          <p:cNvSpPr txBox="1">
            <a:spLocks noGrp="1"/>
          </p:cNvSpPr>
          <p:nvPr>
            <p:ph type="ctrTitle" idx="4294967295"/>
          </p:nvPr>
        </p:nvSpPr>
        <p:spPr>
          <a:xfrm>
            <a:off x="311700" y="470674"/>
            <a:ext cx="8520600" cy="1237800"/>
          </a:xfrm>
          <a:prstGeom prst="rect">
            <a:avLst/>
          </a:prstGeom>
          <a:solidFill>
            <a:srgbClr val="72CC73"/>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_tradnl" sz="4650" b="1" dirty="0">
                <a:solidFill>
                  <a:schemeClr val="dk2"/>
                </a:solidFill>
                <a:latin typeface="Raleway"/>
                <a:ea typeface="Raleway"/>
                <a:cs typeface="Raleway"/>
                <a:sym typeface="Raleway"/>
              </a:rPr>
              <a:t>Noticias de financiamiento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1d9d342f95_0_161"/>
          <p:cNvSpPr txBox="1"/>
          <p:nvPr/>
        </p:nvSpPr>
        <p:spPr>
          <a:xfrm>
            <a:off x="616525" y="1614800"/>
            <a:ext cx="8119200" cy="5093672"/>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4000"/>
              <a:buFont typeface="Arial"/>
              <a:buNone/>
            </a:pPr>
            <a:endParaRPr sz="2900" i="0" u="none" strike="noStrike" cap="none" dirty="0">
              <a:solidFill>
                <a:schemeClr val="dk2"/>
              </a:solidFill>
              <a:latin typeface="Raleway"/>
              <a:ea typeface="Raleway"/>
              <a:cs typeface="Raleway"/>
              <a:sym typeface="Raleway"/>
            </a:endParaRPr>
          </a:p>
          <a:p>
            <a:pPr lvl="0"/>
            <a:r>
              <a:rPr lang="es-ES_tradnl" sz="2900" dirty="0">
                <a:solidFill>
                  <a:schemeClr val="dk2"/>
                </a:solidFill>
                <a:latin typeface="Raleway"/>
                <a:ea typeface="Raleway"/>
                <a:cs typeface="Raleway"/>
                <a:sym typeface="Raleway"/>
              </a:rPr>
              <a:t>Las diapositivas y los recursos en PDF se compartirán por correo electrónico y en línea(</a:t>
            </a:r>
            <a:r>
              <a:rPr lang="es-ES_tradnl" sz="2900" i="0" u="sng" strike="noStrike" cap="none" dirty="0">
                <a:solidFill>
                  <a:srgbClr val="0000FF"/>
                </a:solidFill>
                <a:latin typeface="Raleway"/>
                <a:ea typeface="Raleway"/>
                <a:cs typeface="Raleway"/>
                <a:sym typeface="Raleway"/>
                <a:hlinkClick r:id="rId3"/>
              </a:rPr>
              <a:t>CACLTN - Pagina de Recursos</a:t>
            </a:r>
            <a:r>
              <a:rPr lang="es-ES_tradnl" sz="2900" dirty="0">
                <a:solidFill>
                  <a:schemeClr val="dk2"/>
                </a:solidFill>
                <a:latin typeface="Raleway"/>
                <a:ea typeface="Raleway"/>
                <a:cs typeface="Raleway"/>
                <a:sym typeface="Raleway"/>
              </a:rPr>
              <a:t>)</a:t>
            </a:r>
            <a:endParaRPr lang="es-ES_tradnl" sz="2900" i="0" u="none" strike="noStrike" cap="none" dirty="0">
              <a:solidFill>
                <a:schemeClr val="dk2"/>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4000"/>
              <a:buFont typeface="Arial"/>
              <a:buNone/>
            </a:pPr>
            <a:endParaRPr lang="es-ES_tradnl" sz="2900" i="0" u="none" strike="noStrike" cap="none" dirty="0">
              <a:solidFill>
                <a:schemeClr val="dk2"/>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4000"/>
              <a:buFont typeface="Arial"/>
              <a:buNone/>
            </a:pPr>
            <a:r>
              <a:rPr lang="es-ES_tradnl" sz="2900" b="1" i="0" u="sng" strike="noStrike" cap="none" dirty="0">
                <a:solidFill>
                  <a:srgbClr val="0000FF"/>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CLT Network</a:t>
            </a:r>
            <a:r>
              <a:rPr lang="es-ES_tradnl" sz="2900" b="1" i="0" u="none" strike="noStrike" cap="none" dirty="0">
                <a:solidFill>
                  <a:schemeClr val="dk2"/>
                </a:solidFill>
                <a:latin typeface="Raleway"/>
                <a:ea typeface="Raleway"/>
                <a:cs typeface="Raleway"/>
                <a:sym typeface="Raleway"/>
              </a:rPr>
              <a:t> -</a:t>
            </a:r>
            <a:r>
              <a:rPr lang="es-ES_tradnl" sz="2900" i="0" u="none" strike="noStrike" cap="none" dirty="0">
                <a:solidFill>
                  <a:schemeClr val="dk2"/>
                </a:solidFill>
                <a:latin typeface="Raleway"/>
                <a:ea typeface="Raleway"/>
                <a:cs typeface="Raleway"/>
                <a:sym typeface="Raleway"/>
              </a:rPr>
              <a:t>Membresía</a:t>
            </a:r>
          </a:p>
          <a:p>
            <a:pPr marL="457200" lvl="0" indent="-412750">
              <a:buClr>
                <a:schemeClr val="dk2"/>
              </a:buClr>
              <a:buSzPts val="2900"/>
              <a:buFont typeface="Raleway"/>
              <a:buChar char="-"/>
            </a:pPr>
            <a:r>
              <a:rPr lang="es-ES_tradnl" sz="2900" i="0" u="none" strike="noStrike" cap="none" dirty="0">
                <a:solidFill>
                  <a:schemeClr val="dk2"/>
                </a:solidFill>
                <a:latin typeface="Raleway"/>
                <a:ea typeface="Raleway"/>
                <a:cs typeface="Raleway"/>
                <a:sym typeface="Raleway"/>
              </a:rPr>
              <a:t>Recursos de Asistencia Técnica</a:t>
            </a:r>
            <a:r>
              <a:rPr lang="es-ES_tradnl" sz="2900" dirty="0">
                <a:solidFill>
                  <a:schemeClr val="dk2"/>
                </a:solidFill>
                <a:latin typeface="Raleway"/>
                <a:ea typeface="Raleway"/>
                <a:cs typeface="Raleway"/>
                <a:sym typeface="Raleway"/>
              </a:rPr>
              <a:t>: Bienes Raíces, Planificación de Negocios, Legal</a:t>
            </a:r>
            <a:endParaRPr lang="es-ES_tradnl" sz="2900" i="0" u="none" strike="noStrike" cap="none" dirty="0">
              <a:solidFill>
                <a:schemeClr val="dk2"/>
              </a:solidFill>
              <a:latin typeface="Raleway"/>
              <a:ea typeface="Raleway"/>
              <a:cs typeface="Raleway"/>
              <a:sym typeface="Raleway"/>
            </a:endParaRPr>
          </a:p>
          <a:p>
            <a:pPr marL="457200" marR="0" lvl="0" indent="-412750" algn="l" rtl="0">
              <a:lnSpc>
                <a:spcPct val="100000"/>
              </a:lnSpc>
              <a:spcBef>
                <a:spcPts val="0"/>
              </a:spcBef>
              <a:spcAft>
                <a:spcPts val="0"/>
              </a:spcAft>
              <a:buClr>
                <a:schemeClr val="dk2"/>
              </a:buClr>
              <a:buSzPts val="2900"/>
              <a:buFont typeface="Raleway"/>
              <a:buChar char="-"/>
            </a:pPr>
            <a:r>
              <a:rPr lang="es-ES_tradnl" sz="2900" dirty="0">
                <a:solidFill>
                  <a:schemeClr val="dk2"/>
                </a:solidFill>
                <a:latin typeface="Raleway"/>
                <a:ea typeface="Raleway"/>
                <a:cs typeface="Raleway"/>
                <a:sym typeface="Raleway"/>
              </a:rPr>
              <a:t>Oportunidades de asamblea</a:t>
            </a:r>
          </a:p>
          <a:p>
            <a:pPr marL="457200" lvl="0" indent="-412750">
              <a:buClr>
                <a:schemeClr val="dk2"/>
              </a:buClr>
              <a:buSzPts val="2900"/>
              <a:buFont typeface="Raleway"/>
              <a:buChar char="-"/>
            </a:pPr>
            <a:r>
              <a:rPr lang="es-ES_tradnl" sz="2900" dirty="0">
                <a:solidFill>
                  <a:schemeClr val="dk2"/>
                </a:solidFill>
                <a:latin typeface="Raleway"/>
                <a:ea typeface="Raleway"/>
                <a:cs typeface="Raleway"/>
                <a:sym typeface="Raleway"/>
              </a:rPr>
              <a:t>Guías e investigaciones publicadas</a:t>
            </a:r>
          </a:p>
          <a:p>
            <a:pPr marL="457200" lvl="0" indent="-412750">
              <a:buClr>
                <a:schemeClr val="dk2"/>
              </a:buClr>
              <a:buSzPts val="2900"/>
              <a:buFont typeface="Raleway"/>
              <a:buChar char="-"/>
            </a:pPr>
            <a:r>
              <a:rPr lang="es-ES_tradnl" sz="2900" dirty="0">
                <a:solidFill>
                  <a:schemeClr val="dk2"/>
                </a:solidFill>
                <a:latin typeface="Raleway"/>
                <a:ea typeface="Raleway"/>
                <a:cs typeface="Raleway"/>
                <a:sym typeface="Raleway"/>
              </a:rPr>
              <a:t>Otros recursos</a:t>
            </a:r>
            <a:endParaRPr lang="es-ES_tradnl" sz="1400" b="0" i="0" u="none" strike="noStrike" cap="none" dirty="0">
              <a:solidFill>
                <a:srgbClr val="000000"/>
              </a:solidFill>
              <a:latin typeface="Book Antiqua"/>
              <a:ea typeface="Book Antiqua"/>
              <a:cs typeface="Book Antiqua"/>
              <a:sym typeface="Book Antiqua"/>
            </a:endParaRPr>
          </a:p>
        </p:txBody>
      </p:sp>
      <p:sp>
        <p:nvSpPr>
          <p:cNvPr id="467" name="Google Shape;467;g21d9d342f95_0_161"/>
          <p:cNvSpPr txBox="1">
            <a:spLocks noGrp="1"/>
          </p:cNvSpPr>
          <p:nvPr>
            <p:ph type="ctrTitle" idx="4294967295"/>
          </p:nvPr>
        </p:nvSpPr>
        <p:spPr>
          <a:xfrm>
            <a:off x="311700" y="376999"/>
            <a:ext cx="8520600" cy="1237800"/>
          </a:xfrm>
          <a:prstGeom prst="rect">
            <a:avLst/>
          </a:prstGeom>
          <a:solidFill>
            <a:srgbClr val="72CC73"/>
          </a:solidFill>
          <a:ln>
            <a:noFill/>
          </a:ln>
        </p:spPr>
        <p:txBody>
          <a:bodyPr spcFirstLastPara="1" wrap="square" lIns="91425" tIns="91425" rIns="91425" bIns="91425" anchor="b" anchorCtr="0">
            <a:normAutofit/>
          </a:bodyPr>
          <a:lstStyle/>
          <a:p>
            <a:pPr lvl="0" algn="ctr">
              <a:lnSpc>
                <a:spcPct val="100000"/>
              </a:lnSpc>
              <a:buSzPts val="5200"/>
            </a:pPr>
            <a:r>
              <a:rPr lang="es-ES_tradnl" sz="4650" b="1" dirty="0">
                <a:solidFill>
                  <a:schemeClr val="dk2"/>
                </a:solidFill>
                <a:latin typeface="Raleway"/>
                <a:ea typeface="Raleway"/>
                <a:cs typeface="Raleway"/>
                <a:sym typeface="Raleway"/>
              </a:rPr>
              <a:t>Anuncios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0825fa637a_0_24"/>
          <p:cNvSpPr txBox="1"/>
          <p:nvPr/>
        </p:nvSpPr>
        <p:spPr>
          <a:xfrm>
            <a:off x="772100" y="1150575"/>
            <a:ext cx="7645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pic>
        <p:nvPicPr>
          <p:cNvPr id="474" name="Google Shape;474;g20825fa637a_0_24"/>
          <p:cNvPicPr preferRelativeResize="0"/>
          <p:nvPr/>
        </p:nvPicPr>
        <p:blipFill>
          <a:blip r:embed="rId3">
            <a:alphaModFix/>
          </a:blip>
          <a:stretch>
            <a:fillRect/>
          </a:stretch>
        </p:blipFill>
        <p:spPr>
          <a:xfrm>
            <a:off x="924501" y="2251800"/>
            <a:ext cx="4085724" cy="1552575"/>
          </a:xfrm>
          <a:prstGeom prst="rect">
            <a:avLst/>
          </a:prstGeom>
          <a:noFill/>
          <a:ln>
            <a:noFill/>
          </a:ln>
        </p:spPr>
      </p:pic>
      <p:pic>
        <p:nvPicPr>
          <p:cNvPr id="475" name="Google Shape;475;g20825fa637a_0_24"/>
          <p:cNvPicPr preferRelativeResize="0"/>
          <p:nvPr/>
        </p:nvPicPr>
        <p:blipFill>
          <a:blip r:embed="rId4">
            <a:alphaModFix/>
          </a:blip>
          <a:stretch>
            <a:fillRect/>
          </a:stretch>
        </p:blipFill>
        <p:spPr>
          <a:xfrm>
            <a:off x="5506050" y="2023204"/>
            <a:ext cx="2403405" cy="1958775"/>
          </a:xfrm>
          <a:prstGeom prst="rect">
            <a:avLst/>
          </a:prstGeom>
          <a:noFill/>
          <a:ln>
            <a:noFill/>
          </a:ln>
        </p:spPr>
      </p:pic>
      <p:sp>
        <p:nvSpPr>
          <p:cNvPr id="476" name="Google Shape;476;g20825fa637a_0_24"/>
          <p:cNvSpPr txBox="1"/>
          <p:nvPr/>
        </p:nvSpPr>
        <p:spPr>
          <a:xfrm>
            <a:off x="49650" y="6179000"/>
            <a:ext cx="9044700" cy="707856"/>
          </a:xfrm>
          <a:prstGeom prst="rect">
            <a:avLst/>
          </a:prstGeom>
          <a:noFill/>
          <a:ln>
            <a:noFill/>
          </a:ln>
        </p:spPr>
        <p:txBody>
          <a:bodyPr spcFirstLastPara="1" wrap="square" lIns="91425" tIns="91425" rIns="91425" bIns="91425" anchor="t" anchorCtr="0">
            <a:spAutoFit/>
          </a:bodyPr>
          <a:lstStyle/>
          <a:p>
            <a:pPr lvl="0" algn="ctr"/>
            <a:r>
              <a:rPr lang="es-ES_tradnl" sz="1700" dirty="0">
                <a:solidFill>
                  <a:schemeClr val="dk2"/>
                </a:solidFill>
                <a:latin typeface="Raleway"/>
                <a:ea typeface="Raleway"/>
                <a:cs typeface="Raleway"/>
                <a:sym typeface="Raleway"/>
              </a:rPr>
              <a:t>Un agradecimiento especial a nuestros ponentes, a la Colaboración de Financiadores del </a:t>
            </a:r>
            <a:r>
              <a:rPr lang="es-ES_tradnl" sz="1700" dirty="0" err="1">
                <a:solidFill>
                  <a:schemeClr val="dk2"/>
                </a:solidFill>
                <a:latin typeface="Raleway"/>
                <a:ea typeface="Raleway"/>
                <a:cs typeface="Raleway"/>
                <a:sym typeface="Raleway"/>
              </a:rPr>
              <a:t>SJV</a:t>
            </a:r>
            <a:r>
              <a:rPr lang="es-ES_tradnl" sz="1700" dirty="0">
                <a:solidFill>
                  <a:schemeClr val="dk2"/>
                </a:solidFill>
                <a:latin typeface="Raleway"/>
                <a:ea typeface="Raleway"/>
                <a:cs typeface="Raleway"/>
                <a:sym typeface="Raleway"/>
              </a:rPr>
              <a:t> y a Smart </a:t>
            </a:r>
            <a:r>
              <a:rPr lang="es-ES_tradnl" sz="1700" dirty="0" err="1">
                <a:solidFill>
                  <a:schemeClr val="dk2"/>
                </a:solidFill>
                <a:latin typeface="Raleway"/>
                <a:ea typeface="Raleway"/>
                <a:cs typeface="Raleway"/>
                <a:sym typeface="Raleway"/>
              </a:rPr>
              <a:t>Growth</a:t>
            </a:r>
            <a:r>
              <a:rPr lang="es-ES_tradnl" sz="1700" dirty="0">
                <a:solidFill>
                  <a:schemeClr val="dk2"/>
                </a:solidFill>
                <a:latin typeface="Raleway"/>
                <a:ea typeface="Raleway"/>
                <a:cs typeface="Raleway"/>
                <a:sym typeface="Raleway"/>
              </a:rPr>
              <a:t> CA</a:t>
            </a:r>
            <a:endParaRPr lang="es-ES_tradnl" sz="1700" b="1" dirty="0">
              <a:solidFill>
                <a:schemeClr val="dk2"/>
              </a:solidFill>
              <a:latin typeface="Raleway"/>
              <a:ea typeface="Raleway"/>
              <a:cs typeface="Raleway"/>
              <a:sym typeface="Raleway"/>
            </a:endParaRPr>
          </a:p>
        </p:txBody>
      </p:sp>
      <p:pic>
        <p:nvPicPr>
          <p:cNvPr id="477" name="Google Shape;477;g20825fa637a_0_24"/>
          <p:cNvPicPr preferRelativeResize="0"/>
          <p:nvPr/>
        </p:nvPicPr>
        <p:blipFill>
          <a:blip r:embed="rId5">
            <a:alphaModFix/>
          </a:blip>
          <a:stretch>
            <a:fillRect/>
          </a:stretch>
        </p:blipFill>
        <p:spPr>
          <a:xfrm>
            <a:off x="5810839" y="4602950"/>
            <a:ext cx="2539585" cy="1062600"/>
          </a:xfrm>
          <a:prstGeom prst="rect">
            <a:avLst/>
          </a:prstGeom>
          <a:noFill/>
          <a:ln>
            <a:noFill/>
          </a:ln>
        </p:spPr>
      </p:pic>
      <p:pic>
        <p:nvPicPr>
          <p:cNvPr id="478" name="Google Shape;478;g20825fa637a_0_24"/>
          <p:cNvPicPr preferRelativeResize="0"/>
          <p:nvPr/>
        </p:nvPicPr>
        <p:blipFill>
          <a:blip r:embed="rId6">
            <a:alphaModFix/>
          </a:blip>
          <a:stretch>
            <a:fillRect/>
          </a:stretch>
        </p:blipFill>
        <p:spPr>
          <a:xfrm>
            <a:off x="772100" y="4312588"/>
            <a:ext cx="4289976" cy="1338537"/>
          </a:xfrm>
          <a:prstGeom prst="rect">
            <a:avLst/>
          </a:prstGeom>
          <a:noFill/>
          <a:ln>
            <a:noFill/>
          </a:ln>
        </p:spPr>
      </p:pic>
      <p:sp>
        <p:nvSpPr>
          <p:cNvPr id="479" name="Google Shape;479;g20825fa637a_0_24"/>
          <p:cNvSpPr txBox="1">
            <a:spLocks noGrp="1"/>
          </p:cNvSpPr>
          <p:nvPr>
            <p:ph type="ctrTitle" idx="4294967295"/>
          </p:nvPr>
        </p:nvSpPr>
        <p:spPr>
          <a:xfrm>
            <a:off x="334400" y="466874"/>
            <a:ext cx="8520600" cy="1237800"/>
          </a:xfrm>
          <a:prstGeom prst="rect">
            <a:avLst/>
          </a:prstGeom>
          <a:solidFill>
            <a:srgbClr val="72CC73"/>
          </a:solidFill>
          <a:ln>
            <a:noFill/>
          </a:ln>
        </p:spPr>
        <p:txBody>
          <a:bodyPr spcFirstLastPara="1" wrap="square" lIns="91425" tIns="91425" rIns="91425" bIns="91425" anchor="b" anchorCtr="0">
            <a:normAutofit/>
          </a:bodyPr>
          <a:lstStyle/>
          <a:p>
            <a:pPr lvl="0" algn="ctr">
              <a:lnSpc>
                <a:spcPct val="100000"/>
              </a:lnSpc>
              <a:buSzPts val="5200"/>
            </a:pPr>
            <a:r>
              <a:rPr lang="es-ES_tradnl" sz="4650" b="1" dirty="0">
                <a:solidFill>
                  <a:schemeClr val="dk2"/>
                </a:solidFill>
                <a:latin typeface="Raleway"/>
                <a:ea typeface="Raleway"/>
                <a:cs typeface="Raleway"/>
                <a:sym typeface="Raleway"/>
              </a:rPr>
              <a:t>¡Gracias por acompañarnos!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f1733f5671_0_109"/>
          <p:cNvSpPr txBox="1">
            <a:spLocks noGrp="1"/>
          </p:cNvSpPr>
          <p:nvPr>
            <p:ph type="ctrTitle"/>
          </p:nvPr>
        </p:nvSpPr>
        <p:spPr>
          <a:xfrm>
            <a:off x="184400" y="2068450"/>
            <a:ext cx="8520600" cy="44214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15000"/>
              </a:lnSpc>
              <a:spcBef>
                <a:spcPts val="0"/>
              </a:spcBef>
              <a:spcAft>
                <a:spcPts val="0"/>
              </a:spcAft>
              <a:buSzPct val="288888"/>
              <a:buNone/>
            </a:pPr>
            <a:endParaRPr lang="en-US" sz="2000" dirty="0">
              <a:solidFill>
                <a:srgbClr val="222222"/>
              </a:solidFill>
              <a:latin typeface="Raleway"/>
              <a:ea typeface="Raleway"/>
              <a:cs typeface="Raleway"/>
              <a:sym typeface="Raleway"/>
            </a:endParaRPr>
          </a:p>
          <a:p>
            <a:pPr marL="914400" lvl="0" indent="-355649" algn="l">
              <a:lnSpc>
                <a:spcPct val="115000"/>
              </a:lnSpc>
              <a:buClr>
                <a:srgbClr val="222222"/>
              </a:buClr>
              <a:buSzPct val="100000"/>
              <a:buFont typeface="Raleway"/>
              <a:buChar char="●"/>
            </a:pPr>
            <a:r>
              <a:rPr lang="es-ES_tradnl" sz="2000" dirty="0">
                <a:solidFill>
                  <a:srgbClr val="222222"/>
                </a:solidFill>
                <a:latin typeface="Raleway"/>
                <a:ea typeface="Raleway"/>
                <a:cs typeface="Raleway"/>
                <a:sym typeface="Raleway"/>
              </a:rPr>
              <a:t>Financiadores del </a:t>
            </a:r>
            <a:r>
              <a:rPr lang="es-ES_tradnl" sz="2000" dirty="0" err="1">
                <a:solidFill>
                  <a:srgbClr val="222222"/>
                </a:solidFill>
                <a:latin typeface="Raleway"/>
                <a:ea typeface="Raleway"/>
                <a:cs typeface="Raleway"/>
                <a:sym typeface="Raleway"/>
              </a:rPr>
              <a:t>SJV</a:t>
            </a:r>
            <a:r>
              <a:rPr lang="es-ES_tradnl" sz="2000" dirty="0">
                <a:solidFill>
                  <a:srgbClr val="222222"/>
                </a:solidFill>
                <a:latin typeface="Raleway"/>
                <a:ea typeface="Raleway"/>
                <a:cs typeface="Raleway"/>
                <a:sym typeface="Raleway"/>
              </a:rPr>
              <a:t> que apoyan la propiedad comunitaria liderada por </a:t>
            </a:r>
            <a:r>
              <a:rPr lang="es-ES_tradnl" sz="2000" dirty="0" err="1">
                <a:solidFill>
                  <a:srgbClr val="222222"/>
                </a:solidFill>
                <a:latin typeface="Raleway"/>
                <a:ea typeface="Raleway"/>
                <a:cs typeface="Raleway"/>
                <a:sym typeface="Raleway"/>
              </a:rPr>
              <a:t>BIPOC</a:t>
            </a:r>
            <a:r>
              <a:rPr lang="es-ES_tradnl" sz="2000" dirty="0">
                <a:solidFill>
                  <a:srgbClr val="222222"/>
                </a:solidFill>
                <a:latin typeface="Raleway"/>
                <a:ea typeface="Raleway"/>
                <a:cs typeface="Raleway"/>
                <a:sym typeface="Raleway"/>
              </a:rPr>
              <a:t> (negros, </a:t>
            </a:r>
            <a:r>
              <a:rPr lang="es-ES_tradnl" sz="2000" dirty="0" err="1">
                <a:solidFill>
                  <a:srgbClr val="222222"/>
                </a:solidFill>
                <a:latin typeface="Raleway"/>
                <a:ea typeface="Raleway"/>
                <a:cs typeface="Raleway"/>
                <a:sym typeface="Raleway"/>
              </a:rPr>
              <a:t>indegenas</a:t>
            </a:r>
            <a:r>
              <a:rPr lang="es-ES_tradnl" sz="2000" dirty="0">
                <a:solidFill>
                  <a:srgbClr val="222222"/>
                </a:solidFill>
                <a:latin typeface="Raleway"/>
                <a:ea typeface="Raleway"/>
                <a:cs typeface="Raleway"/>
                <a:sym typeface="Raleway"/>
              </a:rPr>
              <a:t>, personas de color no negras).</a:t>
            </a:r>
          </a:p>
          <a:p>
            <a:pPr marL="914400" lvl="0" indent="-355649" algn="l">
              <a:lnSpc>
                <a:spcPct val="115000"/>
              </a:lnSpc>
              <a:buClr>
                <a:srgbClr val="222222"/>
              </a:buClr>
              <a:buSzPct val="100000"/>
              <a:buFont typeface="Raleway"/>
              <a:buChar char="●"/>
            </a:pPr>
            <a:r>
              <a:rPr lang="es-ES_tradnl" sz="2000" b="1" dirty="0">
                <a:solidFill>
                  <a:srgbClr val="222222"/>
                </a:solidFill>
                <a:latin typeface="Raleway"/>
                <a:ea typeface="Raleway"/>
                <a:cs typeface="Raleway"/>
                <a:sym typeface="Raleway"/>
              </a:rPr>
              <a:t>Los temas de los talleres anteriores incluyeron:</a:t>
            </a:r>
            <a:br>
              <a:rPr lang="es-ES_tradnl" sz="2000" b="1" dirty="0">
                <a:solidFill>
                  <a:srgbClr val="222222"/>
                </a:solidFill>
                <a:latin typeface="Raleway"/>
                <a:ea typeface="Raleway"/>
                <a:cs typeface="Raleway"/>
                <a:sym typeface="Raleway"/>
              </a:rPr>
            </a:br>
            <a:r>
              <a:rPr lang="es-ES_tradnl" sz="2000" b="1" dirty="0">
                <a:solidFill>
                  <a:srgbClr val="222222"/>
                </a:solidFill>
                <a:latin typeface="Raleway"/>
                <a:ea typeface="Raleway"/>
                <a:cs typeface="Raleway"/>
                <a:sym typeface="Raleway"/>
              </a:rPr>
              <a:t>        </a:t>
            </a:r>
            <a:r>
              <a:rPr lang="es-ES_tradnl" sz="2000" dirty="0">
                <a:solidFill>
                  <a:srgbClr val="222222"/>
                </a:solidFill>
                <a:latin typeface="Raleway"/>
                <a:ea typeface="Raleway"/>
                <a:cs typeface="Raleway"/>
                <a:sym typeface="Raleway"/>
              </a:rPr>
              <a:t>-Modelos de propiedad comunitaria, incluido CLT introductorio</a:t>
            </a:r>
          </a:p>
          <a:p>
            <a:pPr marL="914400" lvl="0" indent="457200" algn="l">
              <a:lnSpc>
                <a:spcPct val="115000"/>
              </a:lnSpc>
            </a:pPr>
            <a:r>
              <a:rPr lang="es-ES_tradnl" sz="2000" dirty="0">
                <a:solidFill>
                  <a:srgbClr val="222222"/>
                </a:solidFill>
                <a:latin typeface="Raleway"/>
                <a:ea typeface="Raleway"/>
                <a:cs typeface="Raleway"/>
                <a:sym typeface="Raleway"/>
              </a:rPr>
              <a:t>-el fortalecimiento de las estructuras organizativas, 
-Financiación y asociaciones gubernamentales</a:t>
            </a:r>
            <a:br>
              <a:rPr lang="es-ES_tradnl" sz="2000" dirty="0">
                <a:solidFill>
                  <a:srgbClr val="222222"/>
                </a:solidFill>
                <a:latin typeface="Raleway"/>
                <a:ea typeface="Raleway"/>
                <a:cs typeface="Raleway"/>
                <a:sym typeface="Raleway"/>
              </a:rPr>
            </a:br>
            <a:r>
              <a:rPr lang="es-ES_tradnl" sz="2000" dirty="0">
                <a:solidFill>
                  <a:srgbClr val="222222"/>
                </a:solidFill>
                <a:latin typeface="Raleway"/>
                <a:ea typeface="Raleway"/>
                <a:cs typeface="Raleway"/>
                <a:sym typeface="Raleway"/>
              </a:rPr>
              <a:t>Los proyectos pueden incluir viviendas asequibles, granjas u otros trabajos agrícolas, cooperativas de trabajadores, espacios sin fines de lucro y usos múltiples</a:t>
            </a:r>
          </a:p>
          <a:p>
            <a:pPr marL="914400" lvl="0" indent="-355649" algn="l">
              <a:lnSpc>
                <a:spcPct val="115000"/>
              </a:lnSpc>
              <a:buClr>
                <a:srgbClr val="222222"/>
              </a:buClr>
              <a:buSzPct val="100000"/>
              <a:buFont typeface="Raleway"/>
              <a:buChar char="●"/>
            </a:pPr>
            <a:r>
              <a:rPr lang="es-ES_tradnl" sz="2000" dirty="0">
                <a:solidFill>
                  <a:srgbClr val="222222"/>
                </a:solidFill>
                <a:latin typeface="Raleway"/>
                <a:ea typeface="Raleway"/>
                <a:cs typeface="Raleway"/>
                <a:sym typeface="Raleway"/>
              </a:rPr>
              <a:t>Comunidades diversas en </a:t>
            </a:r>
            <a:r>
              <a:rPr lang="es-ES_tradnl" sz="2000" dirty="0" err="1">
                <a:solidFill>
                  <a:srgbClr val="222222"/>
                </a:solidFill>
                <a:latin typeface="Raleway"/>
                <a:ea typeface="Raleway"/>
                <a:cs typeface="Raleway"/>
                <a:sym typeface="Raleway"/>
              </a:rPr>
              <a:t>SJV</a:t>
            </a:r>
            <a:r>
              <a:rPr lang="es-ES_tradnl" sz="2000" dirty="0">
                <a:solidFill>
                  <a:srgbClr val="222222"/>
                </a:solidFill>
                <a:latin typeface="Raleway"/>
                <a:ea typeface="Raleway"/>
                <a:cs typeface="Raleway"/>
                <a:sym typeface="Raleway"/>
              </a:rPr>
              <a:t>, cada una con sus necesidades únicas</a:t>
            </a:r>
            <a:endParaRPr lang="es-ES_tradnl" sz="1800" dirty="0">
              <a:solidFill>
                <a:srgbClr val="222222"/>
              </a:solidFill>
              <a:latin typeface="Raleway"/>
              <a:ea typeface="Raleway"/>
              <a:cs typeface="Raleway"/>
              <a:sym typeface="Raleway"/>
            </a:endParaRPr>
          </a:p>
          <a:p>
            <a:pPr marL="914400" lvl="0" indent="-355649" algn="l">
              <a:lnSpc>
                <a:spcPct val="115000"/>
              </a:lnSpc>
              <a:buClr>
                <a:srgbClr val="222222"/>
              </a:buClr>
              <a:buSzPct val="100000"/>
              <a:buFont typeface="Raleway"/>
              <a:buChar char="●"/>
            </a:pPr>
            <a:r>
              <a:rPr lang="es-ES_tradnl" sz="2000" dirty="0">
                <a:solidFill>
                  <a:srgbClr val="222222"/>
                </a:solidFill>
                <a:latin typeface="Raleway"/>
                <a:ea typeface="Raleway"/>
                <a:cs typeface="Raleway"/>
                <a:sym typeface="Raleway"/>
              </a:rPr>
              <a:t>Conexiones con financiadores y proyectos alineados con los valores</a:t>
            </a:r>
            <a:endParaRPr lang="es-ES_tradnl" sz="1800" dirty="0">
              <a:solidFill>
                <a:srgbClr val="222222"/>
              </a:solidFill>
              <a:latin typeface="Raleway"/>
              <a:ea typeface="Raleway"/>
              <a:cs typeface="Raleway"/>
              <a:sym typeface="Raleway"/>
            </a:endParaRPr>
          </a:p>
          <a:p>
            <a:pPr marL="914400" lvl="0" indent="-355649" algn="l">
              <a:lnSpc>
                <a:spcPct val="115000"/>
              </a:lnSpc>
              <a:buClr>
                <a:srgbClr val="222222"/>
              </a:buClr>
              <a:buSzPct val="100000"/>
              <a:buFont typeface="Raleway"/>
              <a:buChar char="●"/>
            </a:pPr>
            <a:r>
              <a:rPr lang="es-ES_tradnl" sz="2000" dirty="0">
                <a:solidFill>
                  <a:srgbClr val="222222"/>
                </a:solidFill>
                <a:latin typeface="Raleway"/>
                <a:ea typeface="Raleway"/>
                <a:cs typeface="Raleway"/>
                <a:sym typeface="Raleway"/>
              </a:rPr>
              <a:t>Desarrollo de relaciones para grupos y organizaciones</a:t>
            </a:r>
          </a:p>
        </p:txBody>
      </p:sp>
      <p:sp>
        <p:nvSpPr>
          <p:cNvPr id="223" name="Google Shape;223;g1f1733f5671_0_109"/>
          <p:cNvSpPr txBox="1">
            <a:spLocks noGrp="1"/>
          </p:cNvSpPr>
          <p:nvPr>
            <p:ph type="ctrTitle"/>
          </p:nvPr>
        </p:nvSpPr>
        <p:spPr>
          <a:xfrm>
            <a:off x="311700" y="472150"/>
            <a:ext cx="8520600" cy="1596300"/>
          </a:xfrm>
          <a:prstGeom prst="rect">
            <a:avLst/>
          </a:prstGeom>
          <a:solidFill>
            <a:srgbClr val="72CC73"/>
          </a:solidFill>
          <a:ln>
            <a:noFill/>
          </a:ln>
        </p:spPr>
        <p:txBody>
          <a:bodyPr spcFirstLastPara="1" wrap="square" lIns="91425" tIns="91425" rIns="91425" bIns="91425" anchor="b" anchorCtr="0">
            <a:normAutofit fontScale="90000"/>
          </a:bodyPr>
          <a:lstStyle/>
          <a:p>
            <a:pPr lvl="0">
              <a:buSzPct val="111827"/>
            </a:pPr>
            <a:r>
              <a:rPr lang="es-ES_tradnl" sz="4650" b="1" dirty="0">
                <a:latin typeface="Raleway"/>
                <a:ea typeface="Raleway"/>
                <a:cs typeface="Raleway"/>
                <a:sym typeface="Raleway"/>
              </a:rPr>
              <a:t>Trasfondo, prioridades y objetivos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077bada3ee_1_0"/>
          <p:cNvSpPr txBox="1">
            <a:spLocks noGrp="1"/>
          </p:cNvSpPr>
          <p:nvPr>
            <p:ph type="ctrTitle"/>
          </p:nvPr>
        </p:nvSpPr>
        <p:spPr>
          <a:xfrm>
            <a:off x="402525" y="908349"/>
            <a:ext cx="8520600" cy="1237800"/>
          </a:xfrm>
          <a:prstGeom prst="rect">
            <a:avLst/>
          </a:prstGeom>
          <a:solidFill>
            <a:srgbClr val="72CC73"/>
          </a:solidFill>
          <a:ln>
            <a:noFill/>
          </a:ln>
        </p:spPr>
        <p:txBody>
          <a:bodyPr spcFirstLastPara="1" wrap="square" lIns="91425" tIns="91425" rIns="91425" bIns="91425" anchor="b" anchorCtr="0">
            <a:normAutofit/>
          </a:bodyPr>
          <a:lstStyle/>
          <a:p>
            <a:pPr lvl="0"/>
            <a:r>
              <a:rPr lang="es-ES_tradnl" sz="4650" b="1" dirty="0">
                <a:latin typeface="Raleway"/>
                <a:ea typeface="Raleway"/>
                <a:cs typeface="Raleway"/>
                <a:sym typeface="Raleway"/>
              </a:rPr>
              <a:t>Contenido de los ponentes</a:t>
            </a:r>
          </a:p>
        </p:txBody>
      </p:sp>
      <p:sp>
        <p:nvSpPr>
          <p:cNvPr id="229" name="Google Shape;229;g2077bada3ee_1_0"/>
          <p:cNvSpPr txBox="1">
            <a:spLocks noGrp="1"/>
          </p:cNvSpPr>
          <p:nvPr>
            <p:ph type="subTitle" idx="1"/>
          </p:nvPr>
        </p:nvSpPr>
        <p:spPr>
          <a:xfrm>
            <a:off x="1241400" y="3214375"/>
            <a:ext cx="7590900" cy="2387100"/>
          </a:xfrm>
          <a:prstGeom prst="rect">
            <a:avLst/>
          </a:prstGeom>
          <a:noFill/>
          <a:ln>
            <a:noFill/>
          </a:ln>
        </p:spPr>
        <p:txBody>
          <a:bodyPr spcFirstLastPara="1" wrap="square" lIns="91425" tIns="91425" rIns="91425" bIns="91425" anchor="t" anchorCtr="0">
            <a:normAutofit lnSpcReduction="10000"/>
          </a:bodyPr>
          <a:lstStyle/>
          <a:p>
            <a:pPr marL="457200" lvl="0" indent="-412750" algn="l" rtl="0">
              <a:lnSpc>
                <a:spcPct val="100000"/>
              </a:lnSpc>
              <a:spcBef>
                <a:spcPts val="0"/>
              </a:spcBef>
              <a:spcAft>
                <a:spcPts val="0"/>
              </a:spcAft>
              <a:buSzPts val="2900"/>
              <a:buFont typeface="Raleway"/>
              <a:buAutoNum type="arabicPeriod"/>
            </a:pPr>
            <a:r>
              <a:rPr lang="es-ES_tradnl" sz="2900" dirty="0">
                <a:latin typeface="Raleway"/>
                <a:ea typeface="Raleway"/>
                <a:cs typeface="Raleway"/>
                <a:sym typeface="Raleway"/>
              </a:rPr>
              <a:t>Esfuerzo de recuperación de tierras, CLT emergentes </a:t>
            </a:r>
          </a:p>
          <a:p>
            <a:pPr lvl="0" indent="-412750" algn="l">
              <a:buSzPts val="2900"/>
              <a:buFont typeface="Raleway"/>
              <a:buAutoNum type="arabicPeriod"/>
            </a:pPr>
            <a:r>
              <a:rPr lang="es-ES_tradnl" sz="2900" dirty="0">
                <a:latin typeface="Raleway"/>
                <a:ea typeface="Raleway"/>
                <a:cs typeface="Raleway"/>
                <a:sym typeface="Raleway"/>
              </a:rPr>
              <a:t>Alianzas estratégicas</a:t>
            </a:r>
          </a:p>
          <a:p>
            <a:pPr lvl="0" indent="-412750" algn="l">
              <a:buSzPts val="2900"/>
              <a:buFont typeface="Raleway"/>
              <a:buAutoNum type="arabicPeriod"/>
            </a:pPr>
            <a:r>
              <a:rPr lang="es-ES_tradnl" sz="2900" dirty="0">
                <a:latin typeface="Raleway"/>
                <a:ea typeface="Raleway"/>
                <a:cs typeface="Raleway"/>
                <a:sym typeface="Raleway"/>
              </a:rPr>
              <a:t>Desarrollo de un ecosistema para el trabajo de propiedad comunitaria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g23d2b436670_0_5"/>
          <p:cNvPicPr preferRelativeResize="0"/>
          <p:nvPr/>
        </p:nvPicPr>
        <p:blipFill>
          <a:blip r:embed="rId3">
            <a:alphaModFix/>
          </a:blip>
          <a:stretch>
            <a:fillRect/>
          </a:stretch>
        </p:blipFill>
        <p:spPr>
          <a:xfrm>
            <a:off x="611500" y="2488925"/>
            <a:ext cx="3502400" cy="3502400"/>
          </a:xfrm>
          <a:prstGeom prst="rect">
            <a:avLst/>
          </a:prstGeom>
          <a:noFill/>
          <a:ln>
            <a:noFill/>
          </a:ln>
        </p:spPr>
      </p:pic>
      <p:sp>
        <p:nvSpPr>
          <p:cNvPr id="236" name="Google Shape;236;g23d2b436670_0_5"/>
          <p:cNvSpPr txBox="1">
            <a:spLocks noGrp="1"/>
          </p:cNvSpPr>
          <p:nvPr>
            <p:ph type="ctrTitle" idx="4294967295"/>
          </p:nvPr>
        </p:nvSpPr>
        <p:spPr>
          <a:xfrm>
            <a:off x="311700" y="558274"/>
            <a:ext cx="8520600" cy="1237800"/>
          </a:xfrm>
          <a:prstGeom prst="rect">
            <a:avLst/>
          </a:prstGeom>
          <a:solidFill>
            <a:srgbClr val="72CC73"/>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US" sz="4650" b="1" dirty="0" err="1">
                <a:solidFill>
                  <a:schemeClr val="dk2"/>
                </a:solidFill>
                <a:latin typeface="Raleway"/>
                <a:ea typeface="Raleway"/>
                <a:cs typeface="Raleway"/>
                <a:sym typeface="Raleway"/>
              </a:rPr>
              <a:t>Presentador</a:t>
            </a:r>
            <a:endParaRPr lang="es-ES_tradnl" sz="4650" b="1" dirty="0">
              <a:solidFill>
                <a:schemeClr val="dk2"/>
              </a:solidFill>
              <a:latin typeface="Raleway"/>
              <a:ea typeface="Raleway"/>
              <a:cs typeface="Raleway"/>
              <a:sym typeface="Raleway"/>
            </a:endParaRPr>
          </a:p>
        </p:txBody>
      </p:sp>
      <p:sp>
        <p:nvSpPr>
          <p:cNvPr id="237" name="Google Shape;237;g23d2b436670_0_5"/>
          <p:cNvSpPr txBox="1"/>
          <p:nvPr/>
        </p:nvSpPr>
        <p:spPr>
          <a:xfrm>
            <a:off x="4113900" y="2341163"/>
            <a:ext cx="49167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2"/>
              </a:buClr>
              <a:buSzPts val="1100"/>
              <a:buFont typeface="Arial"/>
              <a:buNone/>
            </a:pPr>
            <a:r>
              <a:rPr lang="en-US" sz="3000">
                <a:solidFill>
                  <a:schemeClr val="dk2"/>
                </a:solidFill>
                <a:latin typeface="Raleway"/>
                <a:ea typeface="Raleway"/>
                <a:cs typeface="Raleway"/>
                <a:sym typeface="Raleway"/>
              </a:rPr>
              <a:t>Roberto Garcia-Ceballos Co-Director (FCTL)</a:t>
            </a:r>
            <a:endParaRPr sz="3000" i="0" u="none" strike="noStrike" cap="none">
              <a:solidFill>
                <a:srgbClr val="000000"/>
              </a:solidFill>
              <a:latin typeface="Raleway"/>
              <a:ea typeface="Raleway"/>
              <a:cs typeface="Raleway"/>
              <a:sym typeface="Raleway"/>
            </a:endParaRPr>
          </a:p>
        </p:txBody>
      </p:sp>
      <p:pic>
        <p:nvPicPr>
          <p:cNvPr id="238" name="Google Shape;238;g23d2b436670_0_5"/>
          <p:cNvPicPr preferRelativeResize="0"/>
          <p:nvPr/>
        </p:nvPicPr>
        <p:blipFill>
          <a:blip r:embed="rId4">
            <a:alphaModFix/>
          </a:blip>
          <a:stretch>
            <a:fillRect/>
          </a:stretch>
        </p:blipFill>
        <p:spPr>
          <a:xfrm>
            <a:off x="5303800" y="3601763"/>
            <a:ext cx="2800350" cy="251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Shape 242"/>
        <p:cNvGrpSpPr/>
        <p:nvPr/>
      </p:nvGrpSpPr>
      <p:grpSpPr>
        <a:xfrm>
          <a:off x="0" y="0"/>
          <a:ext cx="0" cy="0"/>
          <a:chOff x="0" y="0"/>
          <a:chExt cx="0" cy="0"/>
        </a:xfrm>
      </p:grpSpPr>
      <p:pic>
        <p:nvPicPr>
          <p:cNvPr id="243" name="Google Shape;243;g23d28f924dc_0_56"/>
          <p:cNvPicPr preferRelativeResize="0"/>
          <p:nvPr/>
        </p:nvPicPr>
        <p:blipFill rotWithShape="1">
          <a:blip r:embed="rId3">
            <a:alphaModFix/>
          </a:blip>
          <a:srcRect r="12449"/>
          <a:stretch/>
        </p:blipFill>
        <p:spPr>
          <a:xfrm>
            <a:off x="-759600" y="0"/>
            <a:ext cx="4503276" cy="6858000"/>
          </a:xfrm>
          <a:prstGeom prst="rect">
            <a:avLst/>
          </a:prstGeom>
          <a:noFill/>
          <a:ln>
            <a:noFill/>
          </a:ln>
        </p:spPr>
      </p:pic>
      <p:sp>
        <p:nvSpPr>
          <p:cNvPr id="244" name="Google Shape;244;g23d28f924dc_0_56"/>
          <p:cNvSpPr txBox="1">
            <a:spLocks noGrp="1"/>
          </p:cNvSpPr>
          <p:nvPr>
            <p:ph type="ctrTitle"/>
          </p:nvPr>
        </p:nvSpPr>
        <p:spPr>
          <a:xfrm>
            <a:off x="3765080" y="1399167"/>
            <a:ext cx="5455200" cy="27369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0"/>
              <a:buNone/>
            </a:pPr>
            <a:r>
              <a:rPr lang="es-ES_tradnl" dirty="0"/>
              <a:t>Fideicomiso Comunitario </a:t>
            </a:r>
            <a:r>
              <a:rPr lang="en-US" dirty="0"/>
              <a:t>Tierra Libre (</a:t>
            </a:r>
            <a:r>
              <a:rPr lang="en-US" dirty="0" err="1"/>
              <a:t>FCTL</a:t>
            </a:r>
            <a:r>
              <a:rPr lang="en-US" dirty="0"/>
              <a:t>)</a:t>
            </a:r>
            <a:endParaRPr dirty="0"/>
          </a:p>
        </p:txBody>
      </p:sp>
      <p:sp>
        <p:nvSpPr>
          <p:cNvPr id="245" name="Google Shape;245;g23d28f924dc_0_56"/>
          <p:cNvSpPr txBox="1">
            <a:spLocks noGrp="1"/>
          </p:cNvSpPr>
          <p:nvPr>
            <p:ph type="subTitle" idx="1"/>
          </p:nvPr>
        </p:nvSpPr>
        <p:spPr>
          <a:xfrm>
            <a:off x="3765075" y="4185233"/>
            <a:ext cx="5455200" cy="1056900"/>
          </a:xfrm>
          <a:prstGeom prst="rect">
            <a:avLst/>
          </a:prstGeom>
          <a:noFill/>
          <a:ln>
            <a:noFill/>
          </a:ln>
        </p:spPr>
        <p:txBody>
          <a:bodyPr spcFirstLastPara="1" wrap="square" lIns="91425" tIns="91425" rIns="91425" bIns="91425" anchor="t" anchorCtr="0">
            <a:normAutofit fontScale="25000" lnSpcReduction="20000"/>
          </a:bodyPr>
          <a:lstStyle/>
          <a:p>
            <a:pPr marL="0" lvl="0" indent="0" algn="ctr" rtl="0">
              <a:lnSpc>
                <a:spcPct val="100000"/>
              </a:lnSpc>
              <a:spcBef>
                <a:spcPts val="0"/>
              </a:spcBef>
              <a:spcAft>
                <a:spcPts val="0"/>
              </a:spcAft>
              <a:buSzPct val="192604"/>
              <a:buNone/>
            </a:pPr>
            <a:r>
              <a:rPr lang="es-ES_tradnl" sz="5815" dirty="0">
                <a:solidFill>
                  <a:schemeClr val="dk1"/>
                </a:solidFill>
              </a:rPr>
              <a:t>Roberto </a:t>
            </a:r>
            <a:r>
              <a:rPr lang="es-ES_tradnl" sz="5815" dirty="0" err="1">
                <a:solidFill>
                  <a:schemeClr val="dk1"/>
                </a:solidFill>
              </a:rPr>
              <a:t>Garcia</a:t>
            </a:r>
            <a:r>
              <a:rPr lang="es-ES_tradnl" sz="5815" dirty="0">
                <a:solidFill>
                  <a:schemeClr val="dk1"/>
                </a:solidFill>
              </a:rPr>
              <a:t>-Ceballos, Co-director, Fideicomiso Comunitario Tierra Libre (</a:t>
            </a:r>
            <a:r>
              <a:rPr lang="es-ES_tradnl" sz="5815" dirty="0" err="1">
                <a:solidFill>
                  <a:schemeClr val="dk1"/>
                </a:solidFill>
              </a:rPr>
              <a:t>FCTL</a:t>
            </a:r>
            <a:r>
              <a:rPr lang="es-ES_tradnl" sz="5815" dirty="0">
                <a:solidFill>
                  <a:schemeClr val="dk1"/>
                </a:solidFill>
              </a:rPr>
              <a:t>) </a:t>
            </a:r>
            <a:r>
              <a:rPr lang="es-ES_tradnl" sz="5815" b="1" dirty="0">
                <a:solidFill>
                  <a:schemeClr val="dk1"/>
                </a:solidFill>
              </a:rPr>
              <a:t>/</a:t>
            </a:r>
            <a:r>
              <a:rPr lang="es-ES_tradnl" sz="5815" b="1" u="sng" dirty="0">
                <a:solidFill>
                  <a:srgbClr val="0000FF"/>
                </a:solidFill>
                <a:hlinkClick r:id="rId4">
                  <a:extLst>
                    <a:ext uri="{A12FA001-AC4F-418D-AE19-62706E023703}">
                      <ahyp:hlinkClr xmlns:ahyp="http://schemas.microsoft.com/office/drawing/2018/hyperlinkcolor" val="tx"/>
                    </a:ext>
                  </a:extLst>
                </a:hlinkClick>
              </a:rPr>
              <a:t>roberto@cpcollective.org</a:t>
            </a:r>
            <a:endParaRPr lang="es-ES_tradnl" sz="5815" b="1" dirty="0">
              <a:solidFill>
                <a:srgbClr val="0000FF"/>
              </a:solidFill>
            </a:endParaRPr>
          </a:p>
          <a:p>
            <a:pPr marL="0" lvl="0" indent="0" algn="ctr" rtl="0">
              <a:lnSpc>
                <a:spcPct val="100000"/>
              </a:lnSpc>
              <a:spcBef>
                <a:spcPts val="0"/>
              </a:spcBef>
              <a:spcAft>
                <a:spcPts val="0"/>
              </a:spcAft>
              <a:buSzPct val="192604"/>
              <a:buNone/>
            </a:pPr>
            <a:endParaRPr lang="es-ES_tradnl" sz="5815" b="1" dirty="0">
              <a:solidFill>
                <a:schemeClr val="dk1"/>
              </a:solidFill>
            </a:endParaRPr>
          </a:p>
          <a:p>
            <a:pPr marL="0" lvl="0" indent="0" algn="l" rtl="0">
              <a:lnSpc>
                <a:spcPct val="100000"/>
              </a:lnSpc>
              <a:spcBef>
                <a:spcPts val="0"/>
              </a:spcBef>
              <a:spcAft>
                <a:spcPts val="0"/>
              </a:spcAft>
              <a:buSzPct val="192604"/>
              <a:buNone/>
            </a:pPr>
            <a:endParaRPr lang="es-ES_tradnl" sz="5815" dirty="0">
              <a:solidFill>
                <a:schemeClr val="dk1"/>
              </a:solidFill>
            </a:endParaRPr>
          </a:p>
          <a:p>
            <a:pPr marL="0" lvl="0" indent="0">
              <a:buSzPct val="192604"/>
            </a:pPr>
            <a:r>
              <a:rPr lang="es-ES_tradnl" sz="5815" dirty="0" err="1">
                <a:solidFill>
                  <a:schemeClr val="dk1"/>
                </a:solidFill>
              </a:rPr>
              <a:t>FCTL</a:t>
            </a:r>
            <a:r>
              <a:rPr lang="es-ES_tradnl" sz="5815" dirty="0">
                <a:solidFill>
                  <a:schemeClr val="dk1"/>
                </a:solidFill>
              </a:rPr>
              <a:t> es miembro de: </a:t>
            </a:r>
          </a:p>
          <a:p>
            <a:pPr marL="0" lvl="0" indent="0" algn="ctr" rtl="0">
              <a:lnSpc>
                <a:spcPct val="100000"/>
              </a:lnSpc>
              <a:spcBef>
                <a:spcPts val="0"/>
              </a:spcBef>
              <a:spcAft>
                <a:spcPts val="0"/>
              </a:spcAft>
              <a:buSzPct val="192604"/>
              <a:buNone/>
            </a:pPr>
            <a:r>
              <a:rPr lang="es-ES_tradnl" sz="5815" dirty="0">
                <a:solidFill>
                  <a:schemeClr val="dk1"/>
                </a:solidFill>
              </a:rPr>
              <a:t>La Coalición de Fideicomisos de Tierras Comunitarias de Los </a:t>
            </a:r>
            <a:r>
              <a:rPr lang="es-ES_tradnl" sz="5815" dirty="0" err="1">
                <a:solidFill>
                  <a:schemeClr val="dk1"/>
                </a:solidFill>
              </a:rPr>
              <a:t>Angeles</a:t>
            </a:r>
            <a:r>
              <a:rPr lang="es-ES_tradnl" sz="5815" dirty="0">
                <a:solidFill>
                  <a:schemeClr val="dk1"/>
                </a:solidFill>
              </a:rPr>
              <a:t> (LA CLT Coalition)</a:t>
            </a:r>
          </a:p>
          <a:p>
            <a:pPr marL="0" lvl="0" indent="0" algn="ctr" rtl="0">
              <a:lnSpc>
                <a:spcPct val="100000"/>
              </a:lnSpc>
              <a:spcBef>
                <a:spcPts val="0"/>
              </a:spcBef>
              <a:spcAft>
                <a:spcPts val="0"/>
              </a:spcAft>
              <a:buSzPct val="192604"/>
              <a:buNone/>
            </a:pPr>
            <a:r>
              <a:rPr lang="es-ES_tradnl" sz="5815" dirty="0">
                <a:solidFill>
                  <a:schemeClr val="dk1"/>
                </a:solidFill>
              </a:rPr>
              <a:t>La Red de Fideicomisos de Tierras Comunitarias de California</a:t>
            </a:r>
            <a:endParaRPr lang="es-ES_tradnl" dirty="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Shape 249"/>
        <p:cNvGrpSpPr/>
        <p:nvPr/>
      </p:nvGrpSpPr>
      <p:grpSpPr>
        <a:xfrm>
          <a:off x="0" y="0"/>
          <a:ext cx="0" cy="0"/>
          <a:chOff x="0" y="0"/>
          <a:chExt cx="0" cy="0"/>
        </a:xfrm>
      </p:grpSpPr>
      <p:sp>
        <p:nvSpPr>
          <p:cNvPr id="250" name="Google Shape;250;g275ca1de0a4_0_470"/>
          <p:cNvSpPr txBox="1">
            <a:spLocks noGrp="1"/>
          </p:cNvSpPr>
          <p:nvPr>
            <p:ph type="title"/>
          </p:nvPr>
        </p:nvSpPr>
        <p:spPr>
          <a:xfrm>
            <a:off x="-56375" y="559833"/>
            <a:ext cx="8650800" cy="796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US" sz="3100" b="1"/>
              <a:t>Fideicomiso Comunitario Tierra Libre (FCTL)</a:t>
            </a:r>
            <a:endParaRPr sz="4500" b="1"/>
          </a:p>
        </p:txBody>
      </p:sp>
      <p:sp>
        <p:nvSpPr>
          <p:cNvPr id="251" name="Google Shape;251;g275ca1de0a4_0_470"/>
          <p:cNvSpPr txBox="1">
            <a:spLocks noGrp="1"/>
          </p:cNvSpPr>
          <p:nvPr>
            <p:ph type="body" idx="1"/>
          </p:nvPr>
        </p:nvSpPr>
        <p:spPr>
          <a:xfrm>
            <a:off x="-56375" y="1356633"/>
            <a:ext cx="4216500" cy="5078700"/>
          </a:xfrm>
          <a:prstGeom prst="rect">
            <a:avLst/>
          </a:prstGeom>
          <a:noFill/>
          <a:ln>
            <a:noFill/>
          </a:ln>
        </p:spPr>
        <p:txBody>
          <a:bodyPr spcFirstLastPara="1" wrap="square" lIns="91425" tIns="91425" rIns="91425" bIns="91425" anchor="t" anchorCtr="0">
            <a:noAutofit/>
          </a:bodyPr>
          <a:lstStyle/>
          <a:p>
            <a:pPr lvl="0" indent="-323850">
              <a:buClr>
                <a:srgbClr val="1D1D1D"/>
              </a:buClr>
              <a:buSzPts val="1500"/>
            </a:pPr>
            <a:r>
              <a:rPr lang="es-ES_tradnl" sz="1500" b="1" dirty="0" err="1">
                <a:solidFill>
                  <a:srgbClr val="1D1D1D"/>
                </a:solidFill>
              </a:rPr>
              <a:t>FCLT</a:t>
            </a:r>
            <a:r>
              <a:rPr lang="es-ES_tradnl" sz="1500" b="1" dirty="0">
                <a:solidFill>
                  <a:srgbClr val="1D1D1D"/>
                </a:solidFill>
              </a:rPr>
              <a:t> es un Fideicomiso de Tierras Comunitarias (CLT, por sus siglas en inglés) fundado en 2018 con el apoyo de residentes de la comunidad y organizaciones comunitarias</a:t>
            </a:r>
          </a:p>
          <a:p>
            <a:pPr lvl="0" indent="-323850">
              <a:buClr>
                <a:srgbClr val="1D1D1D"/>
              </a:buClr>
              <a:buSzPts val="1500"/>
            </a:pPr>
            <a:r>
              <a:rPr lang="es-ES_tradnl" sz="1500" b="1" dirty="0">
                <a:solidFill>
                  <a:srgbClr val="1D1D1D"/>
                </a:solidFill>
              </a:rPr>
              <a:t>Históricamente, nuestras comunidades han sido desinvertidas e impactadas por el desarrollo con fines de lucro.  </a:t>
            </a:r>
          </a:p>
          <a:p>
            <a:pPr lvl="0" indent="-323850">
              <a:buClr>
                <a:srgbClr val="1D1D1D"/>
              </a:buClr>
              <a:buSzPts val="1500"/>
            </a:pPr>
            <a:r>
              <a:rPr lang="es-ES_tradnl" sz="1500" b="1" dirty="0">
                <a:solidFill>
                  <a:srgbClr val="1D1D1D"/>
                </a:solidFill>
              </a:rPr>
              <a:t>Los miembros de </a:t>
            </a:r>
            <a:r>
              <a:rPr lang="es-ES_tradnl" sz="1500" b="1" dirty="0" err="1">
                <a:solidFill>
                  <a:srgbClr val="1D1D1D"/>
                </a:solidFill>
              </a:rPr>
              <a:t>FCTL</a:t>
            </a:r>
            <a:r>
              <a:rPr lang="es-ES_tradnl" sz="1500" b="1" dirty="0">
                <a:solidFill>
                  <a:srgbClr val="1D1D1D"/>
                </a:solidFill>
              </a:rPr>
              <a:t> buscaron crear una alternativa a la crisis de vivienda y al desplazamiento de nuestros vecinos, amigos y familiares asegurando el control de la comunidad y la propiedad comunitaria a través del modelo CLT.</a:t>
            </a:r>
          </a:p>
          <a:p>
            <a:pPr marL="0" lvl="0" indent="0" algn="l" rtl="0">
              <a:lnSpc>
                <a:spcPct val="115000"/>
              </a:lnSpc>
              <a:spcBef>
                <a:spcPts val="1200"/>
              </a:spcBef>
              <a:spcAft>
                <a:spcPts val="1200"/>
              </a:spcAft>
              <a:buSzPts val="1400"/>
              <a:buNone/>
            </a:pPr>
            <a:endParaRPr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Shape 256"/>
        <p:cNvGrpSpPr/>
        <p:nvPr/>
      </p:nvGrpSpPr>
      <p:grpSpPr>
        <a:xfrm>
          <a:off x="0" y="0"/>
          <a:ext cx="0" cy="0"/>
          <a:chOff x="0" y="0"/>
          <a:chExt cx="0" cy="0"/>
        </a:xfrm>
      </p:grpSpPr>
      <p:sp>
        <p:nvSpPr>
          <p:cNvPr id="257" name="Google Shape;257;g275ca1de0a4_0_721"/>
          <p:cNvSpPr txBox="1">
            <a:spLocks noGrp="1"/>
          </p:cNvSpPr>
          <p:nvPr>
            <p:ph type="title"/>
          </p:nvPr>
        </p:nvSpPr>
        <p:spPr>
          <a:xfrm>
            <a:off x="685800" y="810684"/>
            <a:ext cx="7772400" cy="1526100"/>
          </a:xfrm>
          <a:prstGeom prst="rect">
            <a:avLst/>
          </a:prstGeom>
          <a:noFill/>
          <a:ln>
            <a:noFill/>
          </a:ln>
        </p:spPr>
        <p:txBody>
          <a:bodyPr spcFirstLastPara="1" wrap="square" lIns="68575" tIns="34275" rIns="68575" bIns="34275" anchor="b" anchorCtr="0">
            <a:normAutofit/>
          </a:bodyPr>
          <a:lstStyle/>
          <a:p>
            <a:pPr marL="0" lvl="0" indent="0" algn="ctr" rtl="0">
              <a:lnSpc>
                <a:spcPct val="100000"/>
              </a:lnSpc>
              <a:spcBef>
                <a:spcPts val="0"/>
              </a:spcBef>
              <a:spcAft>
                <a:spcPts val="0"/>
              </a:spcAft>
              <a:buClr>
                <a:schemeClr val="dk1"/>
              </a:buClr>
              <a:buSzPts val="600"/>
              <a:buFont typeface="Helvetica Neue"/>
              <a:buNone/>
            </a:pPr>
            <a:r>
              <a:rPr lang="en-US" sz="3000">
                <a:latin typeface="Helvetica Neue"/>
                <a:ea typeface="Helvetica Neue"/>
                <a:cs typeface="Helvetica Neue"/>
                <a:sym typeface="Helvetica Neue"/>
              </a:rPr>
              <a:t>Educational Campaign In the Neighborhood </a:t>
            </a:r>
            <a:endParaRPr sz="3000">
              <a:latin typeface="Helvetica Neue"/>
              <a:ea typeface="Helvetica Neue"/>
              <a:cs typeface="Helvetica Neue"/>
              <a:sym typeface="Helvetica Neue"/>
            </a:endParaRPr>
          </a:p>
          <a:p>
            <a:pPr marL="0" lvl="0" indent="0" algn="ctr" rtl="0">
              <a:lnSpc>
                <a:spcPct val="100000"/>
              </a:lnSpc>
              <a:spcBef>
                <a:spcPts val="0"/>
              </a:spcBef>
              <a:spcAft>
                <a:spcPts val="0"/>
              </a:spcAft>
              <a:buClr>
                <a:schemeClr val="dk1"/>
              </a:buClr>
              <a:buSzPts val="600"/>
              <a:buFont typeface="Helvetica Neue"/>
              <a:buNone/>
            </a:pPr>
            <a:r>
              <a:rPr lang="en-US" sz="3000">
                <a:latin typeface="Helvetica Neue"/>
                <a:ea typeface="Helvetica Neue"/>
                <a:cs typeface="Helvetica Neue"/>
                <a:sym typeface="Helvetica Neue"/>
              </a:rPr>
              <a:t>Campaña de Educación</a:t>
            </a:r>
            <a:endParaRPr sz="3000">
              <a:latin typeface="Helvetica Neue"/>
              <a:ea typeface="Helvetica Neue"/>
              <a:cs typeface="Helvetica Neue"/>
              <a:sym typeface="Helvetica Neue"/>
            </a:endParaRPr>
          </a:p>
          <a:p>
            <a:pPr marL="0" lvl="0" indent="0" algn="ctr" rtl="0">
              <a:lnSpc>
                <a:spcPct val="100000"/>
              </a:lnSpc>
              <a:spcBef>
                <a:spcPts val="0"/>
              </a:spcBef>
              <a:spcAft>
                <a:spcPts val="0"/>
              </a:spcAft>
              <a:buClr>
                <a:srgbClr val="3F3F3F"/>
              </a:buClr>
              <a:buSzPts val="2300"/>
              <a:buFont typeface="Calibri"/>
              <a:buNone/>
            </a:pPr>
            <a:endParaRPr sz="2300">
              <a:latin typeface="Georgia"/>
              <a:ea typeface="Georgia"/>
              <a:cs typeface="Georgia"/>
              <a:sym typeface="Georgia"/>
            </a:endParaRPr>
          </a:p>
        </p:txBody>
      </p:sp>
      <p:sp>
        <p:nvSpPr>
          <p:cNvPr id="258" name="Google Shape;258;g275ca1de0a4_0_721"/>
          <p:cNvSpPr txBox="1">
            <a:spLocks noGrp="1"/>
          </p:cNvSpPr>
          <p:nvPr>
            <p:ph type="body" idx="1"/>
          </p:nvPr>
        </p:nvSpPr>
        <p:spPr>
          <a:xfrm>
            <a:off x="685800" y="2639484"/>
            <a:ext cx="7772400" cy="5488500"/>
          </a:xfrm>
          <a:prstGeom prst="rect">
            <a:avLst/>
          </a:prstGeom>
          <a:noFill/>
          <a:ln>
            <a:noFill/>
          </a:ln>
        </p:spPr>
        <p:txBody>
          <a:bodyPr spcFirstLastPara="1" wrap="square" lIns="0" tIns="34275" rIns="0" bIns="34275" anchor="t" anchorCtr="0">
            <a:normAutofit/>
          </a:bodyPr>
          <a:lstStyle/>
          <a:p>
            <a:pPr marL="63500" lvl="0" indent="0" algn="l" rtl="0">
              <a:lnSpc>
                <a:spcPct val="90000"/>
              </a:lnSpc>
              <a:spcBef>
                <a:spcPts val="0"/>
              </a:spcBef>
              <a:spcAft>
                <a:spcPts val="0"/>
              </a:spcAft>
              <a:buSzPts val="1100"/>
              <a:buNone/>
            </a:pPr>
            <a:endParaRPr>
              <a:solidFill>
                <a:srgbClr val="3F3F3F"/>
              </a:solidFill>
              <a:latin typeface="Calibri"/>
              <a:ea typeface="Calibri"/>
              <a:cs typeface="Calibri"/>
              <a:sym typeface="Calibri"/>
            </a:endParaRPr>
          </a:p>
        </p:txBody>
      </p:sp>
      <p:pic>
        <p:nvPicPr>
          <p:cNvPr id="259" name="Google Shape;259;g275ca1de0a4_0_721"/>
          <p:cNvPicPr preferRelativeResize="0"/>
          <p:nvPr/>
        </p:nvPicPr>
        <p:blipFill rotWithShape="1">
          <a:blip r:embed="rId3">
            <a:alphaModFix/>
          </a:blip>
          <a:srcRect/>
          <a:stretch/>
        </p:blipFill>
        <p:spPr>
          <a:xfrm>
            <a:off x="716719" y="2680050"/>
            <a:ext cx="3894019" cy="2595997"/>
          </a:xfrm>
          <a:prstGeom prst="rect">
            <a:avLst/>
          </a:prstGeom>
          <a:noFill/>
          <a:ln>
            <a:noFill/>
          </a:ln>
        </p:spPr>
      </p:pic>
      <p:pic>
        <p:nvPicPr>
          <p:cNvPr id="260" name="Google Shape;260;g275ca1de0a4_0_721"/>
          <p:cNvPicPr preferRelativeResize="0"/>
          <p:nvPr/>
        </p:nvPicPr>
        <p:blipFill rotWithShape="1">
          <a:blip r:embed="rId4">
            <a:alphaModFix/>
          </a:blip>
          <a:srcRect/>
          <a:stretch/>
        </p:blipFill>
        <p:spPr>
          <a:xfrm>
            <a:off x="4533263" y="2639476"/>
            <a:ext cx="3894019" cy="259601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194CEF"/>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2005</Words>
  <Application>Microsoft Macintosh PowerPoint</Application>
  <PresentationFormat>On-screen Show (4:3)</PresentationFormat>
  <Paragraphs>213</Paragraphs>
  <Slides>39</Slides>
  <Notes>39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39</vt:i4>
      </vt:variant>
    </vt:vector>
  </HeadingPairs>
  <TitlesOfParts>
    <vt:vector size="57" baseType="lpstr">
      <vt:lpstr>Gill Sans</vt:lpstr>
      <vt:lpstr>Corbel</vt:lpstr>
      <vt:lpstr>Georgia</vt:lpstr>
      <vt:lpstr>Book Antiqua</vt:lpstr>
      <vt:lpstr>Calibri</vt:lpstr>
      <vt:lpstr>Helvetica Neue</vt:lpstr>
      <vt:lpstr>Comic Sans MS</vt:lpstr>
      <vt:lpstr>Raleway</vt:lpstr>
      <vt:lpstr>Roboto</vt:lpstr>
      <vt:lpstr>Lato</vt:lpstr>
      <vt:lpstr>PT Sans Narrow</vt:lpstr>
      <vt:lpstr>Arial</vt:lpstr>
      <vt:lpstr>Poppins</vt:lpstr>
      <vt:lpstr>Arial Black</vt:lpstr>
      <vt:lpstr>Times New Roman</vt:lpstr>
      <vt:lpstr>Open Sans</vt:lpstr>
      <vt:lpstr>Simple Light</vt:lpstr>
      <vt:lpstr>Sales Direction 16X9</vt:lpstr>
      <vt:lpstr>Serie de Talleres del Valle de San Joaquín
Historias de inicio y actualizaciones de financiación Esta serie de talleres es posible gracias a la 
Colaboración de los Financiadores del SJV ySmart Growth CA</vt:lpstr>
      <vt:lpstr>Bienvenida y Presentaciones</vt:lpstr>
      <vt:lpstr>Agenda</vt:lpstr>
      <vt:lpstr> Financiadores del SJV que apoyan la propiedad comunitaria liderada por BIPOC (negros, indegenas, personas de color no negras). Los temas de los talleres anteriores incluyeron:         -Modelos de propiedad comunitaria, incluido CLT introductorio -el fortalecimiento de las estructuras organizativas, 
-Financiación y asociaciones gubernamentales Los proyectos pueden incluir viviendas asequibles, granjas u otros trabajos agrícolas, cooperativas de trabajadores, espacios sin fines de lucro y usos múltiples Comunidades diversas en SJV, cada una con sus necesidades únicas Conexiones con financiadores y proyectos alineados con los valores Desarrollo de relaciones para grupos y organizaciones</vt:lpstr>
      <vt:lpstr>Contenido de los ponentes</vt:lpstr>
      <vt:lpstr>Presentador</vt:lpstr>
      <vt:lpstr>Fideicomiso Comunitario Tierra Libre (FCTL)</vt:lpstr>
      <vt:lpstr>Fideicomiso Comunitario Tierra Libre (FCTL)</vt:lpstr>
      <vt:lpstr>Educational Campaign In the Neighborhood  Campaña de Educación </vt:lpstr>
      <vt:lpstr>PowerPoint Presentation</vt:lpstr>
      <vt:lpstr>Fideicomiso Comunitario Tierra Libre se forma</vt:lpstr>
      <vt:lpstr>PowerPoint Presentation</vt:lpstr>
      <vt:lpstr>PowerPoint Presentation</vt:lpstr>
      <vt:lpstr>PowerPoint Presentation</vt:lpstr>
      <vt:lpstr>Nuestra lucha no paró a pesar de la pandemia del COVID19/The adversity of COVID19 did not stop our work </vt:lpstr>
      <vt:lpstr>Strategic Partnerships - Socios Estrategicos</vt:lpstr>
      <vt:lpstr>PowerPoint Presentation</vt:lpstr>
      <vt:lpstr>PowerPoint Presentation</vt:lpstr>
      <vt:lpstr>PowerPoint Presentation</vt:lpstr>
      <vt:lpstr>"Prevención del desplazamiento de inquilinos a través de vías de propiedad comunitaria”  Conclusiones clave del informe:</vt:lpstr>
      <vt:lpstr>Preguntas y Respuestas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Grupos</vt:lpstr>
      <vt:lpstr>Próximamente…</vt:lpstr>
      <vt:lpstr>Nuevas oportunidades</vt:lpstr>
      <vt:lpstr>Encuesta</vt:lpstr>
      <vt:lpstr>Noticias de financiamiento</vt:lpstr>
      <vt:lpstr>Anuncios</vt:lpstr>
      <vt:lpstr>¡Gracias por acompañarnos!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Serie de Talleres del Valle de San Joaquín
Historias de inicio y actualizaciones de financiación Esta serie de talleres es posible gracias a la 
Colaboración de los Financiadores del SJV ySmart Growth CA</dc:title>
  <dc:creator>Rick Jacobus</dc:creator>
  <cp:lastModifiedBy>Bueno, Kevin</cp:lastModifiedBy>
  <cp:revision>2</cp:revision>
  <dcterms:created xsi:type="dcterms:W3CDTF">2008-07-21T15:38:47Z</dcterms:created>
  <dcterms:modified xsi:type="dcterms:W3CDTF">2023-10-27T02:29:00Z</dcterms:modified>
</cp:coreProperties>
</file>