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3"/>
  </p:notesMasterIdLst>
  <p:sldIdLst>
    <p:sldId id="256" r:id="rId2"/>
    <p:sldId id="290" r:id="rId3"/>
    <p:sldId id="300" r:id="rId4"/>
    <p:sldId id="277" r:id="rId5"/>
    <p:sldId id="301" r:id="rId6"/>
    <p:sldId id="302" r:id="rId7"/>
    <p:sldId id="303" r:id="rId8"/>
    <p:sldId id="294" r:id="rId9"/>
    <p:sldId id="298" r:id="rId10"/>
    <p:sldId id="293" r:id="rId11"/>
    <p:sldId id="257" r:id="rId12"/>
    <p:sldId id="258" r:id="rId13"/>
    <p:sldId id="261" r:id="rId14"/>
    <p:sldId id="292" r:id="rId15"/>
    <p:sldId id="263" r:id="rId16"/>
    <p:sldId id="291" r:id="rId17"/>
    <p:sldId id="264" r:id="rId18"/>
    <p:sldId id="259" r:id="rId19"/>
    <p:sldId id="283" r:id="rId20"/>
    <p:sldId id="265" r:id="rId21"/>
    <p:sldId id="273" r:id="rId22"/>
    <p:sldId id="266" r:id="rId23"/>
    <p:sldId id="267" r:id="rId24"/>
    <p:sldId id="268" r:id="rId25"/>
    <p:sldId id="274" r:id="rId26"/>
    <p:sldId id="269" r:id="rId27"/>
    <p:sldId id="270" r:id="rId28"/>
    <p:sldId id="278" r:id="rId29"/>
    <p:sldId id="276" r:id="rId30"/>
    <p:sldId id="279" r:id="rId31"/>
    <p:sldId id="280" r:id="rId32"/>
    <p:sldId id="281" r:id="rId33"/>
    <p:sldId id="285" r:id="rId34"/>
    <p:sldId id="286" r:id="rId35"/>
    <p:sldId id="295" r:id="rId36"/>
    <p:sldId id="287" r:id="rId37"/>
    <p:sldId id="296" r:id="rId38"/>
    <p:sldId id="288" r:id="rId39"/>
    <p:sldId id="299" r:id="rId40"/>
    <p:sldId id="297" r:id="rId41"/>
    <p:sldId id="289" r:id="rId42"/>
  </p:sldIdLst>
  <p:sldSz cx="12192000" cy="6858000"/>
  <p:notesSz cx="6858000" cy="9144000"/>
  <p:embeddedFontLst>
    <p:embeddedFont>
      <p:font typeface="Calibri" panose="020F0502020204030204" pitchFamily="34" charset="0"/>
      <p:regular r:id="rId44"/>
      <p:bold r:id="rId45"/>
      <p:italic r:id="rId46"/>
      <p:boldItalic r:id="rId47"/>
    </p:embeddedFont>
    <p:embeddedFont>
      <p:font typeface="Calibri Light" panose="020F0302020204030204" pitchFamily="34" charset="0"/>
      <p:regular r:id="rId48"/>
      <p: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06"/>
    <p:restoredTop sz="94633"/>
  </p:normalViewPr>
  <p:slideViewPr>
    <p:cSldViewPr snapToGrid="0">
      <p:cViewPr varScale="1">
        <p:scale>
          <a:sx n="90" d="100"/>
          <a:sy n="90" d="100"/>
        </p:scale>
        <p:origin x="1248" y="192"/>
      </p:cViewPr>
      <p:guideLst/>
    </p:cSldViewPr>
  </p:slideViewPr>
  <p:notesTextViewPr>
    <p:cViewPr>
      <p:scale>
        <a:sx n="1" d="1"/>
        <a:sy n="1" d="1"/>
      </p:scale>
      <p:origin x="0" y="0"/>
    </p:cViewPr>
  </p:notesTextViewPr>
  <p:sorterViewPr>
    <p:cViewPr>
      <p:scale>
        <a:sx n="96" d="100"/>
        <a:sy n="9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ata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ata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9E5541-8FAA-462F-82F2-626CE27F9E7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8F08E18-5CB1-4C3A-9111-A68196777E90}">
      <dgm:prSet/>
      <dgm:spPr/>
      <dgm:t>
        <a:bodyPr/>
        <a:lstStyle/>
        <a:p>
          <a:pPr>
            <a:lnSpc>
              <a:spcPct val="100000"/>
            </a:lnSpc>
          </a:pPr>
          <a:r>
            <a:rPr lang="es-ES_tradnl" noProof="0" dirty="0"/>
            <a:t>Objetivos del diseño del programa</a:t>
          </a:r>
          <a:endParaRPr lang="en-US" dirty="0"/>
        </a:p>
      </dgm:t>
    </dgm:pt>
    <dgm:pt modelId="{5FD0402E-8A63-4E1F-B173-A78DDC094E7C}" type="parTrans" cxnId="{71C07092-A0EB-4E2A-B344-D6991A016541}">
      <dgm:prSet/>
      <dgm:spPr/>
      <dgm:t>
        <a:bodyPr/>
        <a:lstStyle/>
        <a:p>
          <a:endParaRPr lang="en-US"/>
        </a:p>
      </dgm:t>
    </dgm:pt>
    <dgm:pt modelId="{2C1E9891-A6DE-42B5-9CD7-2CCCABDB90CC}" type="sibTrans" cxnId="{71C07092-A0EB-4E2A-B344-D6991A016541}">
      <dgm:prSet/>
      <dgm:spPr/>
      <dgm:t>
        <a:bodyPr/>
        <a:lstStyle/>
        <a:p>
          <a:endParaRPr lang="en-US"/>
        </a:p>
      </dgm:t>
    </dgm:pt>
    <dgm:pt modelId="{13825A5D-B759-4146-8F8C-5F94C255BF7F}">
      <dgm:prSet/>
      <dgm:spPr/>
      <dgm:t>
        <a:bodyPr/>
        <a:lstStyle/>
        <a:p>
          <a:pPr>
            <a:lnSpc>
              <a:spcPct val="100000"/>
            </a:lnSpc>
          </a:pPr>
          <a:r>
            <a:rPr lang="es-ES_tradnl" noProof="0" dirty="0"/>
            <a:t>Problemas y opciones en el diseño de una póliza de mejoras de bienes capitales</a:t>
          </a:r>
          <a:endParaRPr lang="en-US" dirty="0"/>
        </a:p>
      </dgm:t>
    </dgm:pt>
    <dgm:pt modelId="{EAF9265D-A58E-4795-8F43-465F16A948AD}" type="parTrans" cxnId="{9DCB4F1A-746F-4E2B-B933-4EFE6CB17FC8}">
      <dgm:prSet/>
      <dgm:spPr/>
      <dgm:t>
        <a:bodyPr/>
        <a:lstStyle/>
        <a:p>
          <a:endParaRPr lang="en-US"/>
        </a:p>
      </dgm:t>
    </dgm:pt>
    <dgm:pt modelId="{CB6F1F1E-3192-480F-B33C-F90103AC449B}" type="sibTrans" cxnId="{9DCB4F1A-746F-4E2B-B933-4EFE6CB17FC8}">
      <dgm:prSet/>
      <dgm:spPr/>
      <dgm:t>
        <a:bodyPr/>
        <a:lstStyle/>
        <a:p>
          <a:endParaRPr lang="en-US"/>
        </a:p>
      </dgm:t>
    </dgm:pt>
    <dgm:pt modelId="{98304680-194D-4864-89C2-E712B25CCC1B}">
      <dgm:prSet/>
      <dgm:spPr/>
      <dgm:t>
        <a:bodyPr/>
        <a:lstStyle/>
        <a:p>
          <a:pPr>
            <a:lnSpc>
              <a:spcPct val="100000"/>
            </a:lnSpc>
          </a:pPr>
          <a:r>
            <a:rPr lang="es-ES_tradnl" noProof="0" dirty="0"/>
            <a:t>Temas relacionados</a:t>
          </a:r>
          <a:r>
            <a:rPr lang="en-US" dirty="0"/>
            <a:t>:  </a:t>
          </a:r>
          <a:r>
            <a:rPr lang="es-ES_tradnl" noProof="0" dirty="0"/>
            <a:t>Mantenimiento, Vivienda Multifamiliar</a:t>
          </a:r>
          <a:endParaRPr lang="en-US" dirty="0"/>
        </a:p>
      </dgm:t>
    </dgm:pt>
    <dgm:pt modelId="{1BF4A86B-B647-4DDB-BAAA-870D5878AF44}" type="parTrans" cxnId="{189204FD-70CB-4CE0-A7BE-41FC4CD7CC8F}">
      <dgm:prSet/>
      <dgm:spPr/>
      <dgm:t>
        <a:bodyPr/>
        <a:lstStyle/>
        <a:p>
          <a:endParaRPr lang="en-US"/>
        </a:p>
      </dgm:t>
    </dgm:pt>
    <dgm:pt modelId="{4F752B9E-03C5-4C5E-99B9-F28A35A8CC44}" type="sibTrans" cxnId="{189204FD-70CB-4CE0-A7BE-41FC4CD7CC8F}">
      <dgm:prSet/>
      <dgm:spPr/>
      <dgm:t>
        <a:bodyPr/>
        <a:lstStyle/>
        <a:p>
          <a:endParaRPr lang="en-US"/>
        </a:p>
      </dgm:t>
    </dgm:pt>
    <dgm:pt modelId="{FA0DE8A6-457D-BD45-B7C5-E3FBE260712A}">
      <dgm:prSet/>
      <dgm:spPr/>
      <dgm:t>
        <a:bodyPr/>
        <a:lstStyle/>
        <a:p>
          <a:pPr>
            <a:lnSpc>
              <a:spcPct val="100000"/>
            </a:lnSpc>
          </a:pPr>
          <a:r>
            <a:rPr lang="es-ES_tradnl" noProof="0" dirty="0"/>
            <a:t>Caso de estudio de el</a:t>
          </a:r>
          <a:r>
            <a:rPr lang="en-US" dirty="0"/>
            <a:t> Homestead Community Land Trust</a:t>
          </a:r>
        </a:p>
      </dgm:t>
    </dgm:pt>
    <dgm:pt modelId="{CADF53A9-BC55-1749-BBB4-C533598AB012}" type="parTrans" cxnId="{50E73F88-D8FF-1749-B27C-F0249B894BED}">
      <dgm:prSet/>
      <dgm:spPr/>
      <dgm:t>
        <a:bodyPr/>
        <a:lstStyle/>
        <a:p>
          <a:endParaRPr lang="en-US"/>
        </a:p>
      </dgm:t>
    </dgm:pt>
    <dgm:pt modelId="{ACB23E4E-64C7-AB4A-9CFC-911319476158}" type="sibTrans" cxnId="{50E73F88-D8FF-1749-B27C-F0249B894BED}">
      <dgm:prSet/>
      <dgm:spPr/>
      <dgm:t>
        <a:bodyPr/>
        <a:lstStyle/>
        <a:p>
          <a:endParaRPr lang="en-US"/>
        </a:p>
      </dgm:t>
    </dgm:pt>
    <dgm:pt modelId="{661CA916-CDF6-CC44-BFDD-CAC505A8F574}">
      <dgm:prSet/>
      <dgm:spPr/>
      <dgm:t>
        <a:bodyPr/>
        <a:lstStyle/>
        <a:p>
          <a:pPr>
            <a:lnSpc>
              <a:spcPct val="100000"/>
            </a:lnSpc>
          </a:pPr>
          <a:r>
            <a:rPr lang="es-ES_tradnl" noProof="0" dirty="0"/>
            <a:t>Introducción</a:t>
          </a:r>
        </a:p>
      </dgm:t>
    </dgm:pt>
    <dgm:pt modelId="{68216E33-98AA-C94A-AA1A-7D85022BFB3B}" type="parTrans" cxnId="{F941B0F5-7B5F-2A42-B642-B82E308C02FD}">
      <dgm:prSet/>
      <dgm:spPr/>
      <dgm:t>
        <a:bodyPr/>
        <a:lstStyle/>
        <a:p>
          <a:endParaRPr lang="en-US"/>
        </a:p>
      </dgm:t>
    </dgm:pt>
    <dgm:pt modelId="{D8ACB872-1839-D14A-B47A-300EF4740EE8}" type="sibTrans" cxnId="{F941B0F5-7B5F-2A42-B642-B82E308C02FD}">
      <dgm:prSet/>
      <dgm:spPr/>
      <dgm:t>
        <a:bodyPr/>
        <a:lstStyle/>
        <a:p>
          <a:endParaRPr lang="en-US"/>
        </a:p>
      </dgm:t>
    </dgm:pt>
    <dgm:pt modelId="{3156B5FC-6593-4C74-BF8A-19D9B2666A4A}" type="pres">
      <dgm:prSet presAssocID="{4D9E5541-8FAA-462F-82F2-626CE27F9E71}" presName="root" presStyleCnt="0">
        <dgm:presLayoutVars>
          <dgm:dir/>
          <dgm:resizeHandles val="exact"/>
        </dgm:presLayoutVars>
      </dgm:prSet>
      <dgm:spPr/>
    </dgm:pt>
    <dgm:pt modelId="{3F821D59-16BB-0940-B9E5-9312685F922B}" type="pres">
      <dgm:prSet presAssocID="{661CA916-CDF6-CC44-BFDD-CAC505A8F574}" presName="compNode" presStyleCnt="0"/>
      <dgm:spPr/>
    </dgm:pt>
    <dgm:pt modelId="{6B992FA3-C5FD-A94D-8B95-E20EC687A0E5}" type="pres">
      <dgm:prSet presAssocID="{661CA916-CDF6-CC44-BFDD-CAC505A8F574}" presName="bgRect" presStyleLbl="bgShp" presStyleIdx="0" presStyleCnt="5"/>
      <dgm:spPr/>
    </dgm:pt>
    <dgm:pt modelId="{0FD119F1-F7F6-EA42-9471-37E4202C9291}" type="pres">
      <dgm:prSet presAssocID="{661CA916-CDF6-CC44-BFDD-CAC505A8F574}" presName="iconRect" presStyleLbl="node1" presStyleIdx="0" presStyleCnt="5"/>
      <dgm:spPr/>
    </dgm:pt>
    <dgm:pt modelId="{11211AA8-184E-D54A-A712-152D0628FBCF}" type="pres">
      <dgm:prSet presAssocID="{661CA916-CDF6-CC44-BFDD-CAC505A8F574}" presName="spaceRect" presStyleCnt="0"/>
      <dgm:spPr/>
    </dgm:pt>
    <dgm:pt modelId="{67ECA7F4-8586-D049-9CF2-838F6241128F}" type="pres">
      <dgm:prSet presAssocID="{661CA916-CDF6-CC44-BFDD-CAC505A8F574}" presName="parTx" presStyleLbl="revTx" presStyleIdx="0" presStyleCnt="5">
        <dgm:presLayoutVars>
          <dgm:chMax val="0"/>
          <dgm:chPref val="0"/>
        </dgm:presLayoutVars>
      </dgm:prSet>
      <dgm:spPr/>
    </dgm:pt>
    <dgm:pt modelId="{D98ABE87-6507-F54C-8F61-70ADAB63F62C}" type="pres">
      <dgm:prSet presAssocID="{D8ACB872-1839-D14A-B47A-300EF4740EE8}" presName="sibTrans" presStyleCnt="0"/>
      <dgm:spPr/>
    </dgm:pt>
    <dgm:pt modelId="{D1C20179-5EE7-4611-AF6B-C67FE71C543E}" type="pres">
      <dgm:prSet presAssocID="{18F08E18-5CB1-4C3A-9111-A68196777E90}" presName="compNode" presStyleCnt="0"/>
      <dgm:spPr/>
    </dgm:pt>
    <dgm:pt modelId="{CE9AFA6F-E2D8-4E34-B926-FCF9619DB98B}" type="pres">
      <dgm:prSet presAssocID="{18F08E18-5CB1-4C3A-9111-A68196777E90}" presName="bgRect" presStyleLbl="bgShp" presStyleIdx="1" presStyleCnt="5"/>
      <dgm:spPr/>
    </dgm:pt>
    <dgm:pt modelId="{37131187-7457-47EA-876E-9CA6664B0AE1}" type="pres">
      <dgm:prSet presAssocID="{18F08E18-5CB1-4C3A-9111-A68196777E90}" presName="iconRect" presStyleLbl="node1" presStyleIdx="1"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25336619-AAEF-44D4-AAFE-337F4C88CBC5}" type="pres">
      <dgm:prSet presAssocID="{18F08E18-5CB1-4C3A-9111-A68196777E90}" presName="spaceRect" presStyleCnt="0"/>
      <dgm:spPr/>
    </dgm:pt>
    <dgm:pt modelId="{8E3B7348-827C-4E94-9C09-C77A4FE4F7AB}" type="pres">
      <dgm:prSet presAssocID="{18F08E18-5CB1-4C3A-9111-A68196777E90}" presName="parTx" presStyleLbl="revTx" presStyleIdx="1" presStyleCnt="5">
        <dgm:presLayoutVars>
          <dgm:chMax val="0"/>
          <dgm:chPref val="0"/>
        </dgm:presLayoutVars>
      </dgm:prSet>
      <dgm:spPr/>
    </dgm:pt>
    <dgm:pt modelId="{CBA53121-7DBA-43E0-8E2E-908EFCFD635B}" type="pres">
      <dgm:prSet presAssocID="{2C1E9891-A6DE-42B5-9CD7-2CCCABDB90CC}" presName="sibTrans" presStyleCnt="0"/>
      <dgm:spPr/>
    </dgm:pt>
    <dgm:pt modelId="{3E3BC529-87AA-414A-AC0F-98EF96304A01}" type="pres">
      <dgm:prSet presAssocID="{13825A5D-B759-4146-8F8C-5F94C255BF7F}" presName="compNode" presStyleCnt="0"/>
      <dgm:spPr/>
    </dgm:pt>
    <dgm:pt modelId="{3E7CC382-19D3-480B-86ED-B437F35E7BE4}" type="pres">
      <dgm:prSet presAssocID="{13825A5D-B759-4146-8F8C-5F94C255BF7F}" presName="bgRect" presStyleLbl="bgShp" presStyleIdx="2" presStyleCnt="5"/>
      <dgm:spPr/>
    </dgm:pt>
    <dgm:pt modelId="{4E657EE9-D7F9-4530-B8AB-C29C4CB62D10}" type="pres">
      <dgm:prSet presAssocID="{13825A5D-B759-4146-8F8C-5F94C255BF7F}" presName="iconRect" presStyleLbl="node1" presStyleIdx="2"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D6519448-4C36-4863-BA5E-340340CCA392}" type="pres">
      <dgm:prSet presAssocID="{13825A5D-B759-4146-8F8C-5F94C255BF7F}" presName="spaceRect" presStyleCnt="0"/>
      <dgm:spPr/>
    </dgm:pt>
    <dgm:pt modelId="{5C9E6E2E-C832-4280-9C36-1A3325AEF466}" type="pres">
      <dgm:prSet presAssocID="{13825A5D-B759-4146-8F8C-5F94C255BF7F}" presName="parTx" presStyleLbl="revTx" presStyleIdx="2" presStyleCnt="5">
        <dgm:presLayoutVars>
          <dgm:chMax val="0"/>
          <dgm:chPref val="0"/>
        </dgm:presLayoutVars>
      </dgm:prSet>
      <dgm:spPr/>
    </dgm:pt>
    <dgm:pt modelId="{DC43CD2A-A11D-4F67-AE25-409BA526B766}" type="pres">
      <dgm:prSet presAssocID="{CB6F1F1E-3192-480F-B33C-F90103AC449B}" presName="sibTrans" presStyleCnt="0"/>
      <dgm:spPr/>
    </dgm:pt>
    <dgm:pt modelId="{DB55B136-311A-492D-981D-0329FFBB53BC}" type="pres">
      <dgm:prSet presAssocID="{98304680-194D-4864-89C2-E712B25CCC1B}" presName="compNode" presStyleCnt="0"/>
      <dgm:spPr/>
    </dgm:pt>
    <dgm:pt modelId="{FF8B68CA-0145-426A-9B7C-8399F376C0BA}" type="pres">
      <dgm:prSet presAssocID="{98304680-194D-4864-89C2-E712B25CCC1B}" presName="bgRect" presStyleLbl="bgShp" presStyleIdx="3" presStyleCnt="5"/>
      <dgm:spPr/>
    </dgm:pt>
    <dgm:pt modelId="{4CAAA8A7-1D8C-4250-A24C-F7D38B56194D}" type="pres">
      <dgm:prSet presAssocID="{98304680-194D-4864-89C2-E712B25CCC1B}" presName="iconRect" presStyleLbl="node1" presStyleIdx="3"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20FFBDC9-8304-4D0C-9445-5E48734CA7EB}" type="pres">
      <dgm:prSet presAssocID="{98304680-194D-4864-89C2-E712B25CCC1B}" presName="spaceRect" presStyleCnt="0"/>
      <dgm:spPr/>
    </dgm:pt>
    <dgm:pt modelId="{3745F536-58DD-4777-BEC4-6E174443900B}" type="pres">
      <dgm:prSet presAssocID="{98304680-194D-4864-89C2-E712B25CCC1B}" presName="parTx" presStyleLbl="revTx" presStyleIdx="3" presStyleCnt="5">
        <dgm:presLayoutVars>
          <dgm:chMax val="0"/>
          <dgm:chPref val="0"/>
        </dgm:presLayoutVars>
      </dgm:prSet>
      <dgm:spPr/>
    </dgm:pt>
    <dgm:pt modelId="{28648219-D1DF-0742-99CD-56E673719174}" type="pres">
      <dgm:prSet presAssocID="{4F752B9E-03C5-4C5E-99B9-F28A35A8CC44}" presName="sibTrans" presStyleCnt="0"/>
      <dgm:spPr/>
    </dgm:pt>
    <dgm:pt modelId="{6C2AA45A-195D-9641-9148-56BE302D15D1}" type="pres">
      <dgm:prSet presAssocID="{FA0DE8A6-457D-BD45-B7C5-E3FBE260712A}" presName="compNode" presStyleCnt="0"/>
      <dgm:spPr/>
    </dgm:pt>
    <dgm:pt modelId="{92FAC156-3F89-9B44-9293-BF938395729B}" type="pres">
      <dgm:prSet presAssocID="{FA0DE8A6-457D-BD45-B7C5-E3FBE260712A}" presName="bgRect" presStyleLbl="bgShp" presStyleIdx="4" presStyleCnt="5"/>
      <dgm:spPr/>
    </dgm:pt>
    <dgm:pt modelId="{1EF93B53-3D28-FE48-B987-DBFB3BC045BF}" type="pres">
      <dgm:prSet presAssocID="{FA0DE8A6-457D-BD45-B7C5-E3FBE260712A}" presName="iconRect" presStyleLbl="node1" presStyleIdx="4" presStyleCnt="5"/>
      <dgm:spPr/>
    </dgm:pt>
    <dgm:pt modelId="{BDF88329-1041-0740-B158-223B0DD2DF55}" type="pres">
      <dgm:prSet presAssocID="{FA0DE8A6-457D-BD45-B7C5-E3FBE260712A}" presName="spaceRect" presStyleCnt="0"/>
      <dgm:spPr/>
    </dgm:pt>
    <dgm:pt modelId="{18B51913-1C8D-4142-AA70-76776DB15B23}" type="pres">
      <dgm:prSet presAssocID="{FA0DE8A6-457D-BD45-B7C5-E3FBE260712A}" presName="parTx" presStyleLbl="revTx" presStyleIdx="4" presStyleCnt="5">
        <dgm:presLayoutVars>
          <dgm:chMax val="0"/>
          <dgm:chPref val="0"/>
        </dgm:presLayoutVars>
      </dgm:prSet>
      <dgm:spPr/>
    </dgm:pt>
  </dgm:ptLst>
  <dgm:cxnLst>
    <dgm:cxn modelId="{9DCB4F1A-746F-4E2B-B933-4EFE6CB17FC8}" srcId="{4D9E5541-8FAA-462F-82F2-626CE27F9E71}" destId="{13825A5D-B759-4146-8F8C-5F94C255BF7F}" srcOrd="2" destOrd="0" parTransId="{EAF9265D-A58E-4795-8F43-465F16A948AD}" sibTransId="{CB6F1F1E-3192-480F-B33C-F90103AC449B}"/>
    <dgm:cxn modelId="{324F4635-DD0C-3F45-AAD6-C5D886B9CDD5}" type="presOf" srcId="{98304680-194D-4864-89C2-E712B25CCC1B}" destId="{3745F536-58DD-4777-BEC4-6E174443900B}" srcOrd="0" destOrd="0" presId="urn:microsoft.com/office/officeart/2018/2/layout/IconVerticalSolidList"/>
    <dgm:cxn modelId="{82E2DF4F-8212-7843-8A13-C17AD433BAA9}" type="presOf" srcId="{13825A5D-B759-4146-8F8C-5F94C255BF7F}" destId="{5C9E6E2E-C832-4280-9C36-1A3325AEF466}" srcOrd="0" destOrd="0" presId="urn:microsoft.com/office/officeart/2018/2/layout/IconVerticalSolidList"/>
    <dgm:cxn modelId="{EE44956F-950C-0340-81E9-E9E46C723464}" type="presOf" srcId="{FA0DE8A6-457D-BD45-B7C5-E3FBE260712A}" destId="{18B51913-1C8D-4142-AA70-76776DB15B23}" srcOrd="0" destOrd="0" presId="urn:microsoft.com/office/officeart/2018/2/layout/IconVerticalSolidList"/>
    <dgm:cxn modelId="{50E73F88-D8FF-1749-B27C-F0249B894BED}" srcId="{4D9E5541-8FAA-462F-82F2-626CE27F9E71}" destId="{FA0DE8A6-457D-BD45-B7C5-E3FBE260712A}" srcOrd="4" destOrd="0" parTransId="{CADF53A9-BC55-1749-BBB4-C533598AB012}" sibTransId="{ACB23E4E-64C7-AB4A-9CFC-911319476158}"/>
    <dgm:cxn modelId="{4E7E688A-3287-4844-9EED-E1F76BD1FC43}" type="presOf" srcId="{18F08E18-5CB1-4C3A-9111-A68196777E90}" destId="{8E3B7348-827C-4E94-9C09-C77A4FE4F7AB}" srcOrd="0" destOrd="0" presId="urn:microsoft.com/office/officeart/2018/2/layout/IconVerticalSolidList"/>
    <dgm:cxn modelId="{71C07092-A0EB-4E2A-B344-D6991A016541}" srcId="{4D9E5541-8FAA-462F-82F2-626CE27F9E71}" destId="{18F08E18-5CB1-4C3A-9111-A68196777E90}" srcOrd="1" destOrd="0" parTransId="{5FD0402E-8A63-4E1F-B173-A78DDC094E7C}" sibTransId="{2C1E9891-A6DE-42B5-9CD7-2CCCABDB90CC}"/>
    <dgm:cxn modelId="{EFB3BCE6-3C70-468A-AD0B-066504C2FF45}" type="presOf" srcId="{4D9E5541-8FAA-462F-82F2-626CE27F9E71}" destId="{3156B5FC-6593-4C74-BF8A-19D9B2666A4A}" srcOrd="0" destOrd="0" presId="urn:microsoft.com/office/officeart/2018/2/layout/IconVerticalSolidList"/>
    <dgm:cxn modelId="{F941B0F5-7B5F-2A42-B642-B82E308C02FD}" srcId="{4D9E5541-8FAA-462F-82F2-626CE27F9E71}" destId="{661CA916-CDF6-CC44-BFDD-CAC505A8F574}" srcOrd="0" destOrd="0" parTransId="{68216E33-98AA-C94A-AA1A-7D85022BFB3B}" sibTransId="{D8ACB872-1839-D14A-B47A-300EF4740EE8}"/>
    <dgm:cxn modelId="{6F032BF6-252A-B244-9618-FB6999B103E2}" type="presOf" srcId="{661CA916-CDF6-CC44-BFDD-CAC505A8F574}" destId="{67ECA7F4-8586-D049-9CF2-838F6241128F}" srcOrd="0" destOrd="0" presId="urn:microsoft.com/office/officeart/2018/2/layout/IconVerticalSolidList"/>
    <dgm:cxn modelId="{189204FD-70CB-4CE0-A7BE-41FC4CD7CC8F}" srcId="{4D9E5541-8FAA-462F-82F2-626CE27F9E71}" destId="{98304680-194D-4864-89C2-E712B25CCC1B}" srcOrd="3" destOrd="0" parTransId="{1BF4A86B-B647-4DDB-BAAA-870D5878AF44}" sibTransId="{4F752B9E-03C5-4C5E-99B9-F28A35A8CC44}"/>
    <dgm:cxn modelId="{192DBFA3-E220-EA41-A1FF-1E1C61896874}" type="presParOf" srcId="{3156B5FC-6593-4C74-BF8A-19D9B2666A4A}" destId="{3F821D59-16BB-0940-B9E5-9312685F922B}" srcOrd="0" destOrd="0" presId="urn:microsoft.com/office/officeart/2018/2/layout/IconVerticalSolidList"/>
    <dgm:cxn modelId="{5C2B1BD8-AC9D-4D4E-949F-F0C796DC3445}" type="presParOf" srcId="{3F821D59-16BB-0940-B9E5-9312685F922B}" destId="{6B992FA3-C5FD-A94D-8B95-E20EC687A0E5}" srcOrd="0" destOrd="0" presId="urn:microsoft.com/office/officeart/2018/2/layout/IconVerticalSolidList"/>
    <dgm:cxn modelId="{5BB2FEA9-1D4D-384F-AACF-E9BD75B29154}" type="presParOf" srcId="{3F821D59-16BB-0940-B9E5-9312685F922B}" destId="{0FD119F1-F7F6-EA42-9471-37E4202C9291}" srcOrd="1" destOrd="0" presId="urn:microsoft.com/office/officeart/2018/2/layout/IconVerticalSolidList"/>
    <dgm:cxn modelId="{2A9B3D01-0BC6-374D-9C67-E193816A9581}" type="presParOf" srcId="{3F821D59-16BB-0940-B9E5-9312685F922B}" destId="{11211AA8-184E-D54A-A712-152D0628FBCF}" srcOrd="2" destOrd="0" presId="urn:microsoft.com/office/officeart/2018/2/layout/IconVerticalSolidList"/>
    <dgm:cxn modelId="{53122021-39C0-CD44-BA28-CF35AB8A8A46}" type="presParOf" srcId="{3F821D59-16BB-0940-B9E5-9312685F922B}" destId="{67ECA7F4-8586-D049-9CF2-838F6241128F}" srcOrd="3" destOrd="0" presId="urn:microsoft.com/office/officeart/2018/2/layout/IconVerticalSolidList"/>
    <dgm:cxn modelId="{8CEAA916-C044-E34E-9603-A22DED843E2B}" type="presParOf" srcId="{3156B5FC-6593-4C74-BF8A-19D9B2666A4A}" destId="{D98ABE87-6507-F54C-8F61-70ADAB63F62C}" srcOrd="1" destOrd="0" presId="urn:microsoft.com/office/officeart/2018/2/layout/IconVerticalSolidList"/>
    <dgm:cxn modelId="{8CC153BA-D409-8C44-9E82-A39D463EF38B}" type="presParOf" srcId="{3156B5FC-6593-4C74-BF8A-19D9B2666A4A}" destId="{D1C20179-5EE7-4611-AF6B-C67FE71C543E}" srcOrd="2" destOrd="0" presId="urn:microsoft.com/office/officeart/2018/2/layout/IconVerticalSolidList"/>
    <dgm:cxn modelId="{107CDFB6-4A77-0244-A3B6-28405AE1BF5F}" type="presParOf" srcId="{D1C20179-5EE7-4611-AF6B-C67FE71C543E}" destId="{CE9AFA6F-E2D8-4E34-B926-FCF9619DB98B}" srcOrd="0" destOrd="0" presId="urn:microsoft.com/office/officeart/2018/2/layout/IconVerticalSolidList"/>
    <dgm:cxn modelId="{ACF8A6B6-D18A-434F-984D-965D771E4341}" type="presParOf" srcId="{D1C20179-5EE7-4611-AF6B-C67FE71C543E}" destId="{37131187-7457-47EA-876E-9CA6664B0AE1}" srcOrd="1" destOrd="0" presId="urn:microsoft.com/office/officeart/2018/2/layout/IconVerticalSolidList"/>
    <dgm:cxn modelId="{54206DA1-B93F-F34D-8803-FB3CA4F49DC0}" type="presParOf" srcId="{D1C20179-5EE7-4611-AF6B-C67FE71C543E}" destId="{25336619-AAEF-44D4-AAFE-337F4C88CBC5}" srcOrd="2" destOrd="0" presId="urn:microsoft.com/office/officeart/2018/2/layout/IconVerticalSolidList"/>
    <dgm:cxn modelId="{3329ADD4-09CB-DF44-BFD3-59193CAB2FB3}" type="presParOf" srcId="{D1C20179-5EE7-4611-AF6B-C67FE71C543E}" destId="{8E3B7348-827C-4E94-9C09-C77A4FE4F7AB}" srcOrd="3" destOrd="0" presId="urn:microsoft.com/office/officeart/2018/2/layout/IconVerticalSolidList"/>
    <dgm:cxn modelId="{982F363F-A883-3544-B99F-9F6D8B7C3319}" type="presParOf" srcId="{3156B5FC-6593-4C74-BF8A-19D9B2666A4A}" destId="{CBA53121-7DBA-43E0-8E2E-908EFCFD635B}" srcOrd="3" destOrd="0" presId="urn:microsoft.com/office/officeart/2018/2/layout/IconVerticalSolidList"/>
    <dgm:cxn modelId="{4036DDC0-D233-0E4D-9916-37FCFFDC9F56}" type="presParOf" srcId="{3156B5FC-6593-4C74-BF8A-19D9B2666A4A}" destId="{3E3BC529-87AA-414A-AC0F-98EF96304A01}" srcOrd="4" destOrd="0" presId="urn:microsoft.com/office/officeart/2018/2/layout/IconVerticalSolidList"/>
    <dgm:cxn modelId="{911DA7EF-6944-D24A-B8AD-876EF42557A4}" type="presParOf" srcId="{3E3BC529-87AA-414A-AC0F-98EF96304A01}" destId="{3E7CC382-19D3-480B-86ED-B437F35E7BE4}" srcOrd="0" destOrd="0" presId="urn:microsoft.com/office/officeart/2018/2/layout/IconVerticalSolidList"/>
    <dgm:cxn modelId="{FBEA05CD-1AD2-4643-9CC1-0A89F441D54F}" type="presParOf" srcId="{3E3BC529-87AA-414A-AC0F-98EF96304A01}" destId="{4E657EE9-D7F9-4530-B8AB-C29C4CB62D10}" srcOrd="1" destOrd="0" presId="urn:microsoft.com/office/officeart/2018/2/layout/IconVerticalSolidList"/>
    <dgm:cxn modelId="{9C0E6C24-EE25-9A47-BFFE-EDA86F95BF10}" type="presParOf" srcId="{3E3BC529-87AA-414A-AC0F-98EF96304A01}" destId="{D6519448-4C36-4863-BA5E-340340CCA392}" srcOrd="2" destOrd="0" presId="urn:microsoft.com/office/officeart/2018/2/layout/IconVerticalSolidList"/>
    <dgm:cxn modelId="{839E2F48-331F-D040-8378-5127EC00175D}" type="presParOf" srcId="{3E3BC529-87AA-414A-AC0F-98EF96304A01}" destId="{5C9E6E2E-C832-4280-9C36-1A3325AEF466}" srcOrd="3" destOrd="0" presId="urn:microsoft.com/office/officeart/2018/2/layout/IconVerticalSolidList"/>
    <dgm:cxn modelId="{35130C23-F026-F842-8180-BA1F4F90B837}" type="presParOf" srcId="{3156B5FC-6593-4C74-BF8A-19D9B2666A4A}" destId="{DC43CD2A-A11D-4F67-AE25-409BA526B766}" srcOrd="5" destOrd="0" presId="urn:microsoft.com/office/officeart/2018/2/layout/IconVerticalSolidList"/>
    <dgm:cxn modelId="{CEF0ECA5-EFC4-284C-B93E-66905B926696}" type="presParOf" srcId="{3156B5FC-6593-4C74-BF8A-19D9B2666A4A}" destId="{DB55B136-311A-492D-981D-0329FFBB53BC}" srcOrd="6" destOrd="0" presId="urn:microsoft.com/office/officeart/2018/2/layout/IconVerticalSolidList"/>
    <dgm:cxn modelId="{49B0C90B-C638-1342-979B-1601697C4855}" type="presParOf" srcId="{DB55B136-311A-492D-981D-0329FFBB53BC}" destId="{FF8B68CA-0145-426A-9B7C-8399F376C0BA}" srcOrd="0" destOrd="0" presId="urn:microsoft.com/office/officeart/2018/2/layout/IconVerticalSolidList"/>
    <dgm:cxn modelId="{05CCBD08-79B2-E94F-B13E-01D876CA842D}" type="presParOf" srcId="{DB55B136-311A-492D-981D-0329FFBB53BC}" destId="{4CAAA8A7-1D8C-4250-A24C-F7D38B56194D}" srcOrd="1" destOrd="0" presId="urn:microsoft.com/office/officeart/2018/2/layout/IconVerticalSolidList"/>
    <dgm:cxn modelId="{A6F244F9-1F36-294D-8930-317C8E730526}" type="presParOf" srcId="{DB55B136-311A-492D-981D-0329FFBB53BC}" destId="{20FFBDC9-8304-4D0C-9445-5E48734CA7EB}" srcOrd="2" destOrd="0" presId="urn:microsoft.com/office/officeart/2018/2/layout/IconVerticalSolidList"/>
    <dgm:cxn modelId="{077BC257-B54F-2D4E-B14B-6FA254FCF9FE}" type="presParOf" srcId="{DB55B136-311A-492D-981D-0329FFBB53BC}" destId="{3745F536-58DD-4777-BEC4-6E174443900B}" srcOrd="3" destOrd="0" presId="urn:microsoft.com/office/officeart/2018/2/layout/IconVerticalSolidList"/>
    <dgm:cxn modelId="{7662D578-E691-DA4E-946E-01FC7DE99FF2}" type="presParOf" srcId="{3156B5FC-6593-4C74-BF8A-19D9B2666A4A}" destId="{28648219-D1DF-0742-99CD-56E673719174}" srcOrd="7" destOrd="0" presId="urn:microsoft.com/office/officeart/2018/2/layout/IconVerticalSolidList"/>
    <dgm:cxn modelId="{F8C2CAD7-CD75-144D-8D25-76E3D6E3F6CE}" type="presParOf" srcId="{3156B5FC-6593-4C74-BF8A-19D9B2666A4A}" destId="{6C2AA45A-195D-9641-9148-56BE302D15D1}" srcOrd="8" destOrd="0" presId="urn:microsoft.com/office/officeart/2018/2/layout/IconVerticalSolidList"/>
    <dgm:cxn modelId="{BF17502B-920D-4B4D-8E82-4E6D17C636C6}" type="presParOf" srcId="{6C2AA45A-195D-9641-9148-56BE302D15D1}" destId="{92FAC156-3F89-9B44-9293-BF938395729B}" srcOrd="0" destOrd="0" presId="urn:microsoft.com/office/officeart/2018/2/layout/IconVerticalSolidList"/>
    <dgm:cxn modelId="{77465677-E05D-6A40-B3DF-A872C5D8F352}" type="presParOf" srcId="{6C2AA45A-195D-9641-9148-56BE302D15D1}" destId="{1EF93B53-3D28-FE48-B987-DBFB3BC045BF}" srcOrd="1" destOrd="0" presId="urn:microsoft.com/office/officeart/2018/2/layout/IconVerticalSolidList"/>
    <dgm:cxn modelId="{1501FFF4-6070-5541-928E-FAF98E0740DA}" type="presParOf" srcId="{6C2AA45A-195D-9641-9148-56BE302D15D1}" destId="{BDF88329-1041-0740-B158-223B0DD2DF55}" srcOrd="2" destOrd="0" presId="urn:microsoft.com/office/officeart/2018/2/layout/IconVerticalSolidList"/>
    <dgm:cxn modelId="{37DED1F9-5CD6-D24A-9927-70D4F3AA2823}" type="presParOf" srcId="{6C2AA45A-195D-9641-9148-56BE302D15D1}" destId="{18B51913-1C8D-4142-AA70-76776DB15B2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27223F-01F6-42DA-972C-E706FE20AE92}"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4A993C1-BBB0-47E7-BD76-1260B85B7E53}">
      <dgm:prSet/>
      <dgm:spPr/>
      <dgm:t>
        <a:bodyPr/>
        <a:lstStyle/>
        <a:p>
          <a:pPr>
            <a:lnSpc>
              <a:spcPct val="100000"/>
            </a:lnSpc>
            <a:defRPr cap="all"/>
          </a:pPr>
          <a:r>
            <a:rPr lang="es-ES_tradnl" noProof="0" dirty="0"/>
            <a:t>Mantener la asequibilidad</a:t>
          </a:r>
        </a:p>
      </dgm:t>
    </dgm:pt>
    <dgm:pt modelId="{646AD5DD-21EE-4ED1-9931-3503CA4BF939}" type="parTrans" cxnId="{D9ED2059-D479-4890-8150-BE7C2C9AED86}">
      <dgm:prSet/>
      <dgm:spPr/>
      <dgm:t>
        <a:bodyPr/>
        <a:lstStyle/>
        <a:p>
          <a:endParaRPr lang="en-US"/>
        </a:p>
      </dgm:t>
    </dgm:pt>
    <dgm:pt modelId="{0F5A19FC-B89F-4489-BBBD-8EE94B611F44}" type="sibTrans" cxnId="{D9ED2059-D479-4890-8150-BE7C2C9AED86}">
      <dgm:prSet/>
      <dgm:spPr/>
      <dgm:t>
        <a:bodyPr/>
        <a:lstStyle/>
        <a:p>
          <a:pPr>
            <a:lnSpc>
              <a:spcPct val="100000"/>
            </a:lnSpc>
          </a:pPr>
          <a:endParaRPr lang="en-US"/>
        </a:p>
      </dgm:t>
    </dgm:pt>
    <dgm:pt modelId="{6D5852B6-E22D-4544-906B-0C4699DE5310}">
      <dgm:prSet/>
      <dgm:spPr/>
      <dgm:t>
        <a:bodyPr/>
        <a:lstStyle/>
        <a:p>
          <a:pPr>
            <a:lnSpc>
              <a:spcPct val="100000"/>
            </a:lnSpc>
            <a:defRPr cap="all"/>
          </a:pPr>
          <a:r>
            <a:rPr lang="es-ES_tradnl" noProof="0" dirty="0"/>
            <a:t>Mantener la calidad</a:t>
          </a:r>
        </a:p>
      </dgm:t>
    </dgm:pt>
    <dgm:pt modelId="{00797452-F29F-41B5-ADE2-E745832C8F69}" type="parTrans" cxnId="{30BF3B55-914D-4796-BF21-A051D1E693C9}">
      <dgm:prSet/>
      <dgm:spPr/>
      <dgm:t>
        <a:bodyPr/>
        <a:lstStyle/>
        <a:p>
          <a:endParaRPr lang="en-US"/>
        </a:p>
      </dgm:t>
    </dgm:pt>
    <dgm:pt modelId="{3D0B4B70-22BC-416B-892D-BDA187A3F5DF}" type="sibTrans" cxnId="{30BF3B55-914D-4796-BF21-A051D1E693C9}">
      <dgm:prSet/>
      <dgm:spPr/>
      <dgm:t>
        <a:bodyPr/>
        <a:lstStyle/>
        <a:p>
          <a:pPr>
            <a:lnSpc>
              <a:spcPct val="100000"/>
            </a:lnSpc>
          </a:pPr>
          <a:endParaRPr lang="en-US"/>
        </a:p>
      </dgm:t>
    </dgm:pt>
    <dgm:pt modelId="{E048F026-4AD4-4003-9C8F-5B0736F5A28A}">
      <dgm:prSet/>
      <dgm:spPr/>
      <dgm:t>
        <a:bodyPr/>
        <a:lstStyle/>
        <a:p>
          <a:pPr>
            <a:lnSpc>
              <a:spcPct val="100000"/>
            </a:lnSpc>
            <a:defRPr cap="all"/>
          </a:pPr>
          <a:r>
            <a:rPr lang="es-ES_tradnl" noProof="0" dirty="0"/>
            <a:t>Mejorar la utilidad</a:t>
          </a:r>
        </a:p>
      </dgm:t>
    </dgm:pt>
    <dgm:pt modelId="{FCF0DCD0-6F07-4B18-961D-C650701D8272}" type="parTrans" cxnId="{CD15BA98-B412-499E-837D-8BFB7EFD11BF}">
      <dgm:prSet/>
      <dgm:spPr/>
      <dgm:t>
        <a:bodyPr/>
        <a:lstStyle/>
        <a:p>
          <a:endParaRPr lang="en-US"/>
        </a:p>
      </dgm:t>
    </dgm:pt>
    <dgm:pt modelId="{010534B8-8505-48C7-B4B2-02876C7A65EF}" type="sibTrans" cxnId="{CD15BA98-B412-499E-837D-8BFB7EFD11BF}">
      <dgm:prSet/>
      <dgm:spPr/>
      <dgm:t>
        <a:bodyPr/>
        <a:lstStyle/>
        <a:p>
          <a:pPr>
            <a:lnSpc>
              <a:spcPct val="100000"/>
            </a:lnSpc>
          </a:pPr>
          <a:endParaRPr lang="en-US"/>
        </a:p>
      </dgm:t>
    </dgm:pt>
    <dgm:pt modelId="{2017D207-0E79-4E18-A16A-70ADF77E52E7}">
      <dgm:prSet/>
      <dgm:spPr/>
      <dgm:t>
        <a:bodyPr/>
        <a:lstStyle/>
        <a:p>
          <a:pPr>
            <a:lnSpc>
              <a:spcPct val="100000"/>
            </a:lnSpc>
            <a:defRPr cap="all"/>
          </a:pPr>
          <a:r>
            <a:rPr lang="es-ES_tradnl" noProof="0" dirty="0"/>
            <a:t>Promover la transparencia	</a:t>
          </a:r>
        </a:p>
      </dgm:t>
    </dgm:pt>
    <dgm:pt modelId="{30C81547-3A10-48F7-9BC9-A55BB3767DB0}" type="parTrans" cxnId="{1AA06F72-0800-494D-A6FA-66DFEA0E1353}">
      <dgm:prSet/>
      <dgm:spPr/>
      <dgm:t>
        <a:bodyPr/>
        <a:lstStyle/>
        <a:p>
          <a:endParaRPr lang="en-US"/>
        </a:p>
      </dgm:t>
    </dgm:pt>
    <dgm:pt modelId="{48E340E4-A7EA-4ECF-842D-621954EFE2CD}" type="sibTrans" cxnId="{1AA06F72-0800-494D-A6FA-66DFEA0E1353}">
      <dgm:prSet/>
      <dgm:spPr/>
      <dgm:t>
        <a:bodyPr/>
        <a:lstStyle/>
        <a:p>
          <a:pPr>
            <a:lnSpc>
              <a:spcPct val="100000"/>
            </a:lnSpc>
          </a:pPr>
          <a:endParaRPr lang="en-US"/>
        </a:p>
      </dgm:t>
    </dgm:pt>
    <dgm:pt modelId="{7EE3828D-4965-48B1-85F9-56F7275B245D}">
      <dgm:prSet/>
      <dgm:spPr/>
      <dgm:t>
        <a:bodyPr/>
        <a:lstStyle/>
        <a:p>
          <a:pPr>
            <a:lnSpc>
              <a:spcPct val="100000"/>
            </a:lnSpc>
            <a:defRPr cap="all"/>
          </a:pPr>
          <a:r>
            <a:rPr lang="es-ES_tradnl" noProof="0" dirty="0"/>
            <a:t>Reducir administración</a:t>
          </a:r>
        </a:p>
      </dgm:t>
    </dgm:pt>
    <dgm:pt modelId="{DC159819-D53A-43B3-ABCB-2AED50FA38DE}" type="parTrans" cxnId="{94DFB50E-E12C-416B-BFEF-8797ADD3FE12}">
      <dgm:prSet/>
      <dgm:spPr/>
      <dgm:t>
        <a:bodyPr/>
        <a:lstStyle/>
        <a:p>
          <a:endParaRPr lang="en-US"/>
        </a:p>
      </dgm:t>
    </dgm:pt>
    <dgm:pt modelId="{1BC583E0-6C34-4A84-9FC3-AEB2D982FB0F}" type="sibTrans" cxnId="{94DFB50E-E12C-416B-BFEF-8797ADD3FE12}">
      <dgm:prSet/>
      <dgm:spPr/>
      <dgm:t>
        <a:bodyPr/>
        <a:lstStyle/>
        <a:p>
          <a:endParaRPr lang="en-US"/>
        </a:p>
      </dgm:t>
    </dgm:pt>
    <dgm:pt modelId="{5254E0D2-407C-49A2-B477-770AE4AF7803}" type="pres">
      <dgm:prSet presAssocID="{7327223F-01F6-42DA-972C-E706FE20AE92}" presName="root" presStyleCnt="0">
        <dgm:presLayoutVars>
          <dgm:dir/>
          <dgm:resizeHandles val="exact"/>
        </dgm:presLayoutVars>
      </dgm:prSet>
      <dgm:spPr/>
    </dgm:pt>
    <dgm:pt modelId="{71843AB0-F8E2-497A-88E2-9A63CC00A7B0}" type="pres">
      <dgm:prSet presAssocID="{84A993C1-BBB0-47E7-BD76-1260B85B7E53}" presName="compNode" presStyleCnt="0"/>
      <dgm:spPr/>
    </dgm:pt>
    <dgm:pt modelId="{FEB45E2C-DD20-4835-8A55-2944711F4B08}" type="pres">
      <dgm:prSet presAssocID="{84A993C1-BBB0-47E7-BD76-1260B85B7E53}" presName="iconBgRect" presStyleLbl="bgShp" presStyleIdx="0" presStyleCnt="5"/>
      <dgm:spPr>
        <a:prstGeom prst="round2DiagRect">
          <a:avLst>
            <a:gd name="adj1" fmla="val 29727"/>
            <a:gd name="adj2" fmla="val 0"/>
          </a:avLst>
        </a:prstGeom>
      </dgm:spPr>
    </dgm:pt>
    <dgm:pt modelId="{E7C7940A-2148-4A81-8DD9-D3370DA50FFF}" type="pres">
      <dgm:prSet presAssocID="{84A993C1-BBB0-47E7-BD76-1260B85B7E5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73BB6977-9B8D-408E-84C0-70ED74A6D449}" type="pres">
      <dgm:prSet presAssocID="{84A993C1-BBB0-47E7-BD76-1260B85B7E53}" presName="spaceRect" presStyleCnt="0"/>
      <dgm:spPr/>
    </dgm:pt>
    <dgm:pt modelId="{A58BE5EF-549B-430E-B3C3-78EEC6206009}" type="pres">
      <dgm:prSet presAssocID="{84A993C1-BBB0-47E7-BD76-1260B85B7E53}" presName="textRect" presStyleLbl="revTx" presStyleIdx="0" presStyleCnt="5">
        <dgm:presLayoutVars>
          <dgm:chMax val="1"/>
          <dgm:chPref val="1"/>
        </dgm:presLayoutVars>
      </dgm:prSet>
      <dgm:spPr/>
    </dgm:pt>
    <dgm:pt modelId="{D146A442-CE63-481C-9554-3D28891164D7}" type="pres">
      <dgm:prSet presAssocID="{0F5A19FC-B89F-4489-BBBD-8EE94B611F44}" presName="sibTrans" presStyleCnt="0"/>
      <dgm:spPr/>
    </dgm:pt>
    <dgm:pt modelId="{8049AFCA-0AFE-4A90-B389-B35586920FDD}" type="pres">
      <dgm:prSet presAssocID="{6D5852B6-E22D-4544-906B-0C4699DE5310}" presName="compNode" presStyleCnt="0"/>
      <dgm:spPr/>
    </dgm:pt>
    <dgm:pt modelId="{61F60536-0B63-4FCF-BD9D-A5248E655A74}" type="pres">
      <dgm:prSet presAssocID="{6D5852B6-E22D-4544-906B-0C4699DE5310}" presName="iconBgRect" presStyleLbl="bgShp" presStyleIdx="1" presStyleCnt="5"/>
      <dgm:spPr>
        <a:prstGeom prst="round2DiagRect">
          <a:avLst>
            <a:gd name="adj1" fmla="val 29727"/>
            <a:gd name="adj2" fmla="val 0"/>
          </a:avLst>
        </a:prstGeom>
      </dgm:spPr>
    </dgm:pt>
    <dgm:pt modelId="{9D1991A7-6DB7-4E05-B97E-8A601E2F0A67}" type="pres">
      <dgm:prSet presAssocID="{6D5852B6-E22D-4544-906B-0C4699DE531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E2AC9EB7-3F2F-4D7E-8885-5EB040471434}" type="pres">
      <dgm:prSet presAssocID="{6D5852B6-E22D-4544-906B-0C4699DE5310}" presName="spaceRect" presStyleCnt="0"/>
      <dgm:spPr/>
    </dgm:pt>
    <dgm:pt modelId="{59D74C28-2414-437F-BD7E-039768DFD030}" type="pres">
      <dgm:prSet presAssocID="{6D5852B6-E22D-4544-906B-0C4699DE5310}" presName="textRect" presStyleLbl="revTx" presStyleIdx="1" presStyleCnt="5">
        <dgm:presLayoutVars>
          <dgm:chMax val="1"/>
          <dgm:chPref val="1"/>
        </dgm:presLayoutVars>
      </dgm:prSet>
      <dgm:spPr/>
    </dgm:pt>
    <dgm:pt modelId="{E2233186-D5D4-4B6F-B35E-92E34A93298A}" type="pres">
      <dgm:prSet presAssocID="{3D0B4B70-22BC-416B-892D-BDA187A3F5DF}" presName="sibTrans" presStyleCnt="0"/>
      <dgm:spPr/>
    </dgm:pt>
    <dgm:pt modelId="{884ED2B6-CD2A-4FE4-92E9-5DAB0419C797}" type="pres">
      <dgm:prSet presAssocID="{E048F026-4AD4-4003-9C8F-5B0736F5A28A}" presName="compNode" presStyleCnt="0"/>
      <dgm:spPr/>
    </dgm:pt>
    <dgm:pt modelId="{8DF0B998-4086-4681-9548-3CA46B7B4DEF}" type="pres">
      <dgm:prSet presAssocID="{E048F026-4AD4-4003-9C8F-5B0736F5A28A}" presName="iconBgRect" presStyleLbl="bgShp" presStyleIdx="2" presStyleCnt="5"/>
      <dgm:spPr>
        <a:prstGeom prst="round2DiagRect">
          <a:avLst>
            <a:gd name="adj1" fmla="val 29727"/>
            <a:gd name="adj2" fmla="val 0"/>
          </a:avLst>
        </a:prstGeom>
      </dgm:spPr>
    </dgm:pt>
    <dgm:pt modelId="{7300DE4B-63AB-4994-8748-688C4CF4404B}" type="pres">
      <dgm:prSet presAssocID="{E048F026-4AD4-4003-9C8F-5B0736F5A28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53B75B0B-603B-4E94-8254-61259D3371B5}" type="pres">
      <dgm:prSet presAssocID="{E048F026-4AD4-4003-9C8F-5B0736F5A28A}" presName="spaceRect" presStyleCnt="0"/>
      <dgm:spPr/>
    </dgm:pt>
    <dgm:pt modelId="{0A212AB0-1CC3-453F-91B8-DB6499F88BD3}" type="pres">
      <dgm:prSet presAssocID="{E048F026-4AD4-4003-9C8F-5B0736F5A28A}" presName="textRect" presStyleLbl="revTx" presStyleIdx="2" presStyleCnt="5">
        <dgm:presLayoutVars>
          <dgm:chMax val="1"/>
          <dgm:chPref val="1"/>
        </dgm:presLayoutVars>
      </dgm:prSet>
      <dgm:spPr/>
    </dgm:pt>
    <dgm:pt modelId="{EF0E3876-2EB9-490C-BB29-7A8FF47C91BE}" type="pres">
      <dgm:prSet presAssocID="{010534B8-8505-48C7-B4B2-02876C7A65EF}" presName="sibTrans" presStyleCnt="0"/>
      <dgm:spPr/>
    </dgm:pt>
    <dgm:pt modelId="{87B60511-6564-4DC8-B6CA-E587014C9151}" type="pres">
      <dgm:prSet presAssocID="{2017D207-0E79-4E18-A16A-70ADF77E52E7}" presName="compNode" presStyleCnt="0"/>
      <dgm:spPr/>
    </dgm:pt>
    <dgm:pt modelId="{27156DC7-8D7D-4731-A709-3CCBFCFBB3CD}" type="pres">
      <dgm:prSet presAssocID="{2017D207-0E79-4E18-A16A-70ADF77E52E7}" presName="iconBgRect" presStyleLbl="bgShp" presStyleIdx="3" presStyleCnt="5"/>
      <dgm:spPr>
        <a:prstGeom prst="round2DiagRect">
          <a:avLst>
            <a:gd name="adj1" fmla="val 29727"/>
            <a:gd name="adj2" fmla="val 0"/>
          </a:avLst>
        </a:prstGeom>
      </dgm:spPr>
    </dgm:pt>
    <dgm:pt modelId="{0FCD1E2D-4A6A-47A4-9C50-A37421F7BA10}" type="pres">
      <dgm:prSet presAssocID="{2017D207-0E79-4E18-A16A-70ADF77E52E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8B4B2CCE-8603-42B8-B114-4C7B1E22CA0F}" type="pres">
      <dgm:prSet presAssocID="{2017D207-0E79-4E18-A16A-70ADF77E52E7}" presName="spaceRect" presStyleCnt="0"/>
      <dgm:spPr/>
    </dgm:pt>
    <dgm:pt modelId="{DF51B740-53C2-4DF6-BE58-4252536C537B}" type="pres">
      <dgm:prSet presAssocID="{2017D207-0E79-4E18-A16A-70ADF77E52E7}" presName="textRect" presStyleLbl="revTx" presStyleIdx="3" presStyleCnt="5">
        <dgm:presLayoutVars>
          <dgm:chMax val="1"/>
          <dgm:chPref val="1"/>
        </dgm:presLayoutVars>
      </dgm:prSet>
      <dgm:spPr/>
    </dgm:pt>
    <dgm:pt modelId="{323CE7CD-06DB-409A-8866-AD634065CB5E}" type="pres">
      <dgm:prSet presAssocID="{48E340E4-A7EA-4ECF-842D-621954EFE2CD}" presName="sibTrans" presStyleCnt="0"/>
      <dgm:spPr/>
    </dgm:pt>
    <dgm:pt modelId="{338E2199-6F4E-4E29-9A59-2008A499E11E}" type="pres">
      <dgm:prSet presAssocID="{7EE3828D-4965-48B1-85F9-56F7275B245D}" presName="compNode" presStyleCnt="0"/>
      <dgm:spPr/>
    </dgm:pt>
    <dgm:pt modelId="{D8503AE5-C0C3-4B9B-91E7-24FF725BFC79}" type="pres">
      <dgm:prSet presAssocID="{7EE3828D-4965-48B1-85F9-56F7275B245D}" presName="iconBgRect" presStyleLbl="bgShp" presStyleIdx="4" presStyleCnt="5"/>
      <dgm:spPr>
        <a:prstGeom prst="round2DiagRect">
          <a:avLst>
            <a:gd name="adj1" fmla="val 29727"/>
            <a:gd name="adj2" fmla="val 0"/>
          </a:avLst>
        </a:prstGeom>
      </dgm:spPr>
    </dgm:pt>
    <dgm:pt modelId="{D825364B-1064-4A07-8CE7-B54E1B21C6A7}" type="pres">
      <dgm:prSet presAssocID="{7EE3828D-4965-48B1-85F9-56F7275B245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wnward trend"/>
        </a:ext>
      </dgm:extLst>
    </dgm:pt>
    <dgm:pt modelId="{3E4B454D-26EE-4A82-9E39-156BE301159A}" type="pres">
      <dgm:prSet presAssocID="{7EE3828D-4965-48B1-85F9-56F7275B245D}" presName="spaceRect" presStyleCnt="0"/>
      <dgm:spPr/>
    </dgm:pt>
    <dgm:pt modelId="{6339510B-5767-4129-BC2B-3046868C7E9D}" type="pres">
      <dgm:prSet presAssocID="{7EE3828D-4965-48B1-85F9-56F7275B245D}" presName="textRect" presStyleLbl="revTx" presStyleIdx="4" presStyleCnt="5">
        <dgm:presLayoutVars>
          <dgm:chMax val="1"/>
          <dgm:chPref val="1"/>
        </dgm:presLayoutVars>
      </dgm:prSet>
      <dgm:spPr/>
    </dgm:pt>
  </dgm:ptLst>
  <dgm:cxnLst>
    <dgm:cxn modelId="{94DFB50E-E12C-416B-BFEF-8797ADD3FE12}" srcId="{7327223F-01F6-42DA-972C-E706FE20AE92}" destId="{7EE3828D-4965-48B1-85F9-56F7275B245D}" srcOrd="4" destOrd="0" parTransId="{DC159819-D53A-43B3-ABCB-2AED50FA38DE}" sibTransId="{1BC583E0-6C34-4A84-9FC3-AEB2D982FB0F}"/>
    <dgm:cxn modelId="{26223428-3203-5045-81A4-3E4598E686A0}" type="presOf" srcId="{6D5852B6-E22D-4544-906B-0C4699DE5310}" destId="{59D74C28-2414-437F-BD7E-039768DFD030}" srcOrd="0" destOrd="0" presId="urn:microsoft.com/office/officeart/2018/5/layout/IconLeafLabelList"/>
    <dgm:cxn modelId="{90C50730-9C96-5740-AA9D-9FF0569F0F83}" type="presOf" srcId="{E048F026-4AD4-4003-9C8F-5B0736F5A28A}" destId="{0A212AB0-1CC3-453F-91B8-DB6499F88BD3}" srcOrd="0" destOrd="0" presId="urn:microsoft.com/office/officeart/2018/5/layout/IconLeafLabelList"/>
    <dgm:cxn modelId="{146A9A43-E4B4-EE48-B698-95EB78DD82B8}" type="presOf" srcId="{84A993C1-BBB0-47E7-BD76-1260B85B7E53}" destId="{A58BE5EF-549B-430E-B3C3-78EEC6206009}" srcOrd="0" destOrd="0" presId="urn:microsoft.com/office/officeart/2018/5/layout/IconLeafLabelList"/>
    <dgm:cxn modelId="{DD0BD843-0E1F-DD46-922B-4E5FB0945925}" type="presOf" srcId="{2017D207-0E79-4E18-A16A-70ADF77E52E7}" destId="{DF51B740-53C2-4DF6-BE58-4252536C537B}" srcOrd="0" destOrd="0" presId="urn:microsoft.com/office/officeart/2018/5/layout/IconLeafLabelList"/>
    <dgm:cxn modelId="{62262051-08B1-D44A-AED0-414A314F3515}" type="presOf" srcId="{7EE3828D-4965-48B1-85F9-56F7275B245D}" destId="{6339510B-5767-4129-BC2B-3046868C7E9D}" srcOrd="0" destOrd="0" presId="urn:microsoft.com/office/officeart/2018/5/layout/IconLeafLabelList"/>
    <dgm:cxn modelId="{30BF3B55-914D-4796-BF21-A051D1E693C9}" srcId="{7327223F-01F6-42DA-972C-E706FE20AE92}" destId="{6D5852B6-E22D-4544-906B-0C4699DE5310}" srcOrd="1" destOrd="0" parTransId="{00797452-F29F-41B5-ADE2-E745832C8F69}" sibTransId="{3D0B4B70-22BC-416B-892D-BDA187A3F5DF}"/>
    <dgm:cxn modelId="{D9ED2059-D479-4890-8150-BE7C2C9AED86}" srcId="{7327223F-01F6-42DA-972C-E706FE20AE92}" destId="{84A993C1-BBB0-47E7-BD76-1260B85B7E53}" srcOrd="0" destOrd="0" parTransId="{646AD5DD-21EE-4ED1-9931-3503CA4BF939}" sibTransId="{0F5A19FC-B89F-4489-BBBD-8EE94B611F44}"/>
    <dgm:cxn modelId="{1AA06F72-0800-494D-A6FA-66DFEA0E1353}" srcId="{7327223F-01F6-42DA-972C-E706FE20AE92}" destId="{2017D207-0E79-4E18-A16A-70ADF77E52E7}" srcOrd="3" destOrd="0" parTransId="{30C81547-3A10-48F7-9BC9-A55BB3767DB0}" sibTransId="{48E340E4-A7EA-4ECF-842D-621954EFE2CD}"/>
    <dgm:cxn modelId="{CD15BA98-B412-499E-837D-8BFB7EFD11BF}" srcId="{7327223F-01F6-42DA-972C-E706FE20AE92}" destId="{E048F026-4AD4-4003-9C8F-5B0736F5A28A}" srcOrd="2" destOrd="0" parTransId="{FCF0DCD0-6F07-4B18-961D-C650701D8272}" sibTransId="{010534B8-8505-48C7-B4B2-02876C7A65EF}"/>
    <dgm:cxn modelId="{2DD8AAD2-4315-FC43-ADCC-A0DEBE423867}" type="presOf" srcId="{7327223F-01F6-42DA-972C-E706FE20AE92}" destId="{5254E0D2-407C-49A2-B477-770AE4AF7803}" srcOrd="0" destOrd="0" presId="urn:microsoft.com/office/officeart/2018/5/layout/IconLeafLabelList"/>
    <dgm:cxn modelId="{619929F2-D2B9-F54F-AE80-BC65B3EE199B}" type="presParOf" srcId="{5254E0D2-407C-49A2-B477-770AE4AF7803}" destId="{71843AB0-F8E2-497A-88E2-9A63CC00A7B0}" srcOrd="0" destOrd="0" presId="urn:microsoft.com/office/officeart/2018/5/layout/IconLeafLabelList"/>
    <dgm:cxn modelId="{2BCAA6CD-CFB1-9240-989A-373860C42689}" type="presParOf" srcId="{71843AB0-F8E2-497A-88E2-9A63CC00A7B0}" destId="{FEB45E2C-DD20-4835-8A55-2944711F4B08}" srcOrd="0" destOrd="0" presId="urn:microsoft.com/office/officeart/2018/5/layout/IconLeafLabelList"/>
    <dgm:cxn modelId="{B494118A-1111-5447-9C82-EAAB139B95DC}" type="presParOf" srcId="{71843AB0-F8E2-497A-88E2-9A63CC00A7B0}" destId="{E7C7940A-2148-4A81-8DD9-D3370DA50FFF}" srcOrd="1" destOrd="0" presId="urn:microsoft.com/office/officeart/2018/5/layout/IconLeafLabelList"/>
    <dgm:cxn modelId="{FA504DED-C3BC-3948-BCC6-A2F1FD7D79D1}" type="presParOf" srcId="{71843AB0-F8E2-497A-88E2-9A63CC00A7B0}" destId="{73BB6977-9B8D-408E-84C0-70ED74A6D449}" srcOrd="2" destOrd="0" presId="urn:microsoft.com/office/officeart/2018/5/layout/IconLeafLabelList"/>
    <dgm:cxn modelId="{A630222D-33AC-E347-A469-7829DC45062B}" type="presParOf" srcId="{71843AB0-F8E2-497A-88E2-9A63CC00A7B0}" destId="{A58BE5EF-549B-430E-B3C3-78EEC6206009}" srcOrd="3" destOrd="0" presId="urn:microsoft.com/office/officeart/2018/5/layout/IconLeafLabelList"/>
    <dgm:cxn modelId="{566F5A16-5B81-224E-84E8-0B1424177BC0}" type="presParOf" srcId="{5254E0D2-407C-49A2-B477-770AE4AF7803}" destId="{D146A442-CE63-481C-9554-3D28891164D7}" srcOrd="1" destOrd="0" presId="urn:microsoft.com/office/officeart/2018/5/layout/IconLeafLabelList"/>
    <dgm:cxn modelId="{DEDDEE1C-F924-9946-B0AE-1C22C3514375}" type="presParOf" srcId="{5254E0D2-407C-49A2-B477-770AE4AF7803}" destId="{8049AFCA-0AFE-4A90-B389-B35586920FDD}" srcOrd="2" destOrd="0" presId="urn:microsoft.com/office/officeart/2018/5/layout/IconLeafLabelList"/>
    <dgm:cxn modelId="{5439928B-155C-EC4E-A6C5-F2969E2B3B7A}" type="presParOf" srcId="{8049AFCA-0AFE-4A90-B389-B35586920FDD}" destId="{61F60536-0B63-4FCF-BD9D-A5248E655A74}" srcOrd="0" destOrd="0" presId="urn:microsoft.com/office/officeart/2018/5/layout/IconLeafLabelList"/>
    <dgm:cxn modelId="{625735C9-B3B9-B64F-B85B-B6305ACE5C8E}" type="presParOf" srcId="{8049AFCA-0AFE-4A90-B389-B35586920FDD}" destId="{9D1991A7-6DB7-4E05-B97E-8A601E2F0A67}" srcOrd="1" destOrd="0" presId="urn:microsoft.com/office/officeart/2018/5/layout/IconLeafLabelList"/>
    <dgm:cxn modelId="{75692E6A-9A57-9447-B402-1AB109BA61CE}" type="presParOf" srcId="{8049AFCA-0AFE-4A90-B389-B35586920FDD}" destId="{E2AC9EB7-3F2F-4D7E-8885-5EB040471434}" srcOrd="2" destOrd="0" presId="urn:microsoft.com/office/officeart/2018/5/layout/IconLeafLabelList"/>
    <dgm:cxn modelId="{E0AECE5D-90F3-4E4D-9825-3FD7D0053D79}" type="presParOf" srcId="{8049AFCA-0AFE-4A90-B389-B35586920FDD}" destId="{59D74C28-2414-437F-BD7E-039768DFD030}" srcOrd="3" destOrd="0" presId="urn:microsoft.com/office/officeart/2018/5/layout/IconLeafLabelList"/>
    <dgm:cxn modelId="{39A12BDC-21A4-5446-9F68-58F8F41CBB0A}" type="presParOf" srcId="{5254E0D2-407C-49A2-B477-770AE4AF7803}" destId="{E2233186-D5D4-4B6F-B35E-92E34A93298A}" srcOrd="3" destOrd="0" presId="urn:microsoft.com/office/officeart/2018/5/layout/IconLeafLabelList"/>
    <dgm:cxn modelId="{C7D34B85-DEF0-8040-A2A2-304C52B79827}" type="presParOf" srcId="{5254E0D2-407C-49A2-B477-770AE4AF7803}" destId="{884ED2B6-CD2A-4FE4-92E9-5DAB0419C797}" srcOrd="4" destOrd="0" presId="urn:microsoft.com/office/officeart/2018/5/layout/IconLeafLabelList"/>
    <dgm:cxn modelId="{ADA7E131-2CB6-F24A-ABAF-16646E5ED2B5}" type="presParOf" srcId="{884ED2B6-CD2A-4FE4-92E9-5DAB0419C797}" destId="{8DF0B998-4086-4681-9548-3CA46B7B4DEF}" srcOrd="0" destOrd="0" presId="urn:microsoft.com/office/officeart/2018/5/layout/IconLeafLabelList"/>
    <dgm:cxn modelId="{CEA0D438-65E6-9F44-B7F8-F449BF52CE36}" type="presParOf" srcId="{884ED2B6-CD2A-4FE4-92E9-5DAB0419C797}" destId="{7300DE4B-63AB-4994-8748-688C4CF4404B}" srcOrd="1" destOrd="0" presId="urn:microsoft.com/office/officeart/2018/5/layout/IconLeafLabelList"/>
    <dgm:cxn modelId="{17CDA5D4-B46A-D644-8A82-51E18F41124B}" type="presParOf" srcId="{884ED2B6-CD2A-4FE4-92E9-5DAB0419C797}" destId="{53B75B0B-603B-4E94-8254-61259D3371B5}" srcOrd="2" destOrd="0" presId="urn:microsoft.com/office/officeart/2018/5/layout/IconLeafLabelList"/>
    <dgm:cxn modelId="{3D0F7591-9757-594F-AE4D-F7BFCDA58A32}" type="presParOf" srcId="{884ED2B6-CD2A-4FE4-92E9-5DAB0419C797}" destId="{0A212AB0-1CC3-453F-91B8-DB6499F88BD3}" srcOrd="3" destOrd="0" presId="urn:microsoft.com/office/officeart/2018/5/layout/IconLeafLabelList"/>
    <dgm:cxn modelId="{717765F0-EA8E-9B43-8708-E1709BDEFF81}" type="presParOf" srcId="{5254E0D2-407C-49A2-B477-770AE4AF7803}" destId="{EF0E3876-2EB9-490C-BB29-7A8FF47C91BE}" srcOrd="5" destOrd="0" presId="urn:microsoft.com/office/officeart/2018/5/layout/IconLeafLabelList"/>
    <dgm:cxn modelId="{D32B3DB8-4AA0-6D41-BF7F-4C9ECB6C794E}" type="presParOf" srcId="{5254E0D2-407C-49A2-B477-770AE4AF7803}" destId="{87B60511-6564-4DC8-B6CA-E587014C9151}" srcOrd="6" destOrd="0" presId="urn:microsoft.com/office/officeart/2018/5/layout/IconLeafLabelList"/>
    <dgm:cxn modelId="{0AE004EE-027C-7149-BC34-62CBF2DB9E21}" type="presParOf" srcId="{87B60511-6564-4DC8-B6CA-E587014C9151}" destId="{27156DC7-8D7D-4731-A709-3CCBFCFBB3CD}" srcOrd="0" destOrd="0" presId="urn:microsoft.com/office/officeart/2018/5/layout/IconLeafLabelList"/>
    <dgm:cxn modelId="{1EEB740A-1728-3045-8A48-2A3C9AAA8925}" type="presParOf" srcId="{87B60511-6564-4DC8-B6CA-E587014C9151}" destId="{0FCD1E2D-4A6A-47A4-9C50-A37421F7BA10}" srcOrd="1" destOrd="0" presId="urn:microsoft.com/office/officeart/2018/5/layout/IconLeafLabelList"/>
    <dgm:cxn modelId="{BE69285D-B4D1-7C49-9D6D-1FADCECD538B}" type="presParOf" srcId="{87B60511-6564-4DC8-B6CA-E587014C9151}" destId="{8B4B2CCE-8603-42B8-B114-4C7B1E22CA0F}" srcOrd="2" destOrd="0" presId="urn:microsoft.com/office/officeart/2018/5/layout/IconLeafLabelList"/>
    <dgm:cxn modelId="{50D6FF20-F83E-B445-9CCC-EDE4E0249E26}" type="presParOf" srcId="{87B60511-6564-4DC8-B6CA-E587014C9151}" destId="{DF51B740-53C2-4DF6-BE58-4252536C537B}" srcOrd="3" destOrd="0" presId="urn:microsoft.com/office/officeart/2018/5/layout/IconLeafLabelList"/>
    <dgm:cxn modelId="{0B3C719C-D6B4-434F-A0DC-F83D5629D50C}" type="presParOf" srcId="{5254E0D2-407C-49A2-B477-770AE4AF7803}" destId="{323CE7CD-06DB-409A-8866-AD634065CB5E}" srcOrd="7" destOrd="0" presId="urn:microsoft.com/office/officeart/2018/5/layout/IconLeafLabelList"/>
    <dgm:cxn modelId="{07286A85-6207-D04F-B0EA-E086DEE55DE2}" type="presParOf" srcId="{5254E0D2-407C-49A2-B477-770AE4AF7803}" destId="{338E2199-6F4E-4E29-9A59-2008A499E11E}" srcOrd="8" destOrd="0" presId="urn:microsoft.com/office/officeart/2018/5/layout/IconLeafLabelList"/>
    <dgm:cxn modelId="{1A391A09-A6BA-AC4D-84FC-C453CCE6CC1F}" type="presParOf" srcId="{338E2199-6F4E-4E29-9A59-2008A499E11E}" destId="{D8503AE5-C0C3-4B9B-91E7-24FF725BFC79}" srcOrd="0" destOrd="0" presId="urn:microsoft.com/office/officeart/2018/5/layout/IconLeafLabelList"/>
    <dgm:cxn modelId="{60D6E23D-D012-1A49-BB1A-940FE9EB7867}" type="presParOf" srcId="{338E2199-6F4E-4E29-9A59-2008A499E11E}" destId="{D825364B-1064-4A07-8CE7-B54E1B21C6A7}" srcOrd="1" destOrd="0" presId="urn:microsoft.com/office/officeart/2018/5/layout/IconLeafLabelList"/>
    <dgm:cxn modelId="{EE3F8329-A103-684C-B7AE-E3E1C8AC994A}" type="presParOf" srcId="{338E2199-6F4E-4E29-9A59-2008A499E11E}" destId="{3E4B454D-26EE-4A82-9E39-156BE301159A}" srcOrd="2" destOrd="0" presId="urn:microsoft.com/office/officeart/2018/5/layout/IconLeafLabelList"/>
    <dgm:cxn modelId="{44AE9F1C-BAB8-CC42-980C-FA5C8404750B}" type="presParOf" srcId="{338E2199-6F4E-4E29-9A59-2008A499E11E}" destId="{6339510B-5767-4129-BC2B-3046868C7E9D}"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5FBCFE-880F-4343-BCD5-5492128341D9}"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A7F76FD4-C3E7-401C-84FE-A4C3BF16C1EA}">
      <dgm:prSet/>
      <dgm:spPr/>
      <dgm:t>
        <a:bodyPr/>
        <a:lstStyle/>
        <a:p>
          <a:r>
            <a:rPr lang="es-ES_tradnl" noProof="0" dirty="0"/>
            <a:t>Incentivar las mejoras que mejoran los servicios públicos no puede ser a expensas de mantener la asequibilidad para los compradores de vivienda posteriores</a:t>
          </a:r>
          <a:r>
            <a:rPr lang="es-ES_tradnl" i="1" noProof="0" dirty="0"/>
            <a:t>.  </a:t>
          </a:r>
        </a:p>
      </dgm:t>
    </dgm:pt>
    <dgm:pt modelId="{4939D043-A3EC-4F46-9CF8-8649FCF0DCE4}" type="parTrans" cxnId="{BC38232D-7A05-49BA-961D-2BC893DE22E9}">
      <dgm:prSet/>
      <dgm:spPr/>
      <dgm:t>
        <a:bodyPr/>
        <a:lstStyle/>
        <a:p>
          <a:endParaRPr lang="en-US"/>
        </a:p>
      </dgm:t>
    </dgm:pt>
    <dgm:pt modelId="{3FB0F6AF-0E97-4EF4-88E4-73073A5BE9E3}" type="sibTrans" cxnId="{BC38232D-7A05-49BA-961D-2BC893DE22E9}">
      <dgm:prSet/>
      <dgm:spPr/>
      <dgm:t>
        <a:bodyPr/>
        <a:lstStyle/>
        <a:p>
          <a:endParaRPr lang="en-US"/>
        </a:p>
      </dgm:t>
    </dgm:pt>
    <dgm:pt modelId="{C9790FCB-9E3A-4DE7-BC59-276AD24092A4}">
      <dgm:prSet/>
      <dgm:spPr/>
      <dgm:t>
        <a:bodyPr/>
        <a:lstStyle/>
        <a:p>
          <a:r>
            <a:rPr lang="es-ES_tradnl" b="1" noProof="0" dirty="0"/>
            <a:t>Recomendación:  </a:t>
          </a:r>
          <a:r>
            <a:rPr lang="es-ES_tradnl" noProof="0" dirty="0"/>
            <a:t>considerar incorporar </a:t>
          </a:r>
          <a:r>
            <a:rPr lang="es-ES_tradnl" u="sng" noProof="0" dirty="0"/>
            <a:t>un límite superior</a:t>
          </a:r>
          <a:r>
            <a:rPr lang="es-ES_tradnl" noProof="0" dirty="0"/>
            <a:t> en la cantidad de crédito proporcionado al vendedor para garantizar un precio de compra asequible para los compradores de vivienda posteriores de ingresos bajos a moderados. </a:t>
          </a:r>
          <a:endParaRPr lang="en-US" dirty="0"/>
        </a:p>
      </dgm:t>
    </dgm:pt>
    <dgm:pt modelId="{BBC944AB-5AE7-4B76-9289-1212B7FDD294}" type="parTrans" cxnId="{2A44CF16-4B49-4D98-90ED-5FA8B39BD168}">
      <dgm:prSet/>
      <dgm:spPr/>
      <dgm:t>
        <a:bodyPr/>
        <a:lstStyle/>
        <a:p>
          <a:endParaRPr lang="en-US"/>
        </a:p>
      </dgm:t>
    </dgm:pt>
    <dgm:pt modelId="{F0CF6C0C-0A58-4516-BB9A-1DAA0091F508}" type="sibTrans" cxnId="{2A44CF16-4B49-4D98-90ED-5FA8B39BD168}">
      <dgm:prSet/>
      <dgm:spPr/>
      <dgm:t>
        <a:bodyPr/>
        <a:lstStyle/>
        <a:p>
          <a:endParaRPr lang="en-US"/>
        </a:p>
      </dgm:t>
    </dgm:pt>
    <dgm:pt modelId="{BB7868D6-73B8-724A-B08C-3112B2ED9053}" type="pres">
      <dgm:prSet presAssocID="{2F5FBCFE-880F-4343-BCD5-5492128341D9}" presName="vert0" presStyleCnt="0">
        <dgm:presLayoutVars>
          <dgm:dir/>
          <dgm:animOne val="branch"/>
          <dgm:animLvl val="lvl"/>
        </dgm:presLayoutVars>
      </dgm:prSet>
      <dgm:spPr/>
    </dgm:pt>
    <dgm:pt modelId="{47AE94D9-43FC-0441-B8D5-B09C01286106}" type="pres">
      <dgm:prSet presAssocID="{A7F76FD4-C3E7-401C-84FE-A4C3BF16C1EA}" presName="thickLine" presStyleLbl="alignNode1" presStyleIdx="0" presStyleCnt="2"/>
      <dgm:spPr/>
    </dgm:pt>
    <dgm:pt modelId="{77B87F48-A5DE-F141-8A49-A71384459D31}" type="pres">
      <dgm:prSet presAssocID="{A7F76FD4-C3E7-401C-84FE-A4C3BF16C1EA}" presName="horz1" presStyleCnt="0"/>
      <dgm:spPr/>
    </dgm:pt>
    <dgm:pt modelId="{103C5E28-E0C8-9945-A92E-B5CB1B1E3871}" type="pres">
      <dgm:prSet presAssocID="{A7F76FD4-C3E7-401C-84FE-A4C3BF16C1EA}" presName="tx1" presStyleLbl="revTx" presStyleIdx="0" presStyleCnt="2"/>
      <dgm:spPr/>
    </dgm:pt>
    <dgm:pt modelId="{8A4E04C4-A8DE-0749-9F4C-BB8F36133810}" type="pres">
      <dgm:prSet presAssocID="{A7F76FD4-C3E7-401C-84FE-A4C3BF16C1EA}" presName="vert1" presStyleCnt="0"/>
      <dgm:spPr/>
    </dgm:pt>
    <dgm:pt modelId="{B5674B47-CC7E-9441-ADA7-1EAB9B22AEBE}" type="pres">
      <dgm:prSet presAssocID="{C9790FCB-9E3A-4DE7-BC59-276AD24092A4}" presName="thickLine" presStyleLbl="alignNode1" presStyleIdx="1" presStyleCnt="2"/>
      <dgm:spPr/>
    </dgm:pt>
    <dgm:pt modelId="{977314DB-F90B-BD4B-85BF-2F8A0AB81E7A}" type="pres">
      <dgm:prSet presAssocID="{C9790FCB-9E3A-4DE7-BC59-276AD24092A4}" presName="horz1" presStyleCnt="0"/>
      <dgm:spPr/>
    </dgm:pt>
    <dgm:pt modelId="{49061152-CF7C-9441-B4D7-2D487313B19C}" type="pres">
      <dgm:prSet presAssocID="{C9790FCB-9E3A-4DE7-BC59-276AD24092A4}" presName="tx1" presStyleLbl="revTx" presStyleIdx="1" presStyleCnt="2" custScaleY="144767"/>
      <dgm:spPr/>
    </dgm:pt>
    <dgm:pt modelId="{434662FC-B2C1-BB44-83DE-5D5F6E609D19}" type="pres">
      <dgm:prSet presAssocID="{C9790FCB-9E3A-4DE7-BC59-276AD24092A4}" presName="vert1" presStyleCnt="0"/>
      <dgm:spPr/>
    </dgm:pt>
  </dgm:ptLst>
  <dgm:cxnLst>
    <dgm:cxn modelId="{2A44CF16-4B49-4D98-90ED-5FA8B39BD168}" srcId="{2F5FBCFE-880F-4343-BCD5-5492128341D9}" destId="{C9790FCB-9E3A-4DE7-BC59-276AD24092A4}" srcOrd="1" destOrd="0" parTransId="{BBC944AB-5AE7-4B76-9289-1212B7FDD294}" sibTransId="{F0CF6C0C-0A58-4516-BB9A-1DAA0091F508}"/>
    <dgm:cxn modelId="{BC38232D-7A05-49BA-961D-2BC893DE22E9}" srcId="{2F5FBCFE-880F-4343-BCD5-5492128341D9}" destId="{A7F76FD4-C3E7-401C-84FE-A4C3BF16C1EA}" srcOrd="0" destOrd="0" parTransId="{4939D043-A3EC-4F46-9CF8-8649FCF0DCE4}" sibTransId="{3FB0F6AF-0E97-4EF4-88E4-73073A5BE9E3}"/>
    <dgm:cxn modelId="{D4C4FF90-6370-514A-A949-3FA56E32DE10}" type="presOf" srcId="{2F5FBCFE-880F-4343-BCD5-5492128341D9}" destId="{BB7868D6-73B8-724A-B08C-3112B2ED9053}" srcOrd="0" destOrd="0" presId="urn:microsoft.com/office/officeart/2008/layout/LinedList"/>
    <dgm:cxn modelId="{7F12A4A0-8B5D-7B4F-9870-22E81303CF6C}" type="presOf" srcId="{C9790FCB-9E3A-4DE7-BC59-276AD24092A4}" destId="{49061152-CF7C-9441-B4D7-2D487313B19C}" srcOrd="0" destOrd="0" presId="urn:microsoft.com/office/officeart/2008/layout/LinedList"/>
    <dgm:cxn modelId="{A9427AAD-D37F-854D-8D55-8CBCF82D0551}" type="presOf" srcId="{A7F76FD4-C3E7-401C-84FE-A4C3BF16C1EA}" destId="{103C5E28-E0C8-9945-A92E-B5CB1B1E3871}" srcOrd="0" destOrd="0" presId="urn:microsoft.com/office/officeart/2008/layout/LinedList"/>
    <dgm:cxn modelId="{68E066C6-BC6B-5D44-A7B4-65991532D08A}" type="presParOf" srcId="{BB7868D6-73B8-724A-B08C-3112B2ED9053}" destId="{47AE94D9-43FC-0441-B8D5-B09C01286106}" srcOrd="0" destOrd="0" presId="urn:microsoft.com/office/officeart/2008/layout/LinedList"/>
    <dgm:cxn modelId="{6644C13D-CA0B-A247-BD0B-F565B98704A0}" type="presParOf" srcId="{BB7868D6-73B8-724A-B08C-3112B2ED9053}" destId="{77B87F48-A5DE-F141-8A49-A71384459D31}" srcOrd="1" destOrd="0" presId="urn:microsoft.com/office/officeart/2008/layout/LinedList"/>
    <dgm:cxn modelId="{E5495178-E2CC-FA4A-AF76-3C8E7F6FA82E}" type="presParOf" srcId="{77B87F48-A5DE-F141-8A49-A71384459D31}" destId="{103C5E28-E0C8-9945-A92E-B5CB1B1E3871}" srcOrd="0" destOrd="0" presId="urn:microsoft.com/office/officeart/2008/layout/LinedList"/>
    <dgm:cxn modelId="{19193D06-9A51-E040-A7DC-F869C4CD2AC3}" type="presParOf" srcId="{77B87F48-A5DE-F141-8A49-A71384459D31}" destId="{8A4E04C4-A8DE-0749-9F4C-BB8F36133810}" srcOrd="1" destOrd="0" presId="urn:microsoft.com/office/officeart/2008/layout/LinedList"/>
    <dgm:cxn modelId="{E0A6BBF3-3F1B-DD4D-AD97-795EEBB0D55F}" type="presParOf" srcId="{BB7868D6-73B8-724A-B08C-3112B2ED9053}" destId="{B5674B47-CC7E-9441-ADA7-1EAB9B22AEBE}" srcOrd="2" destOrd="0" presId="urn:microsoft.com/office/officeart/2008/layout/LinedList"/>
    <dgm:cxn modelId="{044F4E33-BF39-5141-A620-7184C0646382}" type="presParOf" srcId="{BB7868D6-73B8-724A-B08C-3112B2ED9053}" destId="{977314DB-F90B-BD4B-85BF-2F8A0AB81E7A}" srcOrd="3" destOrd="0" presId="urn:microsoft.com/office/officeart/2008/layout/LinedList"/>
    <dgm:cxn modelId="{7DF00C19-A90D-124E-8D9B-232BC54B5BC9}" type="presParOf" srcId="{977314DB-F90B-BD4B-85BF-2F8A0AB81E7A}" destId="{49061152-CF7C-9441-B4D7-2D487313B19C}" srcOrd="0" destOrd="0" presId="urn:microsoft.com/office/officeart/2008/layout/LinedList"/>
    <dgm:cxn modelId="{7E2C0BED-7C14-874F-966A-9308CD407988}" type="presParOf" srcId="{977314DB-F90B-BD4B-85BF-2F8A0AB81E7A}" destId="{434662FC-B2C1-BB44-83DE-5D5F6E609D1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5B5987-B5A1-480D-A1C8-321B5656BA5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2D7D8C1-F995-48AC-8ADE-90DF11924434}">
      <dgm:prSet/>
      <dgm:spPr/>
      <dgm:t>
        <a:bodyPr/>
        <a:lstStyle/>
        <a:p>
          <a:r>
            <a:rPr lang="es-ES" dirty="0"/>
            <a:t>¿Qué constituye una "mejora" (a diferencia de una reparación o reemplazo)?</a:t>
          </a:r>
          <a:endParaRPr lang="en-US" dirty="0"/>
        </a:p>
      </dgm:t>
    </dgm:pt>
    <dgm:pt modelId="{471C659C-6915-4B12-A9E5-08E9DFE6856B}" type="parTrans" cxnId="{CB6F9E5A-9050-404A-8F63-9077A67B1F6D}">
      <dgm:prSet/>
      <dgm:spPr/>
      <dgm:t>
        <a:bodyPr/>
        <a:lstStyle/>
        <a:p>
          <a:endParaRPr lang="en-US"/>
        </a:p>
      </dgm:t>
    </dgm:pt>
    <dgm:pt modelId="{255B1590-4E34-4B48-B0B0-EC3FAF13FA3C}" type="sibTrans" cxnId="{CB6F9E5A-9050-404A-8F63-9077A67B1F6D}">
      <dgm:prSet/>
      <dgm:spPr/>
      <dgm:t>
        <a:bodyPr/>
        <a:lstStyle/>
        <a:p>
          <a:endParaRPr lang="en-US"/>
        </a:p>
      </dgm:t>
    </dgm:pt>
    <dgm:pt modelId="{7629036E-530C-423E-A03D-B332F5F711E8}">
      <dgm:prSet custT="1"/>
      <dgm:spPr/>
      <dgm:t>
        <a:bodyPr/>
        <a:lstStyle/>
        <a:p>
          <a:r>
            <a:rPr lang="es-ES_tradnl" sz="1900" kern="1200" dirty="0">
              <a:solidFill>
                <a:prstClr val="black">
                  <a:hueOff val="0"/>
                  <a:satOff val="0"/>
                  <a:lumOff val="0"/>
                  <a:alphaOff val="0"/>
                </a:prstClr>
              </a:solidFill>
              <a:latin typeface="Calibri" panose="020F0502020204030204"/>
              <a:ea typeface="+mn-ea"/>
              <a:cs typeface="+mn-cs"/>
            </a:rPr>
            <a:t>¿Cómo deben revisarse y aprobarse las mejoras propuestas?</a:t>
          </a:r>
          <a:endParaRPr lang="en-US" sz="1900" kern="1200" dirty="0">
            <a:solidFill>
              <a:prstClr val="black">
                <a:hueOff val="0"/>
                <a:satOff val="0"/>
                <a:lumOff val="0"/>
                <a:alphaOff val="0"/>
              </a:prstClr>
            </a:solidFill>
            <a:latin typeface="Calibri" panose="020F0502020204030204"/>
            <a:ea typeface="+mn-ea"/>
            <a:cs typeface="+mn-cs"/>
          </a:endParaRPr>
        </a:p>
      </dgm:t>
    </dgm:pt>
    <dgm:pt modelId="{6BC27F68-2F5F-47F2-8A1C-08FCF5E52917}" type="parTrans" cxnId="{58E83998-9616-4260-8851-05130D3AF2FA}">
      <dgm:prSet/>
      <dgm:spPr/>
      <dgm:t>
        <a:bodyPr/>
        <a:lstStyle/>
        <a:p>
          <a:endParaRPr lang="en-US"/>
        </a:p>
      </dgm:t>
    </dgm:pt>
    <dgm:pt modelId="{2130A6E1-13D9-40CC-AEC5-4CD6A41D9960}" type="sibTrans" cxnId="{58E83998-9616-4260-8851-05130D3AF2FA}">
      <dgm:prSet/>
      <dgm:spPr/>
      <dgm:t>
        <a:bodyPr/>
        <a:lstStyle/>
        <a:p>
          <a:endParaRPr lang="en-US"/>
        </a:p>
      </dgm:t>
    </dgm:pt>
    <dgm:pt modelId="{283793BE-D6A6-4F9A-88B0-96000EFF2374}">
      <dgm:prSet custT="1"/>
      <dgm:spPr/>
      <dgm:t>
        <a:bodyPr/>
        <a:lstStyle/>
        <a:p>
          <a:r>
            <a:rPr lang="es-ES_tradnl" sz="1900" kern="1200" dirty="0">
              <a:solidFill>
                <a:prstClr val="black">
                  <a:hueOff val="0"/>
                  <a:satOff val="0"/>
                  <a:lumOff val="0"/>
                  <a:alphaOff val="0"/>
                </a:prstClr>
              </a:solidFill>
              <a:latin typeface="Calibri" panose="020F0502020204030204"/>
              <a:ea typeface="+mn-ea"/>
              <a:cs typeface="+mn-cs"/>
            </a:rPr>
            <a:t>¿Qué mejoras se deben compensar?</a:t>
          </a:r>
          <a:endParaRPr lang="en-US" sz="1900" kern="1200" dirty="0">
            <a:solidFill>
              <a:prstClr val="black">
                <a:hueOff val="0"/>
                <a:satOff val="0"/>
                <a:lumOff val="0"/>
                <a:alphaOff val="0"/>
              </a:prstClr>
            </a:solidFill>
            <a:latin typeface="Calibri" panose="020F0502020204030204"/>
            <a:ea typeface="+mn-ea"/>
            <a:cs typeface="+mn-cs"/>
          </a:endParaRPr>
        </a:p>
      </dgm:t>
    </dgm:pt>
    <dgm:pt modelId="{92A2A826-47AE-43EA-9DDB-5B269799D6C8}" type="parTrans" cxnId="{59128B73-EF35-4A5E-A4CD-9D01FDA6B2E8}">
      <dgm:prSet/>
      <dgm:spPr/>
      <dgm:t>
        <a:bodyPr/>
        <a:lstStyle/>
        <a:p>
          <a:endParaRPr lang="en-US"/>
        </a:p>
      </dgm:t>
    </dgm:pt>
    <dgm:pt modelId="{AF06B4EE-61D8-4DC2-9F4F-7F91AE25E571}" type="sibTrans" cxnId="{59128B73-EF35-4A5E-A4CD-9D01FDA6B2E8}">
      <dgm:prSet/>
      <dgm:spPr/>
      <dgm:t>
        <a:bodyPr/>
        <a:lstStyle/>
        <a:p>
          <a:endParaRPr lang="en-US"/>
        </a:p>
      </dgm:t>
    </dgm:pt>
    <dgm:pt modelId="{70F16FC0-3A5C-46A3-979E-0CAFBC645BB6}">
      <dgm:prSet custT="1"/>
      <dgm:spPr/>
      <dgm:t>
        <a:bodyPr/>
        <a:lstStyle/>
        <a:p>
          <a:r>
            <a:rPr lang="es-ES_tradnl" sz="1900" kern="1200" dirty="0">
              <a:solidFill>
                <a:prstClr val="black">
                  <a:hueOff val="0"/>
                  <a:satOff val="0"/>
                  <a:lumOff val="0"/>
                  <a:alphaOff val="0"/>
                </a:prstClr>
              </a:solidFill>
              <a:latin typeface="Calibri" panose="020F0502020204030204"/>
              <a:ea typeface="+mn-ea"/>
              <a:cs typeface="+mn-cs"/>
            </a:rPr>
            <a:t>¿Cómo deben valorarse las mejoras</a:t>
          </a:r>
          <a:r>
            <a:rPr lang="en-US" sz="1900" kern="1200" dirty="0">
              <a:solidFill>
                <a:prstClr val="black">
                  <a:hueOff val="0"/>
                  <a:satOff val="0"/>
                  <a:lumOff val="0"/>
                  <a:alphaOff val="0"/>
                </a:prstClr>
              </a:solidFill>
              <a:latin typeface="Calibri" panose="020F0502020204030204"/>
              <a:ea typeface="+mn-ea"/>
              <a:cs typeface="+mn-cs"/>
            </a:rPr>
            <a:t>? </a:t>
          </a:r>
          <a:endParaRPr lang="en-US" sz="1900" kern="1200" dirty="0"/>
        </a:p>
      </dgm:t>
    </dgm:pt>
    <dgm:pt modelId="{2C111CD7-65EC-4FE8-8755-A461BE612B4F}" type="parTrans" cxnId="{EF0A7E7E-9A80-4224-8240-23ED9F4C9DE7}">
      <dgm:prSet/>
      <dgm:spPr/>
      <dgm:t>
        <a:bodyPr/>
        <a:lstStyle/>
        <a:p>
          <a:endParaRPr lang="en-US"/>
        </a:p>
      </dgm:t>
    </dgm:pt>
    <dgm:pt modelId="{EC7DD3B0-7815-40E1-89A7-B04A7B48B73E}" type="sibTrans" cxnId="{EF0A7E7E-9A80-4224-8240-23ED9F4C9DE7}">
      <dgm:prSet/>
      <dgm:spPr/>
      <dgm:t>
        <a:bodyPr/>
        <a:lstStyle/>
        <a:p>
          <a:endParaRPr lang="en-US"/>
        </a:p>
      </dgm:t>
    </dgm:pt>
    <dgm:pt modelId="{2F645916-6F54-4C7B-B292-6A0253D4BD99}">
      <dgm:prSet custT="1"/>
      <dgm:spPr/>
      <dgm:t>
        <a:bodyPr/>
        <a:lstStyle/>
        <a:p>
          <a:r>
            <a:rPr lang="es-ES_tradnl" sz="1700" kern="1200" dirty="0">
              <a:solidFill>
                <a:prstClr val="black">
                  <a:hueOff val="0"/>
                  <a:satOff val="0"/>
                  <a:lumOff val="0"/>
                  <a:alphaOff val="0"/>
                </a:prstClr>
              </a:solidFill>
              <a:latin typeface="Calibri" panose="020F0502020204030204"/>
              <a:ea typeface="+mn-ea"/>
              <a:cs typeface="+mn-cs"/>
            </a:rPr>
            <a:t>¿Cómo se debe supervisar y ejercer el cumplimiento?</a:t>
          </a:r>
          <a:r>
            <a:rPr lang="en-US" sz="1700" kern="1200" dirty="0">
              <a:solidFill>
                <a:prstClr val="black">
                  <a:hueOff val="0"/>
                  <a:satOff val="0"/>
                  <a:lumOff val="0"/>
                  <a:alphaOff val="0"/>
                </a:prstClr>
              </a:solidFill>
              <a:latin typeface="Calibri" panose="020F0502020204030204"/>
              <a:ea typeface="+mn-ea"/>
              <a:cs typeface="+mn-cs"/>
            </a:rPr>
            <a:t> </a:t>
          </a:r>
          <a:endParaRPr lang="en-US" sz="1700" kern="1200" dirty="0"/>
        </a:p>
      </dgm:t>
    </dgm:pt>
    <dgm:pt modelId="{4F687CDC-57D1-43C1-B19F-89518A1FE277}" type="parTrans" cxnId="{30C3800E-8BE0-4D66-A19D-C21763674F5B}">
      <dgm:prSet/>
      <dgm:spPr/>
      <dgm:t>
        <a:bodyPr/>
        <a:lstStyle/>
        <a:p>
          <a:endParaRPr lang="en-US"/>
        </a:p>
      </dgm:t>
    </dgm:pt>
    <dgm:pt modelId="{33F501F3-7E48-4C4C-B990-9A3CF64FA8A2}" type="sibTrans" cxnId="{30C3800E-8BE0-4D66-A19D-C21763674F5B}">
      <dgm:prSet/>
      <dgm:spPr/>
      <dgm:t>
        <a:bodyPr/>
        <a:lstStyle/>
        <a:p>
          <a:endParaRPr lang="en-US"/>
        </a:p>
      </dgm:t>
    </dgm:pt>
    <dgm:pt modelId="{B3DB2AF3-15FC-4185-8C48-A533B52F5FB5}" type="pres">
      <dgm:prSet presAssocID="{845B5987-B5A1-480D-A1C8-321B5656BA57}" presName="root" presStyleCnt="0">
        <dgm:presLayoutVars>
          <dgm:dir/>
          <dgm:resizeHandles val="exact"/>
        </dgm:presLayoutVars>
      </dgm:prSet>
      <dgm:spPr/>
    </dgm:pt>
    <dgm:pt modelId="{DA62B607-50B5-4342-8367-89799C4429B3}" type="pres">
      <dgm:prSet presAssocID="{82D7D8C1-F995-48AC-8ADE-90DF11924434}" presName="compNode" presStyleCnt="0"/>
      <dgm:spPr/>
    </dgm:pt>
    <dgm:pt modelId="{175A9C04-E4E9-4678-9409-BE7F58AFF63E}" type="pres">
      <dgm:prSet presAssocID="{82D7D8C1-F995-48AC-8ADE-90DF11924434}" presName="bgRect" presStyleLbl="bgShp" presStyleIdx="0" presStyleCnt="5"/>
      <dgm:spPr/>
    </dgm:pt>
    <dgm:pt modelId="{E896303C-7271-4041-BD9D-9948D226F134}" type="pres">
      <dgm:prSet presAssocID="{82D7D8C1-F995-48AC-8ADE-90DF1192443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ars"/>
        </a:ext>
      </dgm:extLst>
    </dgm:pt>
    <dgm:pt modelId="{093ECA9A-0192-4E5A-8CF0-B91D47D21175}" type="pres">
      <dgm:prSet presAssocID="{82D7D8C1-F995-48AC-8ADE-90DF11924434}" presName="spaceRect" presStyleCnt="0"/>
      <dgm:spPr/>
    </dgm:pt>
    <dgm:pt modelId="{084E3D00-7D1F-4FF9-94A5-E470629F1B22}" type="pres">
      <dgm:prSet presAssocID="{82D7D8C1-F995-48AC-8ADE-90DF11924434}" presName="parTx" presStyleLbl="revTx" presStyleIdx="0" presStyleCnt="5">
        <dgm:presLayoutVars>
          <dgm:chMax val="0"/>
          <dgm:chPref val="0"/>
        </dgm:presLayoutVars>
      </dgm:prSet>
      <dgm:spPr/>
    </dgm:pt>
    <dgm:pt modelId="{04757D2E-3EDD-4889-A21F-EA352FB0A6DB}" type="pres">
      <dgm:prSet presAssocID="{255B1590-4E34-4B48-B0B0-EC3FAF13FA3C}" presName="sibTrans" presStyleCnt="0"/>
      <dgm:spPr/>
    </dgm:pt>
    <dgm:pt modelId="{C672B550-2EB7-4CE0-A9DF-353003E55803}" type="pres">
      <dgm:prSet presAssocID="{7629036E-530C-423E-A03D-B332F5F711E8}" presName="compNode" presStyleCnt="0"/>
      <dgm:spPr/>
    </dgm:pt>
    <dgm:pt modelId="{A9E492C2-05F2-4426-88A8-8969C1269DA2}" type="pres">
      <dgm:prSet presAssocID="{7629036E-530C-423E-A03D-B332F5F711E8}" presName="bgRect" presStyleLbl="bgShp" presStyleIdx="1" presStyleCnt="5"/>
      <dgm:spPr/>
    </dgm:pt>
    <dgm:pt modelId="{073B95E2-F03B-4E4C-9594-9B88EBC2121B}" type="pres">
      <dgm:prSet presAssocID="{7629036E-530C-423E-A03D-B332F5F711E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sed Quotation Mark"/>
        </a:ext>
      </dgm:extLst>
    </dgm:pt>
    <dgm:pt modelId="{6EBEF7A2-094B-437D-B844-C5F92A1E6FD5}" type="pres">
      <dgm:prSet presAssocID="{7629036E-530C-423E-A03D-B332F5F711E8}" presName="spaceRect" presStyleCnt="0"/>
      <dgm:spPr/>
    </dgm:pt>
    <dgm:pt modelId="{0349262D-1A1A-443F-969A-ED73D63BF3E5}" type="pres">
      <dgm:prSet presAssocID="{7629036E-530C-423E-A03D-B332F5F711E8}" presName="parTx" presStyleLbl="revTx" presStyleIdx="1" presStyleCnt="5">
        <dgm:presLayoutVars>
          <dgm:chMax val="0"/>
          <dgm:chPref val="0"/>
        </dgm:presLayoutVars>
      </dgm:prSet>
      <dgm:spPr/>
    </dgm:pt>
    <dgm:pt modelId="{9E76E63E-1927-41B2-978E-8F46A5EFE0F2}" type="pres">
      <dgm:prSet presAssocID="{2130A6E1-13D9-40CC-AEC5-4CD6A41D9960}" presName="sibTrans" presStyleCnt="0"/>
      <dgm:spPr/>
    </dgm:pt>
    <dgm:pt modelId="{E886FC31-B026-45C6-982A-5326B5E58433}" type="pres">
      <dgm:prSet presAssocID="{283793BE-D6A6-4F9A-88B0-96000EFF2374}" presName="compNode" presStyleCnt="0"/>
      <dgm:spPr/>
    </dgm:pt>
    <dgm:pt modelId="{EFCF91A6-CB61-42AB-8241-157B7F070E30}" type="pres">
      <dgm:prSet presAssocID="{283793BE-D6A6-4F9A-88B0-96000EFF2374}" presName="bgRect" presStyleLbl="bgShp" presStyleIdx="2" presStyleCnt="5"/>
      <dgm:spPr/>
    </dgm:pt>
    <dgm:pt modelId="{38D54B67-4519-4CEA-902C-DA92B02B2824}" type="pres">
      <dgm:prSet presAssocID="{283793BE-D6A6-4F9A-88B0-96000EFF237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ar"/>
        </a:ext>
      </dgm:extLst>
    </dgm:pt>
    <dgm:pt modelId="{B894DB96-F94C-4D68-B1DE-FE22F78CD6CC}" type="pres">
      <dgm:prSet presAssocID="{283793BE-D6A6-4F9A-88B0-96000EFF2374}" presName="spaceRect" presStyleCnt="0"/>
      <dgm:spPr/>
    </dgm:pt>
    <dgm:pt modelId="{3CBC5F02-94E1-4F86-975A-DB1618A03DBD}" type="pres">
      <dgm:prSet presAssocID="{283793BE-D6A6-4F9A-88B0-96000EFF2374}" presName="parTx" presStyleLbl="revTx" presStyleIdx="2" presStyleCnt="5">
        <dgm:presLayoutVars>
          <dgm:chMax val="0"/>
          <dgm:chPref val="0"/>
        </dgm:presLayoutVars>
      </dgm:prSet>
      <dgm:spPr/>
    </dgm:pt>
    <dgm:pt modelId="{88660A8F-C723-47FD-8750-78814A07C596}" type="pres">
      <dgm:prSet presAssocID="{AF06B4EE-61D8-4DC2-9F4F-7F91AE25E571}" presName="sibTrans" presStyleCnt="0"/>
      <dgm:spPr/>
    </dgm:pt>
    <dgm:pt modelId="{1E966569-268A-499B-8279-4CCFD842D54E}" type="pres">
      <dgm:prSet presAssocID="{70F16FC0-3A5C-46A3-979E-0CAFBC645BB6}" presName="compNode" presStyleCnt="0"/>
      <dgm:spPr/>
    </dgm:pt>
    <dgm:pt modelId="{CD1B4CAD-B7D5-44FD-BA7C-0048E4565198}" type="pres">
      <dgm:prSet presAssocID="{70F16FC0-3A5C-46A3-979E-0CAFBC645BB6}" presName="bgRect" presStyleLbl="bgShp" presStyleIdx="3" presStyleCnt="5"/>
      <dgm:spPr/>
    </dgm:pt>
    <dgm:pt modelId="{ED036719-8721-42E7-B4D0-DFF4D9FBB79E}" type="pres">
      <dgm:prSet presAssocID="{70F16FC0-3A5C-46A3-979E-0CAFBC645BB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llar"/>
        </a:ext>
      </dgm:extLst>
    </dgm:pt>
    <dgm:pt modelId="{1DECC610-3642-47D7-9AC4-C491944FD773}" type="pres">
      <dgm:prSet presAssocID="{70F16FC0-3A5C-46A3-979E-0CAFBC645BB6}" presName="spaceRect" presStyleCnt="0"/>
      <dgm:spPr/>
    </dgm:pt>
    <dgm:pt modelId="{DE2FDADC-5496-478A-9EC6-473847ACE667}" type="pres">
      <dgm:prSet presAssocID="{70F16FC0-3A5C-46A3-979E-0CAFBC645BB6}" presName="parTx" presStyleLbl="revTx" presStyleIdx="3" presStyleCnt="5">
        <dgm:presLayoutVars>
          <dgm:chMax val="0"/>
          <dgm:chPref val="0"/>
        </dgm:presLayoutVars>
      </dgm:prSet>
      <dgm:spPr/>
    </dgm:pt>
    <dgm:pt modelId="{E16C0100-A3C5-4B75-9AD9-95BA253C81B0}" type="pres">
      <dgm:prSet presAssocID="{EC7DD3B0-7815-40E1-89A7-B04A7B48B73E}" presName="sibTrans" presStyleCnt="0"/>
      <dgm:spPr/>
    </dgm:pt>
    <dgm:pt modelId="{1E594F8E-1D0B-4CE6-9DB0-DE4D170DB8E0}" type="pres">
      <dgm:prSet presAssocID="{2F645916-6F54-4C7B-B292-6A0253D4BD99}" presName="compNode" presStyleCnt="0"/>
      <dgm:spPr/>
    </dgm:pt>
    <dgm:pt modelId="{C1F0570B-6C78-4160-BA6D-2024BD420F2E}" type="pres">
      <dgm:prSet presAssocID="{2F645916-6F54-4C7B-B292-6A0253D4BD99}" presName="bgRect" presStyleLbl="bgShp" presStyleIdx="4" presStyleCnt="5"/>
      <dgm:spPr/>
    </dgm:pt>
    <dgm:pt modelId="{E738C04D-AE54-4819-90F4-1D82FF882284}" type="pres">
      <dgm:prSet presAssocID="{2F645916-6F54-4C7B-B292-6A0253D4BD9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ock"/>
        </a:ext>
      </dgm:extLst>
    </dgm:pt>
    <dgm:pt modelId="{6FD980AC-1109-4C88-A8B3-BF96560DCED3}" type="pres">
      <dgm:prSet presAssocID="{2F645916-6F54-4C7B-B292-6A0253D4BD99}" presName="spaceRect" presStyleCnt="0"/>
      <dgm:spPr/>
    </dgm:pt>
    <dgm:pt modelId="{8F9C803A-2988-4828-A12A-FDF6F5953106}" type="pres">
      <dgm:prSet presAssocID="{2F645916-6F54-4C7B-B292-6A0253D4BD99}" presName="parTx" presStyleLbl="revTx" presStyleIdx="4" presStyleCnt="5">
        <dgm:presLayoutVars>
          <dgm:chMax val="0"/>
          <dgm:chPref val="0"/>
        </dgm:presLayoutVars>
      </dgm:prSet>
      <dgm:spPr/>
    </dgm:pt>
  </dgm:ptLst>
  <dgm:cxnLst>
    <dgm:cxn modelId="{907AF20B-8BC2-461E-B7B6-5AE650AE76DD}" type="presOf" srcId="{283793BE-D6A6-4F9A-88B0-96000EFF2374}" destId="{3CBC5F02-94E1-4F86-975A-DB1618A03DBD}" srcOrd="0" destOrd="0" presId="urn:microsoft.com/office/officeart/2018/2/layout/IconVerticalSolidList"/>
    <dgm:cxn modelId="{30C3800E-8BE0-4D66-A19D-C21763674F5B}" srcId="{845B5987-B5A1-480D-A1C8-321B5656BA57}" destId="{2F645916-6F54-4C7B-B292-6A0253D4BD99}" srcOrd="4" destOrd="0" parTransId="{4F687CDC-57D1-43C1-B19F-89518A1FE277}" sibTransId="{33F501F3-7E48-4C4C-B990-9A3CF64FA8A2}"/>
    <dgm:cxn modelId="{4B57F653-3401-40ED-99E3-B2178C977FA0}" type="presOf" srcId="{2F645916-6F54-4C7B-B292-6A0253D4BD99}" destId="{8F9C803A-2988-4828-A12A-FDF6F5953106}" srcOrd="0" destOrd="0" presId="urn:microsoft.com/office/officeart/2018/2/layout/IconVerticalSolidList"/>
    <dgm:cxn modelId="{FDB1EC59-43C5-487C-A323-746BAD2B09F8}" type="presOf" srcId="{82D7D8C1-F995-48AC-8ADE-90DF11924434}" destId="{084E3D00-7D1F-4FF9-94A5-E470629F1B22}" srcOrd="0" destOrd="0" presId="urn:microsoft.com/office/officeart/2018/2/layout/IconVerticalSolidList"/>
    <dgm:cxn modelId="{CB6F9E5A-9050-404A-8F63-9077A67B1F6D}" srcId="{845B5987-B5A1-480D-A1C8-321B5656BA57}" destId="{82D7D8C1-F995-48AC-8ADE-90DF11924434}" srcOrd="0" destOrd="0" parTransId="{471C659C-6915-4B12-A9E5-08E9DFE6856B}" sibTransId="{255B1590-4E34-4B48-B0B0-EC3FAF13FA3C}"/>
    <dgm:cxn modelId="{59128B73-EF35-4A5E-A4CD-9D01FDA6B2E8}" srcId="{845B5987-B5A1-480D-A1C8-321B5656BA57}" destId="{283793BE-D6A6-4F9A-88B0-96000EFF2374}" srcOrd="2" destOrd="0" parTransId="{92A2A826-47AE-43EA-9DDB-5B269799D6C8}" sibTransId="{AF06B4EE-61D8-4DC2-9F4F-7F91AE25E571}"/>
    <dgm:cxn modelId="{EF0A7E7E-9A80-4224-8240-23ED9F4C9DE7}" srcId="{845B5987-B5A1-480D-A1C8-321B5656BA57}" destId="{70F16FC0-3A5C-46A3-979E-0CAFBC645BB6}" srcOrd="3" destOrd="0" parTransId="{2C111CD7-65EC-4FE8-8755-A461BE612B4F}" sibTransId="{EC7DD3B0-7815-40E1-89A7-B04A7B48B73E}"/>
    <dgm:cxn modelId="{58E83998-9616-4260-8851-05130D3AF2FA}" srcId="{845B5987-B5A1-480D-A1C8-321B5656BA57}" destId="{7629036E-530C-423E-A03D-B332F5F711E8}" srcOrd="1" destOrd="0" parTransId="{6BC27F68-2F5F-47F2-8A1C-08FCF5E52917}" sibTransId="{2130A6E1-13D9-40CC-AEC5-4CD6A41D9960}"/>
    <dgm:cxn modelId="{79885DCC-A731-470C-AEBC-624CD4169855}" type="presOf" srcId="{70F16FC0-3A5C-46A3-979E-0CAFBC645BB6}" destId="{DE2FDADC-5496-478A-9EC6-473847ACE667}" srcOrd="0" destOrd="0" presId="urn:microsoft.com/office/officeart/2018/2/layout/IconVerticalSolidList"/>
    <dgm:cxn modelId="{DA20A9F0-0255-4CBA-8773-E836BC44D59A}" type="presOf" srcId="{7629036E-530C-423E-A03D-B332F5F711E8}" destId="{0349262D-1A1A-443F-969A-ED73D63BF3E5}" srcOrd="0" destOrd="0" presId="urn:microsoft.com/office/officeart/2018/2/layout/IconVerticalSolidList"/>
    <dgm:cxn modelId="{2F63FFFB-9007-4EA8-B2AB-959C98B9D0E9}" type="presOf" srcId="{845B5987-B5A1-480D-A1C8-321B5656BA57}" destId="{B3DB2AF3-15FC-4185-8C48-A533B52F5FB5}" srcOrd="0" destOrd="0" presId="urn:microsoft.com/office/officeart/2018/2/layout/IconVerticalSolidList"/>
    <dgm:cxn modelId="{E32235A4-795E-4026-8E01-E481A2CEF474}" type="presParOf" srcId="{B3DB2AF3-15FC-4185-8C48-A533B52F5FB5}" destId="{DA62B607-50B5-4342-8367-89799C4429B3}" srcOrd="0" destOrd="0" presId="urn:microsoft.com/office/officeart/2018/2/layout/IconVerticalSolidList"/>
    <dgm:cxn modelId="{D0DA9FB8-1CCC-46CF-A627-F0FD97C73022}" type="presParOf" srcId="{DA62B607-50B5-4342-8367-89799C4429B3}" destId="{175A9C04-E4E9-4678-9409-BE7F58AFF63E}" srcOrd="0" destOrd="0" presId="urn:microsoft.com/office/officeart/2018/2/layout/IconVerticalSolidList"/>
    <dgm:cxn modelId="{431971C9-098E-4D64-8CD7-2F5E3DBAAD30}" type="presParOf" srcId="{DA62B607-50B5-4342-8367-89799C4429B3}" destId="{E896303C-7271-4041-BD9D-9948D226F134}" srcOrd="1" destOrd="0" presId="urn:microsoft.com/office/officeart/2018/2/layout/IconVerticalSolidList"/>
    <dgm:cxn modelId="{6A687A24-D7C6-454E-A8F3-92A6520DE3EF}" type="presParOf" srcId="{DA62B607-50B5-4342-8367-89799C4429B3}" destId="{093ECA9A-0192-4E5A-8CF0-B91D47D21175}" srcOrd="2" destOrd="0" presId="urn:microsoft.com/office/officeart/2018/2/layout/IconVerticalSolidList"/>
    <dgm:cxn modelId="{2FA804E9-069A-4A85-87DE-2509948C9C21}" type="presParOf" srcId="{DA62B607-50B5-4342-8367-89799C4429B3}" destId="{084E3D00-7D1F-4FF9-94A5-E470629F1B22}" srcOrd="3" destOrd="0" presId="urn:microsoft.com/office/officeart/2018/2/layout/IconVerticalSolidList"/>
    <dgm:cxn modelId="{E78FE8EE-B7D1-471B-BA3E-9C6F910358FA}" type="presParOf" srcId="{B3DB2AF3-15FC-4185-8C48-A533B52F5FB5}" destId="{04757D2E-3EDD-4889-A21F-EA352FB0A6DB}" srcOrd="1" destOrd="0" presId="urn:microsoft.com/office/officeart/2018/2/layout/IconVerticalSolidList"/>
    <dgm:cxn modelId="{4B900F84-5EFB-490B-B3CB-64506289A7DE}" type="presParOf" srcId="{B3DB2AF3-15FC-4185-8C48-A533B52F5FB5}" destId="{C672B550-2EB7-4CE0-A9DF-353003E55803}" srcOrd="2" destOrd="0" presId="urn:microsoft.com/office/officeart/2018/2/layout/IconVerticalSolidList"/>
    <dgm:cxn modelId="{1342E615-D0BE-4151-8A18-3546541C656E}" type="presParOf" srcId="{C672B550-2EB7-4CE0-A9DF-353003E55803}" destId="{A9E492C2-05F2-4426-88A8-8969C1269DA2}" srcOrd="0" destOrd="0" presId="urn:microsoft.com/office/officeart/2018/2/layout/IconVerticalSolidList"/>
    <dgm:cxn modelId="{DE5041C2-9FEF-4145-8080-D1E792D0AA3E}" type="presParOf" srcId="{C672B550-2EB7-4CE0-A9DF-353003E55803}" destId="{073B95E2-F03B-4E4C-9594-9B88EBC2121B}" srcOrd="1" destOrd="0" presId="urn:microsoft.com/office/officeart/2018/2/layout/IconVerticalSolidList"/>
    <dgm:cxn modelId="{6CD63F6B-B092-406F-8FCF-D92E844A8CF0}" type="presParOf" srcId="{C672B550-2EB7-4CE0-A9DF-353003E55803}" destId="{6EBEF7A2-094B-437D-B844-C5F92A1E6FD5}" srcOrd="2" destOrd="0" presId="urn:microsoft.com/office/officeart/2018/2/layout/IconVerticalSolidList"/>
    <dgm:cxn modelId="{8C6DE3C7-A329-4405-95BD-AD8FFB163253}" type="presParOf" srcId="{C672B550-2EB7-4CE0-A9DF-353003E55803}" destId="{0349262D-1A1A-443F-969A-ED73D63BF3E5}" srcOrd="3" destOrd="0" presId="urn:microsoft.com/office/officeart/2018/2/layout/IconVerticalSolidList"/>
    <dgm:cxn modelId="{D8B62EB4-38AD-46B6-A909-3DFAAA934AA3}" type="presParOf" srcId="{B3DB2AF3-15FC-4185-8C48-A533B52F5FB5}" destId="{9E76E63E-1927-41B2-978E-8F46A5EFE0F2}" srcOrd="3" destOrd="0" presId="urn:microsoft.com/office/officeart/2018/2/layout/IconVerticalSolidList"/>
    <dgm:cxn modelId="{F1C772AE-473B-4925-94C3-88701B36D266}" type="presParOf" srcId="{B3DB2AF3-15FC-4185-8C48-A533B52F5FB5}" destId="{E886FC31-B026-45C6-982A-5326B5E58433}" srcOrd="4" destOrd="0" presId="urn:microsoft.com/office/officeart/2018/2/layout/IconVerticalSolidList"/>
    <dgm:cxn modelId="{3234EFC3-B6C8-455D-A41B-1EB0ED6B1337}" type="presParOf" srcId="{E886FC31-B026-45C6-982A-5326B5E58433}" destId="{EFCF91A6-CB61-42AB-8241-157B7F070E30}" srcOrd="0" destOrd="0" presId="urn:microsoft.com/office/officeart/2018/2/layout/IconVerticalSolidList"/>
    <dgm:cxn modelId="{76CC7C86-BC55-4052-AED4-339126714261}" type="presParOf" srcId="{E886FC31-B026-45C6-982A-5326B5E58433}" destId="{38D54B67-4519-4CEA-902C-DA92B02B2824}" srcOrd="1" destOrd="0" presId="urn:microsoft.com/office/officeart/2018/2/layout/IconVerticalSolidList"/>
    <dgm:cxn modelId="{76FEFC4B-7D60-4154-9F55-1237F0E16620}" type="presParOf" srcId="{E886FC31-B026-45C6-982A-5326B5E58433}" destId="{B894DB96-F94C-4D68-B1DE-FE22F78CD6CC}" srcOrd="2" destOrd="0" presId="urn:microsoft.com/office/officeart/2018/2/layout/IconVerticalSolidList"/>
    <dgm:cxn modelId="{22BDF92F-3D39-415E-B1C7-EA84D88476F1}" type="presParOf" srcId="{E886FC31-B026-45C6-982A-5326B5E58433}" destId="{3CBC5F02-94E1-4F86-975A-DB1618A03DBD}" srcOrd="3" destOrd="0" presId="urn:microsoft.com/office/officeart/2018/2/layout/IconVerticalSolidList"/>
    <dgm:cxn modelId="{350B1C62-C61B-4E0B-947C-BF0255D2C572}" type="presParOf" srcId="{B3DB2AF3-15FC-4185-8C48-A533B52F5FB5}" destId="{88660A8F-C723-47FD-8750-78814A07C596}" srcOrd="5" destOrd="0" presId="urn:microsoft.com/office/officeart/2018/2/layout/IconVerticalSolidList"/>
    <dgm:cxn modelId="{8E2E12B3-2748-4807-A6EB-5782E516D1B6}" type="presParOf" srcId="{B3DB2AF3-15FC-4185-8C48-A533B52F5FB5}" destId="{1E966569-268A-499B-8279-4CCFD842D54E}" srcOrd="6" destOrd="0" presId="urn:microsoft.com/office/officeart/2018/2/layout/IconVerticalSolidList"/>
    <dgm:cxn modelId="{85E34E12-29D3-4B23-99C5-5AFADFF0BA1D}" type="presParOf" srcId="{1E966569-268A-499B-8279-4CCFD842D54E}" destId="{CD1B4CAD-B7D5-44FD-BA7C-0048E4565198}" srcOrd="0" destOrd="0" presId="urn:microsoft.com/office/officeart/2018/2/layout/IconVerticalSolidList"/>
    <dgm:cxn modelId="{1A3260CC-C1C5-44FC-875E-17DCEA049B45}" type="presParOf" srcId="{1E966569-268A-499B-8279-4CCFD842D54E}" destId="{ED036719-8721-42E7-B4D0-DFF4D9FBB79E}" srcOrd="1" destOrd="0" presId="urn:microsoft.com/office/officeart/2018/2/layout/IconVerticalSolidList"/>
    <dgm:cxn modelId="{7836836D-AAB5-4DD9-8B5E-EE32FF06A1B6}" type="presParOf" srcId="{1E966569-268A-499B-8279-4CCFD842D54E}" destId="{1DECC610-3642-47D7-9AC4-C491944FD773}" srcOrd="2" destOrd="0" presId="urn:microsoft.com/office/officeart/2018/2/layout/IconVerticalSolidList"/>
    <dgm:cxn modelId="{1BF59273-35F8-42F3-BD63-7F8904F89F2C}" type="presParOf" srcId="{1E966569-268A-499B-8279-4CCFD842D54E}" destId="{DE2FDADC-5496-478A-9EC6-473847ACE667}" srcOrd="3" destOrd="0" presId="urn:microsoft.com/office/officeart/2018/2/layout/IconVerticalSolidList"/>
    <dgm:cxn modelId="{3CDA26AC-A647-415A-AC75-6BD782AA57D2}" type="presParOf" srcId="{B3DB2AF3-15FC-4185-8C48-A533B52F5FB5}" destId="{E16C0100-A3C5-4B75-9AD9-95BA253C81B0}" srcOrd="7" destOrd="0" presId="urn:microsoft.com/office/officeart/2018/2/layout/IconVerticalSolidList"/>
    <dgm:cxn modelId="{A7D412E0-19DB-449A-BC2C-84AF8A6D3C30}" type="presParOf" srcId="{B3DB2AF3-15FC-4185-8C48-A533B52F5FB5}" destId="{1E594F8E-1D0B-4CE6-9DB0-DE4D170DB8E0}" srcOrd="8" destOrd="0" presId="urn:microsoft.com/office/officeart/2018/2/layout/IconVerticalSolidList"/>
    <dgm:cxn modelId="{42B1A4C2-9AA1-4353-8A56-81D69C2FFE8A}" type="presParOf" srcId="{1E594F8E-1D0B-4CE6-9DB0-DE4D170DB8E0}" destId="{C1F0570B-6C78-4160-BA6D-2024BD420F2E}" srcOrd="0" destOrd="0" presId="urn:microsoft.com/office/officeart/2018/2/layout/IconVerticalSolidList"/>
    <dgm:cxn modelId="{BAFA363F-B07B-48BD-B122-0C6F3064EE40}" type="presParOf" srcId="{1E594F8E-1D0B-4CE6-9DB0-DE4D170DB8E0}" destId="{E738C04D-AE54-4819-90F4-1D82FF882284}" srcOrd="1" destOrd="0" presId="urn:microsoft.com/office/officeart/2018/2/layout/IconVerticalSolidList"/>
    <dgm:cxn modelId="{5F884292-1897-4002-A502-D07A31F6E7B7}" type="presParOf" srcId="{1E594F8E-1D0B-4CE6-9DB0-DE4D170DB8E0}" destId="{6FD980AC-1109-4C88-A8B3-BF96560DCED3}" srcOrd="2" destOrd="0" presId="urn:microsoft.com/office/officeart/2018/2/layout/IconVerticalSolidList"/>
    <dgm:cxn modelId="{2BBA4A49-4217-482A-B927-6A9AA6495E7E}" type="presParOf" srcId="{1E594F8E-1D0B-4CE6-9DB0-DE4D170DB8E0}" destId="{8F9C803A-2988-4828-A12A-FDF6F595310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7CD549-3A6B-412E-A5E6-191ED3D6CF34}"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ACFA41A-A393-4EB2-9856-D445E92F766A}">
      <dgm:prSet/>
      <dgm:spPr/>
      <dgm:t>
        <a:bodyPr/>
        <a:lstStyle/>
        <a:p>
          <a:pPr>
            <a:lnSpc>
              <a:spcPct val="100000"/>
            </a:lnSpc>
            <a:defRPr cap="all"/>
          </a:pPr>
          <a:r>
            <a:rPr lang="es-ES_tradnl" b="1" noProof="0" dirty="0"/>
            <a:t>Medidas para asegurar el mantenimiento adecuado</a:t>
          </a:r>
          <a:endParaRPr lang="es-ES_tradnl" noProof="0" dirty="0"/>
        </a:p>
      </dgm:t>
    </dgm:pt>
    <dgm:pt modelId="{B55FCEA0-4AA6-4C30-9C9E-C37D06F8B10C}" type="parTrans" cxnId="{EABEA3D8-5509-42B3-8F99-9D1E47D60DB0}">
      <dgm:prSet/>
      <dgm:spPr/>
      <dgm:t>
        <a:bodyPr/>
        <a:lstStyle/>
        <a:p>
          <a:endParaRPr lang="en-US"/>
        </a:p>
      </dgm:t>
    </dgm:pt>
    <dgm:pt modelId="{8B88F96F-C3D7-415F-90A8-392D9933A99F}" type="sibTrans" cxnId="{EABEA3D8-5509-42B3-8F99-9D1E47D60DB0}">
      <dgm:prSet/>
      <dgm:spPr/>
      <dgm:t>
        <a:bodyPr/>
        <a:lstStyle/>
        <a:p>
          <a:endParaRPr lang="en-US"/>
        </a:p>
      </dgm:t>
    </dgm:pt>
    <dgm:pt modelId="{EFAEFF76-2F9B-44CA-9EB3-4845573AF00F}">
      <dgm:prSet/>
      <dgm:spPr/>
      <dgm:t>
        <a:bodyPr/>
        <a:lstStyle/>
        <a:p>
          <a:pPr>
            <a:lnSpc>
              <a:spcPct val="100000"/>
            </a:lnSpc>
            <a:defRPr cap="all"/>
          </a:pPr>
          <a:r>
            <a:rPr lang="es-ES_tradnl" b="1" noProof="0" dirty="0"/>
            <a:t>Consideraciones de la vivienda multifamiliar</a:t>
          </a:r>
          <a:endParaRPr lang="es-ES_tradnl" noProof="0" dirty="0"/>
        </a:p>
      </dgm:t>
    </dgm:pt>
    <dgm:pt modelId="{1E99F478-7F69-40CF-A95F-57E16131902E}" type="parTrans" cxnId="{9DFC96AD-9DF0-414D-A6DA-A0E95316461D}">
      <dgm:prSet/>
      <dgm:spPr/>
      <dgm:t>
        <a:bodyPr/>
        <a:lstStyle/>
        <a:p>
          <a:endParaRPr lang="en-US"/>
        </a:p>
      </dgm:t>
    </dgm:pt>
    <dgm:pt modelId="{75544E5F-0720-4DDC-A47C-3677D11129C7}" type="sibTrans" cxnId="{9DFC96AD-9DF0-414D-A6DA-A0E95316461D}">
      <dgm:prSet/>
      <dgm:spPr/>
      <dgm:t>
        <a:bodyPr/>
        <a:lstStyle/>
        <a:p>
          <a:endParaRPr lang="en-US"/>
        </a:p>
      </dgm:t>
    </dgm:pt>
    <dgm:pt modelId="{2EC7F516-51C4-4830-8443-850CD3C6E3E0}" type="pres">
      <dgm:prSet presAssocID="{0D7CD549-3A6B-412E-A5E6-191ED3D6CF34}" presName="root" presStyleCnt="0">
        <dgm:presLayoutVars>
          <dgm:dir/>
          <dgm:resizeHandles val="exact"/>
        </dgm:presLayoutVars>
      </dgm:prSet>
      <dgm:spPr/>
    </dgm:pt>
    <dgm:pt modelId="{75962A01-D891-4381-B73B-984D2D0D5666}" type="pres">
      <dgm:prSet presAssocID="{FACFA41A-A393-4EB2-9856-D445E92F766A}" presName="compNode" presStyleCnt="0"/>
      <dgm:spPr/>
    </dgm:pt>
    <dgm:pt modelId="{A76D10F5-5402-4FEA-BCD1-BC682D4EFF96}" type="pres">
      <dgm:prSet presAssocID="{FACFA41A-A393-4EB2-9856-D445E92F766A}" presName="iconBgRect" presStyleLbl="bgShp" presStyleIdx="0" presStyleCnt="2"/>
      <dgm:spPr>
        <a:prstGeom prst="round2DiagRect">
          <a:avLst>
            <a:gd name="adj1" fmla="val 29727"/>
            <a:gd name="adj2" fmla="val 0"/>
          </a:avLst>
        </a:prstGeom>
      </dgm:spPr>
    </dgm:pt>
    <dgm:pt modelId="{FD73A4FA-1DB7-4DEC-84E6-26380630DF45}" type="pres">
      <dgm:prSet presAssocID="{FACFA41A-A393-4EB2-9856-D445E92F766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ls"/>
        </a:ext>
      </dgm:extLst>
    </dgm:pt>
    <dgm:pt modelId="{A560C0D5-F445-439D-8790-376D37C0A1D2}" type="pres">
      <dgm:prSet presAssocID="{FACFA41A-A393-4EB2-9856-D445E92F766A}" presName="spaceRect" presStyleCnt="0"/>
      <dgm:spPr/>
    </dgm:pt>
    <dgm:pt modelId="{8481BA2F-3858-4B17-8B4C-C85B3AC12760}" type="pres">
      <dgm:prSet presAssocID="{FACFA41A-A393-4EB2-9856-D445E92F766A}" presName="textRect" presStyleLbl="revTx" presStyleIdx="0" presStyleCnt="2">
        <dgm:presLayoutVars>
          <dgm:chMax val="1"/>
          <dgm:chPref val="1"/>
        </dgm:presLayoutVars>
      </dgm:prSet>
      <dgm:spPr/>
    </dgm:pt>
    <dgm:pt modelId="{F71213AA-C2B7-426F-A5F1-05D5CDD5CA4E}" type="pres">
      <dgm:prSet presAssocID="{8B88F96F-C3D7-415F-90A8-392D9933A99F}" presName="sibTrans" presStyleCnt="0"/>
      <dgm:spPr/>
    </dgm:pt>
    <dgm:pt modelId="{949A98B6-22CB-4A06-90B1-BFDAF88FF081}" type="pres">
      <dgm:prSet presAssocID="{EFAEFF76-2F9B-44CA-9EB3-4845573AF00F}" presName="compNode" presStyleCnt="0"/>
      <dgm:spPr/>
    </dgm:pt>
    <dgm:pt modelId="{C5E9EF8C-5E24-4B8F-8213-608EDED0A013}" type="pres">
      <dgm:prSet presAssocID="{EFAEFF76-2F9B-44CA-9EB3-4845573AF00F}" presName="iconBgRect" presStyleLbl="bgShp" presStyleIdx="1" presStyleCnt="2"/>
      <dgm:spPr>
        <a:prstGeom prst="round2DiagRect">
          <a:avLst>
            <a:gd name="adj1" fmla="val 29727"/>
            <a:gd name="adj2" fmla="val 0"/>
          </a:avLst>
        </a:prstGeom>
      </dgm:spPr>
    </dgm:pt>
    <dgm:pt modelId="{300C7CEA-3C3E-4D01-B513-690B461370DB}" type="pres">
      <dgm:prSet presAssocID="{EFAEFF76-2F9B-44CA-9EB3-4845573AF00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516D831E-3630-4DF7-B531-E5C1A0D25E35}" type="pres">
      <dgm:prSet presAssocID="{EFAEFF76-2F9B-44CA-9EB3-4845573AF00F}" presName="spaceRect" presStyleCnt="0"/>
      <dgm:spPr/>
    </dgm:pt>
    <dgm:pt modelId="{178EABE1-5800-45DF-B27A-9AC182F2FBEB}" type="pres">
      <dgm:prSet presAssocID="{EFAEFF76-2F9B-44CA-9EB3-4845573AF00F}" presName="textRect" presStyleLbl="revTx" presStyleIdx="1" presStyleCnt="2">
        <dgm:presLayoutVars>
          <dgm:chMax val="1"/>
          <dgm:chPref val="1"/>
        </dgm:presLayoutVars>
      </dgm:prSet>
      <dgm:spPr/>
    </dgm:pt>
  </dgm:ptLst>
  <dgm:cxnLst>
    <dgm:cxn modelId="{CC3E7D37-168C-EC4B-9D28-473998A57298}" type="presOf" srcId="{EFAEFF76-2F9B-44CA-9EB3-4845573AF00F}" destId="{178EABE1-5800-45DF-B27A-9AC182F2FBEB}" srcOrd="0" destOrd="0" presId="urn:microsoft.com/office/officeart/2018/5/layout/IconLeafLabelList"/>
    <dgm:cxn modelId="{0D229D47-9473-C44E-82C4-80E54007410E}" type="presOf" srcId="{0D7CD549-3A6B-412E-A5E6-191ED3D6CF34}" destId="{2EC7F516-51C4-4830-8443-850CD3C6E3E0}" srcOrd="0" destOrd="0" presId="urn:microsoft.com/office/officeart/2018/5/layout/IconLeafLabelList"/>
    <dgm:cxn modelId="{FAD1FC77-242C-B94E-BBD0-759DDA41270F}" type="presOf" srcId="{FACFA41A-A393-4EB2-9856-D445E92F766A}" destId="{8481BA2F-3858-4B17-8B4C-C85B3AC12760}" srcOrd="0" destOrd="0" presId="urn:microsoft.com/office/officeart/2018/5/layout/IconLeafLabelList"/>
    <dgm:cxn modelId="{9DFC96AD-9DF0-414D-A6DA-A0E95316461D}" srcId="{0D7CD549-3A6B-412E-A5E6-191ED3D6CF34}" destId="{EFAEFF76-2F9B-44CA-9EB3-4845573AF00F}" srcOrd="1" destOrd="0" parTransId="{1E99F478-7F69-40CF-A95F-57E16131902E}" sibTransId="{75544E5F-0720-4DDC-A47C-3677D11129C7}"/>
    <dgm:cxn modelId="{EABEA3D8-5509-42B3-8F99-9D1E47D60DB0}" srcId="{0D7CD549-3A6B-412E-A5E6-191ED3D6CF34}" destId="{FACFA41A-A393-4EB2-9856-D445E92F766A}" srcOrd="0" destOrd="0" parTransId="{B55FCEA0-4AA6-4C30-9C9E-C37D06F8B10C}" sibTransId="{8B88F96F-C3D7-415F-90A8-392D9933A99F}"/>
    <dgm:cxn modelId="{EA4AFE24-8ACB-DC4C-89D0-CCF7C80FB628}" type="presParOf" srcId="{2EC7F516-51C4-4830-8443-850CD3C6E3E0}" destId="{75962A01-D891-4381-B73B-984D2D0D5666}" srcOrd="0" destOrd="0" presId="urn:microsoft.com/office/officeart/2018/5/layout/IconLeafLabelList"/>
    <dgm:cxn modelId="{99412686-7047-3546-AA32-516BBC52879E}" type="presParOf" srcId="{75962A01-D891-4381-B73B-984D2D0D5666}" destId="{A76D10F5-5402-4FEA-BCD1-BC682D4EFF96}" srcOrd="0" destOrd="0" presId="urn:microsoft.com/office/officeart/2018/5/layout/IconLeafLabelList"/>
    <dgm:cxn modelId="{3A3F6937-F090-D64A-ACAF-01C57AA7261D}" type="presParOf" srcId="{75962A01-D891-4381-B73B-984D2D0D5666}" destId="{FD73A4FA-1DB7-4DEC-84E6-26380630DF45}" srcOrd="1" destOrd="0" presId="urn:microsoft.com/office/officeart/2018/5/layout/IconLeafLabelList"/>
    <dgm:cxn modelId="{D5F473D0-66D3-2044-82C6-EB30BB4D6ED1}" type="presParOf" srcId="{75962A01-D891-4381-B73B-984D2D0D5666}" destId="{A560C0D5-F445-439D-8790-376D37C0A1D2}" srcOrd="2" destOrd="0" presId="urn:microsoft.com/office/officeart/2018/5/layout/IconLeafLabelList"/>
    <dgm:cxn modelId="{C60B70CB-7E41-0F41-B806-7D9F64D07A28}" type="presParOf" srcId="{75962A01-D891-4381-B73B-984D2D0D5666}" destId="{8481BA2F-3858-4B17-8B4C-C85B3AC12760}" srcOrd="3" destOrd="0" presId="urn:microsoft.com/office/officeart/2018/5/layout/IconLeafLabelList"/>
    <dgm:cxn modelId="{DCA76C69-B6B6-1641-9DC9-BFB0B5C47D5A}" type="presParOf" srcId="{2EC7F516-51C4-4830-8443-850CD3C6E3E0}" destId="{F71213AA-C2B7-426F-A5F1-05D5CDD5CA4E}" srcOrd="1" destOrd="0" presId="urn:microsoft.com/office/officeart/2018/5/layout/IconLeafLabelList"/>
    <dgm:cxn modelId="{DB534D6D-5893-4540-A7FD-D1794F1B1146}" type="presParOf" srcId="{2EC7F516-51C4-4830-8443-850CD3C6E3E0}" destId="{949A98B6-22CB-4A06-90B1-BFDAF88FF081}" srcOrd="2" destOrd="0" presId="urn:microsoft.com/office/officeart/2018/5/layout/IconLeafLabelList"/>
    <dgm:cxn modelId="{B1C571CA-10A6-CC4C-86A8-492EDFE48193}" type="presParOf" srcId="{949A98B6-22CB-4A06-90B1-BFDAF88FF081}" destId="{C5E9EF8C-5E24-4B8F-8213-608EDED0A013}" srcOrd="0" destOrd="0" presId="urn:microsoft.com/office/officeart/2018/5/layout/IconLeafLabelList"/>
    <dgm:cxn modelId="{1416F49B-DACE-1A49-AD2E-EAEE44C486D9}" type="presParOf" srcId="{949A98B6-22CB-4A06-90B1-BFDAF88FF081}" destId="{300C7CEA-3C3E-4D01-B513-690B461370DB}" srcOrd="1" destOrd="0" presId="urn:microsoft.com/office/officeart/2018/5/layout/IconLeafLabelList"/>
    <dgm:cxn modelId="{2C6AACC2-02E0-8B41-9B2C-B95B6ADD3DFC}" type="presParOf" srcId="{949A98B6-22CB-4A06-90B1-BFDAF88FF081}" destId="{516D831E-3630-4DF7-B531-E5C1A0D25E35}" srcOrd="2" destOrd="0" presId="urn:microsoft.com/office/officeart/2018/5/layout/IconLeafLabelList"/>
    <dgm:cxn modelId="{5EC285CC-BB7F-D14B-B20E-13D514DBF4E2}" type="presParOf" srcId="{949A98B6-22CB-4A06-90B1-BFDAF88FF081}" destId="{178EABE1-5800-45DF-B27A-9AC182F2FBEB}"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92FA3-C5FD-A94D-8B95-E20EC687A0E5}">
      <dsp:nvSpPr>
        <dsp:cNvPr id="0" name=""/>
        <dsp:cNvSpPr/>
      </dsp:nvSpPr>
      <dsp:spPr>
        <a:xfrm>
          <a:off x="0" y="4300"/>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D119F1-F7F6-EA42-9471-37E4202C9291}">
      <dsp:nvSpPr>
        <dsp:cNvPr id="0" name=""/>
        <dsp:cNvSpPr/>
      </dsp:nvSpPr>
      <dsp:spPr>
        <a:xfrm>
          <a:off x="277094" y="210403"/>
          <a:ext cx="503807" cy="503807"/>
        </a:xfrm>
        <a:prstGeom prst="rect">
          <a:avLst/>
        </a:prstGeom>
        <a:solidFill>
          <a:schemeClr val="accent2">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ECA7F4-8586-D049-9CF2-838F6241128F}">
      <dsp:nvSpPr>
        <dsp:cNvPr id="0" name=""/>
        <dsp:cNvSpPr/>
      </dsp:nvSpPr>
      <dsp:spPr>
        <a:xfrm>
          <a:off x="1057996" y="4300"/>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100000"/>
            </a:lnSpc>
            <a:spcBef>
              <a:spcPct val="0"/>
            </a:spcBef>
            <a:spcAft>
              <a:spcPct val="35000"/>
            </a:spcAft>
            <a:buNone/>
          </a:pPr>
          <a:r>
            <a:rPr lang="es-ES_tradnl" sz="1900" kern="1200" noProof="0" dirty="0"/>
            <a:t>Introducción</a:t>
          </a:r>
        </a:p>
      </dsp:txBody>
      <dsp:txXfrm>
        <a:off x="1057996" y="4300"/>
        <a:ext cx="5205643" cy="916014"/>
      </dsp:txXfrm>
    </dsp:sp>
    <dsp:sp modelId="{CE9AFA6F-E2D8-4E34-B926-FCF9619DB98B}">
      <dsp:nvSpPr>
        <dsp:cNvPr id="0" name=""/>
        <dsp:cNvSpPr/>
      </dsp:nvSpPr>
      <dsp:spPr>
        <a:xfrm>
          <a:off x="0" y="1149318"/>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131187-7457-47EA-876E-9CA6664B0AE1}">
      <dsp:nvSpPr>
        <dsp:cNvPr id="0" name=""/>
        <dsp:cNvSpPr/>
      </dsp:nvSpPr>
      <dsp:spPr>
        <a:xfrm>
          <a:off x="277094" y="1355421"/>
          <a:ext cx="503807" cy="5038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3B7348-827C-4E94-9C09-C77A4FE4F7AB}">
      <dsp:nvSpPr>
        <dsp:cNvPr id="0" name=""/>
        <dsp:cNvSpPr/>
      </dsp:nvSpPr>
      <dsp:spPr>
        <a:xfrm>
          <a:off x="1057996" y="1149318"/>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100000"/>
            </a:lnSpc>
            <a:spcBef>
              <a:spcPct val="0"/>
            </a:spcBef>
            <a:spcAft>
              <a:spcPct val="35000"/>
            </a:spcAft>
            <a:buNone/>
          </a:pPr>
          <a:r>
            <a:rPr lang="es-ES_tradnl" sz="1900" kern="1200" noProof="0" dirty="0"/>
            <a:t>Objetivos del diseño del programa</a:t>
          </a:r>
          <a:endParaRPr lang="en-US" sz="1900" kern="1200" dirty="0"/>
        </a:p>
      </dsp:txBody>
      <dsp:txXfrm>
        <a:off x="1057996" y="1149318"/>
        <a:ext cx="5205643" cy="916014"/>
      </dsp:txXfrm>
    </dsp:sp>
    <dsp:sp modelId="{3E7CC382-19D3-480B-86ED-B437F35E7BE4}">
      <dsp:nvSpPr>
        <dsp:cNvPr id="0" name=""/>
        <dsp:cNvSpPr/>
      </dsp:nvSpPr>
      <dsp:spPr>
        <a:xfrm>
          <a:off x="0" y="2294336"/>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657EE9-D7F9-4530-B8AB-C29C4CB62D10}">
      <dsp:nvSpPr>
        <dsp:cNvPr id="0" name=""/>
        <dsp:cNvSpPr/>
      </dsp:nvSpPr>
      <dsp:spPr>
        <a:xfrm>
          <a:off x="277094" y="2500440"/>
          <a:ext cx="503807" cy="5038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9E6E2E-C832-4280-9C36-1A3325AEF466}">
      <dsp:nvSpPr>
        <dsp:cNvPr id="0" name=""/>
        <dsp:cNvSpPr/>
      </dsp:nvSpPr>
      <dsp:spPr>
        <a:xfrm>
          <a:off x="1057996" y="2294336"/>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100000"/>
            </a:lnSpc>
            <a:spcBef>
              <a:spcPct val="0"/>
            </a:spcBef>
            <a:spcAft>
              <a:spcPct val="35000"/>
            </a:spcAft>
            <a:buNone/>
          </a:pPr>
          <a:r>
            <a:rPr lang="es-ES_tradnl" sz="1900" kern="1200" noProof="0" dirty="0"/>
            <a:t>Problemas y opciones en el diseño de una póliza de mejoras de bienes capitales</a:t>
          </a:r>
          <a:endParaRPr lang="en-US" sz="1900" kern="1200" dirty="0"/>
        </a:p>
      </dsp:txBody>
      <dsp:txXfrm>
        <a:off x="1057996" y="2294336"/>
        <a:ext cx="5205643" cy="916014"/>
      </dsp:txXfrm>
    </dsp:sp>
    <dsp:sp modelId="{FF8B68CA-0145-426A-9B7C-8399F376C0BA}">
      <dsp:nvSpPr>
        <dsp:cNvPr id="0" name=""/>
        <dsp:cNvSpPr/>
      </dsp:nvSpPr>
      <dsp:spPr>
        <a:xfrm>
          <a:off x="0" y="3439354"/>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AAA8A7-1D8C-4250-A24C-F7D38B56194D}">
      <dsp:nvSpPr>
        <dsp:cNvPr id="0" name=""/>
        <dsp:cNvSpPr/>
      </dsp:nvSpPr>
      <dsp:spPr>
        <a:xfrm>
          <a:off x="277094" y="3645458"/>
          <a:ext cx="503807" cy="5038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45F536-58DD-4777-BEC4-6E174443900B}">
      <dsp:nvSpPr>
        <dsp:cNvPr id="0" name=""/>
        <dsp:cNvSpPr/>
      </dsp:nvSpPr>
      <dsp:spPr>
        <a:xfrm>
          <a:off x="1057996" y="3439354"/>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100000"/>
            </a:lnSpc>
            <a:spcBef>
              <a:spcPct val="0"/>
            </a:spcBef>
            <a:spcAft>
              <a:spcPct val="35000"/>
            </a:spcAft>
            <a:buNone/>
          </a:pPr>
          <a:r>
            <a:rPr lang="es-ES_tradnl" sz="1900" kern="1200" noProof="0" dirty="0"/>
            <a:t>Temas relacionados</a:t>
          </a:r>
          <a:r>
            <a:rPr lang="en-US" sz="1900" kern="1200" dirty="0"/>
            <a:t>:  </a:t>
          </a:r>
          <a:r>
            <a:rPr lang="es-ES_tradnl" sz="1900" kern="1200" noProof="0" dirty="0"/>
            <a:t>Mantenimiento, Vivienda Multifamiliar</a:t>
          </a:r>
          <a:endParaRPr lang="en-US" sz="1900" kern="1200" dirty="0"/>
        </a:p>
      </dsp:txBody>
      <dsp:txXfrm>
        <a:off x="1057996" y="3439354"/>
        <a:ext cx="5205643" cy="916014"/>
      </dsp:txXfrm>
    </dsp:sp>
    <dsp:sp modelId="{92FAC156-3F89-9B44-9293-BF938395729B}">
      <dsp:nvSpPr>
        <dsp:cNvPr id="0" name=""/>
        <dsp:cNvSpPr/>
      </dsp:nvSpPr>
      <dsp:spPr>
        <a:xfrm>
          <a:off x="0" y="4584372"/>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F93B53-3D28-FE48-B987-DBFB3BC045BF}">
      <dsp:nvSpPr>
        <dsp:cNvPr id="0" name=""/>
        <dsp:cNvSpPr/>
      </dsp:nvSpPr>
      <dsp:spPr>
        <a:xfrm>
          <a:off x="277094" y="4790476"/>
          <a:ext cx="503807" cy="503807"/>
        </a:xfrm>
        <a:prstGeom prst="rect">
          <a:avLst/>
        </a:prstGeom>
        <a:solidFill>
          <a:schemeClr val="accent6">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B51913-1C8D-4142-AA70-76776DB15B23}">
      <dsp:nvSpPr>
        <dsp:cNvPr id="0" name=""/>
        <dsp:cNvSpPr/>
      </dsp:nvSpPr>
      <dsp:spPr>
        <a:xfrm>
          <a:off x="1057996" y="4584372"/>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100000"/>
            </a:lnSpc>
            <a:spcBef>
              <a:spcPct val="0"/>
            </a:spcBef>
            <a:spcAft>
              <a:spcPct val="35000"/>
            </a:spcAft>
            <a:buNone/>
          </a:pPr>
          <a:r>
            <a:rPr lang="es-ES_tradnl" sz="1900" kern="1200" noProof="0" dirty="0"/>
            <a:t>Caso de estudio de el</a:t>
          </a:r>
          <a:r>
            <a:rPr lang="en-US" sz="1900" kern="1200" dirty="0"/>
            <a:t> Homestead Community Land Trust</a:t>
          </a:r>
        </a:p>
      </dsp:txBody>
      <dsp:txXfrm>
        <a:off x="1057996" y="4584372"/>
        <a:ext cx="5205643" cy="916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45E2C-DD20-4835-8A55-2944711F4B08}">
      <dsp:nvSpPr>
        <dsp:cNvPr id="0" name=""/>
        <dsp:cNvSpPr/>
      </dsp:nvSpPr>
      <dsp:spPr>
        <a:xfrm>
          <a:off x="467820" y="367343"/>
          <a:ext cx="1098000" cy="1098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C7940A-2148-4A81-8DD9-D3370DA50FFF}">
      <dsp:nvSpPr>
        <dsp:cNvPr id="0" name=""/>
        <dsp:cNvSpPr/>
      </dsp:nvSpPr>
      <dsp:spPr>
        <a:xfrm>
          <a:off x="701820" y="601343"/>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8BE5EF-549B-430E-B3C3-78EEC6206009}">
      <dsp:nvSpPr>
        <dsp:cNvPr id="0" name=""/>
        <dsp:cNvSpPr/>
      </dsp:nvSpPr>
      <dsp:spPr>
        <a:xfrm>
          <a:off x="116820" y="180734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s-ES_tradnl" sz="1900" kern="1200" noProof="0" dirty="0"/>
            <a:t>Mantener la asequibilidad</a:t>
          </a:r>
        </a:p>
      </dsp:txBody>
      <dsp:txXfrm>
        <a:off x="116820" y="1807344"/>
        <a:ext cx="1800000" cy="720000"/>
      </dsp:txXfrm>
    </dsp:sp>
    <dsp:sp modelId="{61F60536-0B63-4FCF-BD9D-A5248E655A74}">
      <dsp:nvSpPr>
        <dsp:cNvPr id="0" name=""/>
        <dsp:cNvSpPr/>
      </dsp:nvSpPr>
      <dsp:spPr>
        <a:xfrm>
          <a:off x="2582820" y="367343"/>
          <a:ext cx="1098000" cy="1098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1991A7-6DB7-4E05-B97E-8A601E2F0A67}">
      <dsp:nvSpPr>
        <dsp:cNvPr id="0" name=""/>
        <dsp:cNvSpPr/>
      </dsp:nvSpPr>
      <dsp:spPr>
        <a:xfrm>
          <a:off x="2816820" y="601343"/>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D74C28-2414-437F-BD7E-039768DFD030}">
      <dsp:nvSpPr>
        <dsp:cNvPr id="0" name=""/>
        <dsp:cNvSpPr/>
      </dsp:nvSpPr>
      <dsp:spPr>
        <a:xfrm>
          <a:off x="2231820" y="180734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s-ES_tradnl" sz="1900" kern="1200" noProof="0" dirty="0"/>
            <a:t>Mantener la calidad</a:t>
          </a:r>
        </a:p>
      </dsp:txBody>
      <dsp:txXfrm>
        <a:off x="2231820" y="1807344"/>
        <a:ext cx="1800000" cy="720000"/>
      </dsp:txXfrm>
    </dsp:sp>
    <dsp:sp modelId="{8DF0B998-4086-4681-9548-3CA46B7B4DEF}">
      <dsp:nvSpPr>
        <dsp:cNvPr id="0" name=""/>
        <dsp:cNvSpPr/>
      </dsp:nvSpPr>
      <dsp:spPr>
        <a:xfrm>
          <a:off x="4697820" y="367343"/>
          <a:ext cx="1098000" cy="109800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00DE4B-63AB-4994-8748-688C4CF4404B}">
      <dsp:nvSpPr>
        <dsp:cNvPr id="0" name=""/>
        <dsp:cNvSpPr/>
      </dsp:nvSpPr>
      <dsp:spPr>
        <a:xfrm>
          <a:off x="4931820" y="601343"/>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212AB0-1CC3-453F-91B8-DB6499F88BD3}">
      <dsp:nvSpPr>
        <dsp:cNvPr id="0" name=""/>
        <dsp:cNvSpPr/>
      </dsp:nvSpPr>
      <dsp:spPr>
        <a:xfrm>
          <a:off x="4346820" y="180734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s-ES_tradnl" sz="1900" kern="1200" noProof="0" dirty="0"/>
            <a:t>Mejorar la utilidad</a:t>
          </a:r>
        </a:p>
      </dsp:txBody>
      <dsp:txXfrm>
        <a:off x="4346820" y="1807344"/>
        <a:ext cx="1800000" cy="720000"/>
      </dsp:txXfrm>
    </dsp:sp>
    <dsp:sp modelId="{27156DC7-8D7D-4731-A709-3CCBFCFBB3CD}">
      <dsp:nvSpPr>
        <dsp:cNvPr id="0" name=""/>
        <dsp:cNvSpPr/>
      </dsp:nvSpPr>
      <dsp:spPr>
        <a:xfrm>
          <a:off x="1525320" y="2977343"/>
          <a:ext cx="1098000" cy="109800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CD1E2D-4A6A-47A4-9C50-A37421F7BA10}">
      <dsp:nvSpPr>
        <dsp:cNvPr id="0" name=""/>
        <dsp:cNvSpPr/>
      </dsp:nvSpPr>
      <dsp:spPr>
        <a:xfrm>
          <a:off x="1759320" y="3211343"/>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51B740-53C2-4DF6-BE58-4252536C537B}">
      <dsp:nvSpPr>
        <dsp:cNvPr id="0" name=""/>
        <dsp:cNvSpPr/>
      </dsp:nvSpPr>
      <dsp:spPr>
        <a:xfrm>
          <a:off x="1174320" y="441734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s-ES_tradnl" sz="1900" kern="1200" noProof="0" dirty="0"/>
            <a:t>Promover la transparencia	</a:t>
          </a:r>
        </a:p>
      </dsp:txBody>
      <dsp:txXfrm>
        <a:off x="1174320" y="4417344"/>
        <a:ext cx="1800000" cy="720000"/>
      </dsp:txXfrm>
    </dsp:sp>
    <dsp:sp modelId="{D8503AE5-C0C3-4B9B-91E7-24FF725BFC79}">
      <dsp:nvSpPr>
        <dsp:cNvPr id="0" name=""/>
        <dsp:cNvSpPr/>
      </dsp:nvSpPr>
      <dsp:spPr>
        <a:xfrm>
          <a:off x="3640320" y="2977343"/>
          <a:ext cx="1098000" cy="1098000"/>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25364B-1064-4A07-8CE7-B54E1B21C6A7}">
      <dsp:nvSpPr>
        <dsp:cNvPr id="0" name=""/>
        <dsp:cNvSpPr/>
      </dsp:nvSpPr>
      <dsp:spPr>
        <a:xfrm>
          <a:off x="3874320" y="3211343"/>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39510B-5767-4129-BC2B-3046868C7E9D}">
      <dsp:nvSpPr>
        <dsp:cNvPr id="0" name=""/>
        <dsp:cNvSpPr/>
      </dsp:nvSpPr>
      <dsp:spPr>
        <a:xfrm>
          <a:off x="3289320" y="441734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s-ES_tradnl" sz="1900" kern="1200" noProof="0" dirty="0"/>
            <a:t>Reducir administración</a:t>
          </a:r>
        </a:p>
      </dsp:txBody>
      <dsp:txXfrm>
        <a:off x="3289320" y="4417344"/>
        <a:ext cx="180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E94D9-43FC-0441-B8D5-B09C01286106}">
      <dsp:nvSpPr>
        <dsp:cNvPr id="0" name=""/>
        <dsp:cNvSpPr/>
      </dsp:nvSpPr>
      <dsp:spPr>
        <a:xfrm>
          <a:off x="0" y="2360"/>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3C5E28-E0C8-9945-A92E-B5CB1B1E3871}">
      <dsp:nvSpPr>
        <dsp:cNvPr id="0" name=""/>
        <dsp:cNvSpPr/>
      </dsp:nvSpPr>
      <dsp:spPr>
        <a:xfrm>
          <a:off x="0" y="2360"/>
          <a:ext cx="6291714" cy="2257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s-ES_tradnl" sz="2900" kern="1200" noProof="0" dirty="0"/>
            <a:t>Incentivar las mejoras que mejoran los servicios públicos no puede ser a expensas de mantener la asequibilidad para los compradores de vivienda posteriores</a:t>
          </a:r>
          <a:r>
            <a:rPr lang="es-ES_tradnl" sz="2900" i="1" kern="1200" noProof="0" dirty="0"/>
            <a:t>.  </a:t>
          </a:r>
        </a:p>
      </dsp:txBody>
      <dsp:txXfrm>
        <a:off x="0" y="2360"/>
        <a:ext cx="6291714" cy="2257663"/>
      </dsp:txXfrm>
    </dsp:sp>
    <dsp:sp modelId="{B5674B47-CC7E-9441-ADA7-1EAB9B22AEBE}">
      <dsp:nvSpPr>
        <dsp:cNvPr id="0" name=""/>
        <dsp:cNvSpPr/>
      </dsp:nvSpPr>
      <dsp:spPr>
        <a:xfrm>
          <a:off x="0" y="2260023"/>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061152-CF7C-9441-B4D7-2D487313B19C}">
      <dsp:nvSpPr>
        <dsp:cNvPr id="0" name=""/>
        <dsp:cNvSpPr/>
      </dsp:nvSpPr>
      <dsp:spPr>
        <a:xfrm>
          <a:off x="0" y="2260023"/>
          <a:ext cx="6285569" cy="3268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s-ES_tradnl" sz="2900" b="1" kern="1200" noProof="0" dirty="0"/>
            <a:t>Recomendación:  </a:t>
          </a:r>
          <a:r>
            <a:rPr lang="es-ES_tradnl" sz="2900" kern="1200" noProof="0" dirty="0"/>
            <a:t>considerar incorporar </a:t>
          </a:r>
          <a:r>
            <a:rPr lang="es-ES_tradnl" sz="2900" u="sng" kern="1200" noProof="0" dirty="0"/>
            <a:t>un límite superior</a:t>
          </a:r>
          <a:r>
            <a:rPr lang="es-ES_tradnl" sz="2900" kern="1200" noProof="0" dirty="0"/>
            <a:t> en la cantidad de crédito proporcionado al vendedor para garantizar un precio de compra asequible para los compradores de vivienda posteriores de ingresos bajos a moderados. </a:t>
          </a:r>
          <a:endParaRPr lang="en-US" sz="2900" kern="1200" dirty="0"/>
        </a:p>
      </dsp:txBody>
      <dsp:txXfrm>
        <a:off x="0" y="2260023"/>
        <a:ext cx="6285569" cy="32683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A9C04-E4E9-4678-9409-BE7F58AFF63E}">
      <dsp:nvSpPr>
        <dsp:cNvPr id="0" name=""/>
        <dsp:cNvSpPr/>
      </dsp:nvSpPr>
      <dsp:spPr>
        <a:xfrm>
          <a:off x="0" y="4300"/>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96303C-7271-4041-BD9D-9948D226F134}">
      <dsp:nvSpPr>
        <dsp:cNvPr id="0" name=""/>
        <dsp:cNvSpPr/>
      </dsp:nvSpPr>
      <dsp:spPr>
        <a:xfrm>
          <a:off x="277094" y="210403"/>
          <a:ext cx="503807" cy="5038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4E3D00-7D1F-4FF9-94A5-E470629F1B22}">
      <dsp:nvSpPr>
        <dsp:cNvPr id="0" name=""/>
        <dsp:cNvSpPr/>
      </dsp:nvSpPr>
      <dsp:spPr>
        <a:xfrm>
          <a:off x="1057996" y="4300"/>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90000"/>
            </a:lnSpc>
            <a:spcBef>
              <a:spcPct val="0"/>
            </a:spcBef>
            <a:spcAft>
              <a:spcPct val="35000"/>
            </a:spcAft>
            <a:buNone/>
          </a:pPr>
          <a:r>
            <a:rPr lang="es-ES" sz="1900" kern="1200" dirty="0"/>
            <a:t>¿Qué constituye una "mejora" (a diferencia de una reparación o reemplazo)?</a:t>
          </a:r>
          <a:endParaRPr lang="en-US" sz="1900" kern="1200" dirty="0"/>
        </a:p>
      </dsp:txBody>
      <dsp:txXfrm>
        <a:off x="1057996" y="4300"/>
        <a:ext cx="5205643" cy="916014"/>
      </dsp:txXfrm>
    </dsp:sp>
    <dsp:sp modelId="{A9E492C2-05F2-4426-88A8-8969C1269DA2}">
      <dsp:nvSpPr>
        <dsp:cNvPr id="0" name=""/>
        <dsp:cNvSpPr/>
      </dsp:nvSpPr>
      <dsp:spPr>
        <a:xfrm>
          <a:off x="0" y="1149318"/>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3B95E2-F03B-4E4C-9594-9B88EBC2121B}">
      <dsp:nvSpPr>
        <dsp:cNvPr id="0" name=""/>
        <dsp:cNvSpPr/>
      </dsp:nvSpPr>
      <dsp:spPr>
        <a:xfrm>
          <a:off x="277094" y="1355421"/>
          <a:ext cx="503807" cy="5038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49262D-1A1A-443F-969A-ED73D63BF3E5}">
      <dsp:nvSpPr>
        <dsp:cNvPr id="0" name=""/>
        <dsp:cNvSpPr/>
      </dsp:nvSpPr>
      <dsp:spPr>
        <a:xfrm>
          <a:off x="1057996" y="1149318"/>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90000"/>
            </a:lnSpc>
            <a:spcBef>
              <a:spcPct val="0"/>
            </a:spcBef>
            <a:spcAft>
              <a:spcPct val="35000"/>
            </a:spcAft>
            <a:buNone/>
          </a:pPr>
          <a:r>
            <a:rPr lang="es-ES_tradnl" sz="1900" kern="1200" dirty="0">
              <a:solidFill>
                <a:prstClr val="black">
                  <a:hueOff val="0"/>
                  <a:satOff val="0"/>
                  <a:lumOff val="0"/>
                  <a:alphaOff val="0"/>
                </a:prstClr>
              </a:solidFill>
              <a:latin typeface="Calibri" panose="020F0502020204030204"/>
              <a:ea typeface="+mn-ea"/>
              <a:cs typeface="+mn-cs"/>
            </a:rPr>
            <a:t>¿Cómo deben revisarse y aprobarse las mejoras propuestas?</a:t>
          </a:r>
          <a:endParaRPr lang="en-US" sz="1900" kern="1200" dirty="0">
            <a:solidFill>
              <a:prstClr val="black">
                <a:hueOff val="0"/>
                <a:satOff val="0"/>
                <a:lumOff val="0"/>
                <a:alphaOff val="0"/>
              </a:prstClr>
            </a:solidFill>
            <a:latin typeface="Calibri" panose="020F0502020204030204"/>
            <a:ea typeface="+mn-ea"/>
            <a:cs typeface="+mn-cs"/>
          </a:endParaRPr>
        </a:p>
      </dsp:txBody>
      <dsp:txXfrm>
        <a:off x="1057996" y="1149318"/>
        <a:ext cx="5205643" cy="916014"/>
      </dsp:txXfrm>
    </dsp:sp>
    <dsp:sp modelId="{EFCF91A6-CB61-42AB-8241-157B7F070E30}">
      <dsp:nvSpPr>
        <dsp:cNvPr id="0" name=""/>
        <dsp:cNvSpPr/>
      </dsp:nvSpPr>
      <dsp:spPr>
        <a:xfrm>
          <a:off x="0" y="2294336"/>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D54B67-4519-4CEA-902C-DA92B02B2824}">
      <dsp:nvSpPr>
        <dsp:cNvPr id="0" name=""/>
        <dsp:cNvSpPr/>
      </dsp:nvSpPr>
      <dsp:spPr>
        <a:xfrm>
          <a:off x="277094" y="2500440"/>
          <a:ext cx="503807" cy="5038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BC5F02-94E1-4F86-975A-DB1618A03DBD}">
      <dsp:nvSpPr>
        <dsp:cNvPr id="0" name=""/>
        <dsp:cNvSpPr/>
      </dsp:nvSpPr>
      <dsp:spPr>
        <a:xfrm>
          <a:off x="1057996" y="2294336"/>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90000"/>
            </a:lnSpc>
            <a:spcBef>
              <a:spcPct val="0"/>
            </a:spcBef>
            <a:spcAft>
              <a:spcPct val="35000"/>
            </a:spcAft>
            <a:buNone/>
          </a:pPr>
          <a:r>
            <a:rPr lang="es-ES_tradnl" sz="1900" kern="1200" dirty="0">
              <a:solidFill>
                <a:prstClr val="black">
                  <a:hueOff val="0"/>
                  <a:satOff val="0"/>
                  <a:lumOff val="0"/>
                  <a:alphaOff val="0"/>
                </a:prstClr>
              </a:solidFill>
              <a:latin typeface="Calibri" panose="020F0502020204030204"/>
              <a:ea typeface="+mn-ea"/>
              <a:cs typeface="+mn-cs"/>
            </a:rPr>
            <a:t>¿Qué mejoras se deben compensar?</a:t>
          </a:r>
          <a:endParaRPr lang="en-US" sz="1900" kern="1200" dirty="0">
            <a:solidFill>
              <a:prstClr val="black">
                <a:hueOff val="0"/>
                <a:satOff val="0"/>
                <a:lumOff val="0"/>
                <a:alphaOff val="0"/>
              </a:prstClr>
            </a:solidFill>
            <a:latin typeface="Calibri" panose="020F0502020204030204"/>
            <a:ea typeface="+mn-ea"/>
            <a:cs typeface="+mn-cs"/>
          </a:endParaRPr>
        </a:p>
      </dsp:txBody>
      <dsp:txXfrm>
        <a:off x="1057996" y="2294336"/>
        <a:ext cx="5205643" cy="916014"/>
      </dsp:txXfrm>
    </dsp:sp>
    <dsp:sp modelId="{CD1B4CAD-B7D5-44FD-BA7C-0048E4565198}">
      <dsp:nvSpPr>
        <dsp:cNvPr id="0" name=""/>
        <dsp:cNvSpPr/>
      </dsp:nvSpPr>
      <dsp:spPr>
        <a:xfrm>
          <a:off x="0" y="3439354"/>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036719-8721-42E7-B4D0-DFF4D9FBB79E}">
      <dsp:nvSpPr>
        <dsp:cNvPr id="0" name=""/>
        <dsp:cNvSpPr/>
      </dsp:nvSpPr>
      <dsp:spPr>
        <a:xfrm>
          <a:off x="277094" y="3645458"/>
          <a:ext cx="503807" cy="5038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2FDADC-5496-478A-9EC6-473847ACE667}">
      <dsp:nvSpPr>
        <dsp:cNvPr id="0" name=""/>
        <dsp:cNvSpPr/>
      </dsp:nvSpPr>
      <dsp:spPr>
        <a:xfrm>
          <a:off x="1057996" y="3439354"/>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90000"/>
            </a:lnSpc>
            <a:spcBef>
              <a:spcPct val="0"/>
            </a:spcBef>
            <a:spcAft>
              <a:spcPct val="35000"/>
            </a:spcAft>
            <a:buNone/>
          </a:pPr>
          <a:r>
            <a:rPr lang="es-ES_tradnl" sz="1900" kern="1200" dirty="0">
              <a:solidFill>
                <a:prstClr val="black">
                  <a:hueOff val="0"/>
                  <a:satOff val="0"/>
                  <a:lumOff val="0"/>
                  <a:alphaOff val="0"/>
                </a:prstClr>
              </a:solidFill>
              <a:latin typeface="Calibri" panose="020F0502020204030204"/>
              <a:ea typeface="+mn-ea"/>
              <a:cs typeface="+mn-cs"/>
            </a:rPr>
            <a:t>¿Cómo deben valorarse las mejoras</a:t>
          </a:r>
          <a:r>
            <a:rPr lang="en-US" sz="1900" kern="1200" dirty="0">
              <a:solidFill>
                <a:prstClr val="black">
                  <a:hueOff val="0"/>
                  <a:satOff val="0"/>
                  <a:lumOff val="0"/>
                  <a:alphaOff val="0"/>
                </a:prstClr>
              </a:solidFill>
              <a:latin typeface="Calibri" panose="020F0502020204030204"/>
              <a:ea typeface="+mn-ea"/>
              <a:cs typeface="+mn-cs"/>
            </a:rPr>
            <a:t>? </a:t>
          </a:r>
          <a:endParaRPr lang="en-US" sz="1900" kern="1200" dirty="0"/>
        </a:p>
      </dsp:txBody>
      <dsp:txXfrm>
        <a:off x="1057996" y="3439354"/>
        <a:ext cx="5205643" cy="916014"/>
      </dsp:txXfrm>
    </dsp:sp>
    <dsp:sp modelId="{C1F0570B-6C78-4160-BA6D-2024BD420F2E}">
      <dsp:nvSpPr>
        <dsp:cNvPr id="0" name=""/>
        <dsp:cNvSpPr/>
      </dsp:nvSpPr>
      <dsp:spPr>
        <a:xfrm>
          <a:off x="0" y="4584372"/>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38C04D-AE54-4819-90F4-1D82FF882284}">
      <dsp:nvSpPr>
        <dsp:cNvPr id="0" name=""/>
        <dsp:cNvSpPr/>
      </dsp:nvSpPr>
      <dsp:spPr>
        <a:xfrm>
          <a:off x="277094" y="4790476"/>
          <a:ext cx="503807" cy="50380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9C803A-2988-4828-A12A-FDF6F5953106}">
      <dsp:nvSpPr>
        <dsp:cNvPr id="0" name=""/>
        <dsp:cNvSpPr/>
      </dsp:nvSpPr>
      <dsp:spPr>
        <a:xfrm>
          <a:off x="1057996" y="4584372"/>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755650">
            <a:lnSpc>
              <a:spcPct val="90000"/>
            </a:lnSpc>
            <a:spcBef>
              <a:spcPct val="0"/>
            </a:spcBef>
            <a:spcAft>
              <a:spcPct val="35000"/>
            </a:spcAft>
            <a:buNone/>
          </a:pPr>
          <a:r>
            <a:rPr lang="es-ES_tradnl" sz="1700" kern="1200" dirty="0">
              <a:solidFill>
                <a:prstClr val="black">
                  <a:hueOff val="0"/>
                  <a:satOff val="0"/>
                  <a:lumOff val="0"/>
                  <a:alphaOff val="0"/>
                </a:prstClr>
              </a:solidFill>
              <a:latin typeface="Calibri" panose="020F0502020204030204"/>
              <a:ea typeface="+mn-ea"/>
              <a:cs typeface="+mn-cs"/>
            </a:rPr>
            <a:t>¿Cómo se debe supervisar y ejercer el cumplimiento?</a:t>
          </a:r>
          <a:r>
            <a:rPr lang="en-US" sz="1700" kern="1200" dirty="0">
              <a:solidFill>
                <a:prstClr val="black">
                  <a:hueOff val="0"/>
                  <a:satOff val="0"/>
                  <a:lumOff val="0"/>
                  <a:alphaOff val="0"/>
                </a:prstClr>
              </a:solidFill>
              <a:latin typeface="Calibri" panose="020F0502020204030204"/>
              <a:ea typeface="+mn-ea"/>
              <a:cs typeface="+mn-cs"/>
            </a:rPr>
            <a:t> </a:t>
          </a:r>
          <a:endParaRPr lang="en-US" sz="1700" kern="1200" dirty="0"/>
        </a:p>
      </dsp:txBody>
      <dsp:txXfrm>
        <a:off x="1057996" y="4584372"/>
        <a:ext cx="5205643" cy="9160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D10F5-5402-4FEA-BCD1-BC682D4EFF96}">
      <dsp:nvSpPr>
        <dsp:cNvPr id="0" name=""/>
        <dsp:cNvSpPr/>
      </dsp:nvSpPr>
      <dsp:spPr>
        <a:xfrm>
          <a:off x="573393" y="1672806"/>
          <a:ext cx="1784250" cy="178425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73A4FA-1DB7-4DEC-84E6-26380630DF45}">
      <dsp:nvSpPr>
        <dsp:cNvPr id="0" name=""/>
        <dsp:cNvSpPr/>
      </dsp:nvSpPr>
      <dsp:spPr>
        <a:xfrm>
          <a:off x="953643" y="2053056"/>
          <a:ext cx="1023750" cy="1023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81BA2F-3858-4B17-8B4C-C85B3AC12760}">
      <dsp:nvSpPr>
        <dsp:cNvPr id="0" name=""/>
        <dsp:cNvSpPr/>
      </dsp:nvSpPr>
      <dsp:spPr>
        <a:xfrm>
          <a:off x="3018" y="4012806"/>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s-ES_tradnl" sz="1800" b="1" kern="1200" noProof="0" dirty="0"/>
            <a:t>Medidas para asegurar el mantenimiento adecuado</a:t>
          </a:r>
          <a:endParaRPr lang="es-ES_tradnl" sz="1800" kern="1200" noProof="0" dirty="0"/>
        </a:p>
      </dsp:txBody>
      <dsp:txXfrm>
        <a:off x="3018" y="4012806"/>
        <a:ext cx="2925000" cy="720000"/>
      </dsp:txXfrm>
    </dsp:sp>
    <dsp:sp modelId="{C5E9EF8C-5E24-4B8F-8213-608EDED0A013}">
      <dsp:nvSpPr>
        <dsp:cNvPr id="0" name=""/>
        <dsp:cNvSpPr/>
      </dsp:nvSpPr>
      <dsp:spPr>
        <a:xfrm>
          <a:off x="4010269" y="1672806"/>
          <a:ext cx="1784250" cy="178425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0C7CEA-3C3E-4D01-B513-690B461370DB}">
      <dsp:nvSpPr>
        <dsp:cNvPr id="0" name=""/>
        <dsp:cNvSpPr/>
      </dsp:nvSpPr>
      <dsp:spPr>
        <a:xfrm>
          <a:off x="4390519" y="2053056"/>
          <a:ext cx="1023750" cy="1023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8EABE1-5800-45DF-B27A-9AC182F2FBEB}">
      <dsp:nvSpPr>
        <dsp:cNvPr id="0" name=""/>
        <dsp:cNvSpPr/>
      </dsp:nvSpPr>
      <dsp:spPr>
        <a:xfrm>
          <a:off x="3439894" y="4012806"/>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s-ES_tradnl" sz="1800" b="1" kern="1200" noProof="0" dirty="0"/>
            <a:t>Consideraciones de la vivienda multifamiliar</a:t>
          </a:r>
          <a:endParaRPr lang="es-ES_tradnl" sz="1800" kern="1200" noProof="0" dirty="0"/>
        </a:p>
      </dsp:txBody>
      <dsp:txXfrm>
        <a:off x="3439894" y="4012806"/>
        <a:ext cx="2925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830DE2-5254-9245-BF21-507195C66674}" type="datetimeFigureOut">
              <a:rPr lang="en-US" smtClean="0"/>
              <a:t>12/22/22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357334-23C8-1E49-B3E7-7EBECD7D2C9E}" type="slidenum">
              <a:rPr lang="en-US" smtClean="0"/>
              <a:t>‹#›</a:t>
            </a:fld>
            <a:endParaRPr lang="en-US"/>
          </a:p>
        </p:txBody>
      </p:sp>
    </p:spTree>
    <p:extLst>
      <p:ext uri="{BB962C8B-B14F-4D97-AF65-F5344CB8AC3E}">
        <p14:creationId xmlns:p14="http://schemas.microsoft.com/office/powerpoint/2010/main" val="127885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357334-23C8-1E49-B3E7-7EBECD7D2C9E}" type="slidenum">
              <a:rPr lang="en-US" smtClean="0"/>
              <a:t>2</a:t>
            </a:fld>
            <a:endParaRPr lang="en-US"/>
          </a:p>
        </p:txBody>
      </p:sp>
    </p:spTree>
    <p:extLst>
      <p:ext uri="{BB962C8B-B14F-4D97-AF65-F5344CB8AC3E}">
        <p14:creationId xmlns:p14="http://schemas.microsoft.com/office/powerpoint/2010/main" val="2606201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66947-E848-3558-C8CC-4CCBF90533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B9B8C4-14B7-B42A-C59A-3B8B26D9FD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61C372-AD11-9D33-E873-9D7955BA01D3}"/>
              </a:ext>
            </a:extLst>
          </p:cNvPr>
          <p:cNvSpPr>
            <a:spLocks noGrp="1"/>
          </p:cNvSpPr>
          <p:nvPr>
            <p:ph type="dt" sz="half" idx="10"/>
          </p:nvPr>
        </p:nvSpPr>
        <p:spPr/>
        <p:txBody>
          <a:bodyPr/>
          <a:lstStyle/>
          <a:p>
            <a:fld id="{E10D2D5F-5F11-E54A-AA2C-4ECA04C9549D}" type="datetime1">
              <a:rPr lang="en-US" smtClean="0"/>
              <a:t>12/22/22</a:t>
            </a:fld>
            <a:endParaRPr lang="en-US"/>
          </a:p>
        </p:txBody>
      </p:sp>
      <p:sp>
        <p:nvSpPr>
          <p:cNvPr id="5" name="Footer Placeholder 4">
            <a:extLst>
              <a:ext uri="{FF2B5EF4-FFF2-40B4-BE49-F238E27FC236}">
                <a16:creationId xmlns:a16="http://schemas.microsoft.com/office/drawing/2014/main" id="{442B17D5-2CA7-9867-00A7-D444754360B4}"/>
              </a:ext>
            </a:extLst>
          </p:cNvPr>
          <p:cNvSpPr>
            <a:spLocks noGrp="1"/>
          </p:cNvSpPr>
          <p:nvPr>
            <p:ph type="ftr" sz="quarter" idx="11"/>
          </p:nvPr>
        </p:nvSpPr>
        <p:spPr/>
        <p:txBody>
          <a:bodyPr/>
          <a:lstStyle/>
          <a:p>
            <a:r>
              <a:rPr lang="en-US"/>
              <a:t>California CLT Network 2022</a:t>
            </a:r>
          </a:p>
        </p:txBody>
      </p:sp>
      <p:sp>
        <p:nvSpPr>
          <p:cNvPr id="6" name="Slide Number Placeholder 5">
            <a:extLst>
              <a:ext uri="{FF2B5EF4-FFF2-40B4-BE49-F238E27FC236}">
                <a16:creationId xmlns:a16="http://schemas.microsoft.com/office/drawing/2014/main" id="{E280CF14-F71C-A038-A39C-10099B8DBBC4}"/>
              </a:ext>
            </a:extLst>
          </p:cNvPr>
          <p:cNvSpPr>
            <a:spLocks noGrp="1"/>
          </p:cNvSpPr>
          <p:nvPr>
            <p:ph type="sldNum" sz="quarter" idx="12"/>
          </p:nvPr>
        </p:nvSpPr>
        <p:spPr/>
        <p:txBody>
          <a:bodyPr/>
          <a:lstStyle/>
          <a:p>
            <a:fld id="{57F3E637-E356-3942-9C18-BD70FC84E94C}" type="slidenum">
              <a:rPr lang="en-US" smtClean="0"/>
              <a:t>‹#›</a:t>
            </a:fld>
            <a:endParaRPr lang="en-US"/>
          </a:p>
        </p:txBody>
      </p:sp>
    </p:spTree>
    <p:extLst>
      <p:ext uri="{BB962C8B-B14F-4D97-AF65-F5344CB8AC3E}">
        <p14:creationId xmlns:p14="http://schemas.microsoft.com/office/powerpoint/2010/main" val="2118095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12C55-0437-1916-186C-9EC42D7CFB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DEDEEE-508C-4973-36CB-AC1FFB76D8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B384F5-A13F-9E72-B9CC-EAEEBA1CEF19}"/>
              </a:ext>
            </a:extLst>
          </p:cNvPr>
          <p:cNvSpPr>
            <a:spLocks noGrp="1"/>
          </p:cNvSpPr>
          <p:nvPr>
            <p:ph type="dt" sz="half" idx="10"/>
          </p:nvPr>
        </p:nvSpPr>
        <p:spPr/>
        <p:txBody>
          <a:bodyPr/>
          <a:lstStyle/>
          <a:p>
            <a:fld id="{90BE212A-297A-1545-85FD-20F03EC0944B}" type="datetime1">
              <a:rPr lang="en-US" smtClean="0"/>
              <a:t>12/22/22</a:t>
            </a:fld>
            <a:endParaRPr lang="en-US"/>
          </a:p>
        </p:txBody>
      </p:sp>
      <p:sp>
        <p:nvSpPr>
          <p:cNvPr id="5" name="Footer Placeholder 4">
            <a:extLst>
              <a:ext uri="{FF2B5EF4-FFF2-40B4-BE49-F238E27FC236}">
                <a16:creationId xmlns:a16="http://schemas.microsoft.com/office/drawing/2014/main" id="{F6CFA0FA-DE64-3D40-9CF3-93DAA8EC7FB2}"/>
              </a:ext>
            </a:extLst>
          </p:cNvPr>
          <p:cNvSpPr>
            <a:spLocks noGrp="1"/>
          </p:cNvSpPr>
          <p:nvPr>
            <p:ph type="ftr" sz="quarter" idx="11"/>
          </p:nvPr>
        </p:nvSpPr>
        <p:spPr/>
        <p:txBody>
          <a:bodyPr/>
          <a:lstStyle/>
          <a:p>
            <a:r>
              <a:rPr lang="en-US"/>
              <a:t>California CLT Network 2022</a:t>
            </a:r>
          </a:p>
        </p:txBody>
      </p:sp>
      <p:sp>
        <p:nvSpPr>
          <p:cNvPr id="6" name="Slide Number Placeholder 5">
            <a:extLst>
              <a:ext uri="{FF2B5EF4-FFF2-40B4-BE49-F238E27FC236}">
                <a16:creationId xmlns:a16="http://schemas.microsoft.com/office/drawing/2014/main" id="{380182FF-8A78-1D09-08E7-B6E11A06C741}"/>
              </a:ext>
            </a:extLst>
          </p:cNvPr>
          <p:cNvSpPr>
            <a:spLocks noGrp="1"/>
          </p:cNvSpPr>
          <p:nvPr>
            <p:ph type="sldNum" sz="quarter" idx="12"/>
          </p:nvPr>
        </p:nvSpPr>
        <p:spPr/>
        <p:txBody>
          <a:bodyPr/>
          <a:lstStyle/>
          <a:p>
            <a:fld id="{57F3E637-E356-3942-9C18-BD70FC84E94C}" type="slidenum">
              <a:rPr lang="en-US" smtClean="0"/>
              <a:t>‹#›</a:t>
            </a:fld>
            <a:endParaRPr lang="en-US"/>
          </a:p>
        </p:txBody>
      </p:sp>
    </p:spTree>
    <p:extLst>
      <p:ext uri="{BB962C8B-B14F-4D97-AF65-F5344CB8AC3E}">
        <p14:creationId xmlns:p14="http://schemas.microsoft.com/office/powerpoint/2010/main" val="1005163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A4151-8692-247F-3B05-16349BCF58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E4AE19-11FB-EAF8-DA24-796BA884E0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842238-A2C5-12C9-4BB6-9F135D563F7F}"/>
              </a:ext>
            </a:extLst>
          </p:cNvPr>
          <p:cNvSpPr>
            <a:spLocks noGrp="1"/>
          </p:cNvSpPr>
          <p:nvPr>
            <p:ph type="dt" sz="half" idx="10"/>
          </p:nvPr>
        </p:nvSpPr>
        <p:spPr/>
        <p:txBody>
          <a:bodyPr/>
          <a:lstStyle/>
          <a:p>
            <a:fld id="{8BDBF6E5-9B3F-744C-B9DC-7AA6600F3015}" type="datetime1">
              <a:rPr lang="en-US" smtClean="0"/>
              <a:t>12/22/22</a:t>
            </a:fld>
            <a:endParaRPr lang="en-US"/>
          </a:p>
        </p:txBody>
      </p:sp>
      <p:sp>
        <p:nvSpPr>
          <p:cNvPr id="5" name="Footer Placeholder 4">
            <a:extLst>
              <a:ext uri="{FF2B5EF4-FFF2-40B4-BE49-F238E27FC236}">
                <a16:creationId xmlns:a16="http://schemas.microsoft.com/office/drawing/2014/main" id="{5C98BD07-5956-072D-059F-BFAA320AA250}"/>
              </a:ext>
            </a:extLst>
          </p:cNvPr>
          <p:cNvSpPr>
            <a:spLocks noGrp="1"/>
          </p:cNvSpPr>
          <p:nvPr>
            <p:ph type="ftr" sz="quarter" idx="11"/>
          </p:nvPr>
        </p:nvSpPr>
        <p:spPr/>
        <p:txBody>
          <a:bodyPr/>
          <a:lstStyle/>
          <a:p>
            <a:r>
              <a:rPr lang="en-US"/>
              <a:t>California CLT Network 2022</a:t>
            </a:r>
          </a:p>
        </p:txBody>
      </p:sp>
      <p:sp>
        <p:nvSpPr>
          <p:cNvPr id="6" name="Slide Number Placeholder 5">
            <a:extLst>
              <a:ext uri="{FF2B5EF4-FFF2-40B4-BE49-F238E27FC236}">
                <a16:creationId xmlns:a16="http://schemas.microsoft.com/office/drawing/2014/main" id="{15742481-FEEC-BF0D-3CDB-C3CAB1582A0A}"/>
              </a:ext>
            </a:extLst>
          </p:cNvPr>
          <p:cNvSpPr>
            <a:spLocks noGrp="1"/>
          </p:cNvSpPr>
          <p:nvPr>
            <p:ph type="sldNum" sz="quarter" idx="12"/>
          </p:nvPr>
        </p:nvSpPr>
        <p:spPr/>
        <p:txBody>
          <a:bodyPr/>
          <a:lstStyle/>
          <a:p>
            <a:fld id="{57F3E637-E356-3942-9C18-BD70FC84E94C}" type="slidenum">
              <a:rPr lang="en-US" smtClean="0"/>
              <a:t>‹#›</a:t>
            </a:fld>
            <a:endParaRPr lang="en-US"/>
          </a:p>
        </p:txBody>
      </p:sp>
    </p:spTree>
    <p:extLst>
      <p:ext uri="{BB962C8B-B14F-4D97-AF65-F5344CB8AC3E}">
        <p14:creationId xmlns:p14="http://schemas.microsoft.com/office/powerpoint/2010/main" val="10309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8B83E-41DA-5AF1-84A0-D19B292F4F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DD21A9-5FF5-DB9B-0E84-657CA1D3AF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B1BE4-B556-725E-C537-E2D573BF83EE}"/>
              </a:ext>
            </a:extLst>
          </p:cNvPr>
          <p:cNvSpPr>
            <a:spLocks noGrp="1"/>
          </p:cNvSpPr>
          <p:nvPr>
            <p:ph type="dt" sz="half" idx="10"/>
          </p:nvPr>
        </p:nvSpPr>
        <p:spPr/>
        <p:txBody>
          <a:bodyPr/>
          <a:lstStyle/>
          <a:p>
            <a:fld id="{959A67CA-A3B4-CA4A-BEC9-D43CAA2F3F53}" type="datetime1">
              <a:rPr lang="en-US" smtClean="0"/>
              <a:t>12/22/22</a:t>
            </a:fld>
            <a:endParaRPr lang="en-US"/>
          </a:p>
        </p:txBody>
      </p:sp>
      <p:sp>
        <p:nvSpPr>
          <p:cNvPr id="5" name="Footer Placeholder 4">
            <a:extLst>
              <a:ext uri="{FF2B5EF4-FFF2-40B4-BE49-F238E27FC236}">
                <a16:creationId xmlns:a16="http://schemas.microsoft.com/office/drawing/2014/main" id="{6292D2C5-05A8-7B80-CC9B-0DEFCED51258}"/>
              </a:ext>
            </a:extLst>
          </p:cNvPr>
          <p:cNvSpPr>
            <a:spLocks noGrp="1"/>
          </p:cNvSpPr>
          <p:nvPr>
            <p:ph type="ftr" sz="quarter" idx="11"/>
          </p:nvPr>
        </p:nvSpPr>
        <p:spPr/>
        <p:txBody>
          <a:bodyPr/>
          <a:lstStyle/>
          <a:p>
            <a:r>
              <a:rPr lang="en-US"/>
              <a:t>California CLT Network 2022</a:t>
            </a:r>
          </a:p>
        </p:txBody>
      </p:sp>
      <p:sp>
        <p:nvSpPr>
          <p:cNvPr id="6" name="Slide Number Placeholder 5">
            <a:extLst>
              <a:ext uri="{FF2B5EF4-FFF2-40B4-BE49-F238E27FC236}">
                <a16:creationId xmlns:a16="http://schemas.microsoft.com/office/drawing/2014/main" id="{E65DC3BB-A043-C111-F97D-14BAE5A85335}"/>
              </a:ext>
            </a:extLst>
          </p:cNvPr>
          <p:cNvSpPr>
            <a:spLocks noGrp="1"/>
          </p:cNvSpPr>
          <p:nvPr>
            <p:ph type="sldNum" sz="quarter" idx="12"/>
          </p:nvPr>
        </p:nvSpPr>
        <p:spPr/>
        <p:txBody>
          <a:bodyPr/>
          <a:lstStyle/>
          <a:p>
            <a:fld id="{57F3E637-E356-3942-9C18-BD70FC84E94C}" type="slidenum">
              <a:rPr lang="en-US" smtClean="0"/>
              <a:t>‹#›</a:t>
            </a:fld>
            <a:endParaRPr lang="en-US"/>
          </a:p>
        </p:txBody>
      </p:sp>
    </p:spTree>
    <p:extLst>
      <p:ext uri="{BB962C8B-B14F-4D97-AF65-F5344CB8AC3E}">
        <p14:creationId xmlns:p14="http://schemas.microsoft.com/office/powerpoint/2010/main" val="4075074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294CF-2DC0-ECEC-B1D5-5C73D57938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C6D92A-3CD8-EBCA-E3E9-778CE235B7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052732-9CFE-7680-D56F-4AAA912CDD12}"/>
              </a:ext>
            </a:extLst>
          </p:cNvPr>
          <p:cNvSpPr>
            <a:spLocks noGrp="1"/>
          </p:cNvSpPr>
          <p:nvPr>
            <p:ph type="dt" sz="half" idx="10"/>
          </p:nvPr>
        </p:nvSpPr>
        <p:spPr/>
        <p:txBody>
          <a:bodyPr/>
          <a:lstStyle/>
          <a:p>
            <a:fld id="{4FDFB047-A675-164E-BA34-F459E4948F44}" type="datetime1">
              <a:rPr lang="en-US" smtClean="0"/>
              <a:t>12/22/22</a:t>
            </a:fld>
            <a:endParaRPr lang="en-US"/>
          </a:p>
        </p:txBody>
      </p:sp>
      <p:sp>
        <p:nvSpPr>
          <p:cNvPr id="5" name="Footer Placeholder 4">
            <a:extLst>
              <a:ext uri="{FF2B5EF4-FFF2-40B4-BE49-F238E27FC236}">
                <a16:creationId xmlns:a16="http://schemas.microsoft.com/office/drawing/2014/main" id="{9DEBBEBF-23F3-24B8-288A-02A7BD334E9E}"/>
              </a:ext>
            </a:extLst>
          </p:cNvPr>
          <p:cNvSpPr>
            <a:spLocks noGrp="1"/>
          </p:cNvSpPr>
          <p:nvPr>
            <p:ph type="ftr" sz="quarter" idx="11"/>
          </p:nvPr>
        </p:nvSpPr>
        <p:spPr/>
        <p:txBody>
          <a:bodyPr/>
          <a:lstStyle/>
          <a:p>
            <a:r>
              <a:rPr lang="en-US"/>
              <a:t>California CLT Network 2022</a:t>
            </a:r>
          </a:p>
        </p:txBody>
      </p:sp>
      <p:sp>
        <p:nvSpPr>
          <p:cNvPr id="6" name="Slide Number Placeholder 5">
            <a:extLst>
              <a:ext uri="{FF2B5EF4-FFF2-40B4-BE49-F238E27FC236}">
                <a16:creationId xmlns:a16="http://schemas.microsoft.com/office/drawing/2014/main" id="{55C0A65A-9A14-6F92-4853-B2B17009BD68}"/>
              </a:ext>
            </a:extLst>
          </p:cNvPr>
          <p:cNvSpPr>
            <a:spLocks noGrp="1"/>
          </p:cNvSpPr>
          <p:nvPr>
            <p:ph type="sldNum" sz="quarter" idx="12"/>
          </p:nvPr>
        </p:nvSpPr>
        <p:spPr/>
        <p:txBody>
          <a:bodyPr/>
          <a:lstStyle/>
          <a:p>
            <a:fld id="{57F3E637-E356-3942-9C18-BD70FC84E94C}" type="slidenum">
              <a:rPr lang="en-US" smtClean="0"/>
              <a:t>‹#›</a:t>
            </a:fld>
            <a:endParaRPr lang="en-US"/>
          </a:p>
        </p:txBody>
      </p:sp>
    </p:spTree>
    <p:extLst>
      <p:ext uri="{BB962C8B-B14F-4D97-AF65-F5344CB8AC3E}">
        <p14:creationId xmlns:p14="http://schemas.microsoft.com/office/powerpoint/2010/main" val="3207397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AC62C-E126-702E-EC5D-42930E3C01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6568BC-D09B-394A-4F3C-A727C9DAE6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A574CB-06BD-1F0B-3830-615F131C96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0184FF-628E-C917-168D-196AD0A0464B}"/>
              </a:ext>
            </a:extLst>
          </p:cNvPr>
          <p:cNvSpPr>
            <a:spLocks noGrp="1"/>
          </p:cNvSpPr>
          <p:nvPr>
            <p:ph type="dt" sz="half" idx="10"/>
          </p:nvPr>
        </p:nvSpPr>
        <p:spPr/>
        <p:txBody>
          <a:bodyPr/>
          <a:lstStyle/>
          <a:p>
            <a:fld id="{E5BAABEA-0ECC-8949-ACBF-173DD4378CB8}" type="datetime1">
              <a:rPr lang="en-US" smtClean="0"/>
              <a:t>12/22/22</a:t>
            </a:fld>
            <a:endParaRPr lang="en-US"/>
          </a:p>
        </p:txBody>
      </p:sp>
      <p:sp>
        <p:nvSpPr>
          <p:cNvPr id="6" name="Footer Placeholder 5">
            <a:extLst>
              <a:ext uri="{FF2B5EF4-FFF2-40B4-BE49-F238E27FC236}">
                <a16:creationId xmlns:a16="http://schemas.microsoft.com/office/drawing/2014/main" id="{8EB068B1-F994-8D96-77B9-EB1B82A3DE9B}"/>
              </a:ext>
            </a:extLst>
          </p:cNvPr>
          <p:cNvSpPr>
            <a:spLocks noGrp="1"/>
          </p:cNvSpPr>
          <p:nvPr>
            <p:ph type="ftr" sz="quarter" idx="11"/>
          </p:nvPr>
        </p:nvSpPr>
        <p:spPr/>
        <p:txBody>
          <a:bodyPr/>
          <a:lstStyle/>
          <a:p>
            <a:r>
              <a:rPr lang="en-US"/>
              <a:t>California CLT Network 2022</a:t>
            </a:r>
          </a:p>
        </p:txBody>
      </p:sp>
      <p:sp>
        <p:nvSpPr>
          <p:cNvPr id="7" name="Slide Number Placeholder 6">
            <a:extLst>
              <a:ext uri="{FF2B5EF4-FFF2-40B4-BE49-F238E27FC236}">
                <a16:creationId xmlns:a16="http://schemas.microsoft.com/office/drawing/2014/main" id="{7D5E9AD2-A4E4-28CC-3FC3-467A5AFDFD81}"/>
              </a:ext>
            </a:extLst>
          </p:cNvPr>
          <p:cNvSpPr>
            <a:spLocks noGrp="1"/>
          </p:cNvSpPr>
          <p:nvPr>
            <p:ph type="sldNum" sz="quarter" idx="12"/>
          </p:nvPr>
        </p:nvSpPr>
        <p:spPr/>
        <p:txBody>
          <a:bodyPr/>
          <a:lstStyle/>
          <a:p>
            <a:fld id="{57F3E637-E356-3942-9C18-BD70FC84E94C}" type="slidenum">
              <a:rPr lang="en-US" smtClean="0"/>
              <a:t>‹#›</a:t>
            </a:fld>
            <a:endParaRPr lang="en-US"/>
          </a:p>
        </p:txBody>
      </p:sp>
    </p:spTree>
    <p:extLst>
      <p:ext uri="{BB962C8B-B14F-4D97-AF65-F5344CB8AC3E}">
        <p14:creationId xmlns:p14="http://schemas.microsoft.com/office/powerpoint/2010/main" val="1222074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2B44B-2938-F8B8-34B7-7FB8A1D677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6F5C10-FE3B-502C-F93A-0B72E9541F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5976D7-B61C-2739-73AF-43187468FE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25C229-F7AE-5096-E71B-84A33E53ED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55FA41-CB64-FFC2-0364-EBBABAAD68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EB7058-ECE1-C7F7-9B62-DAE4817F87F1}"/>
              </a:ext>
            </a:extLst>
          </p:cNvPr>
          <p:cNvSpPr>
            <a:spLocks noGrp="1"/>
          </p:cNvSpPr>
          <p:nvPr>
            <p:ph type="dt" sz="half" idx="10"/>
          </p:nvPr>
        </p:nvSpPr>
        <p:spPr/>
        <p:txBody>
          <a:bodyPr/>
          <a:lstStyle/>
          <a:p>
            <a:fld id="{454EB956-91BD-8943-883B-CE1D36CDE1FB}" type="datetime1">
              <a:rPr lang="en-US" smtClean="0"/>
              <a:t>12/22/22</a:t>
            </a:fld>
            <a:endParaRPr lang="en-US"/>
          </a:p>
        </p:txBody>
      </p:sp>
      <p:sp>
        <p:nvSpPr>
          <p:cNvPr id="8" name="Footer Placeholder 7">
            <a:extLst>
              <a:ext uri="{FF2B5EF4-FFF2-40B4-BE49-F238E27FC236}">
                <a16:creationId xmlns:a16="http://schemas.microsoft.com/office/drawing/2014/main" id="{3BAFFD25-B30F-1B9D-8D79-BD380A8E2C66}"/>
              </a:ext>
            </a:extLst>
          </p:cNvPr>
          <p:cNvSpPr>
            <a:spLocks noGrp="1"/>
          </p:cNvSpPr>
          <p:nvPr>
            <p:ph type="ftr" sz="quarter" idx="11"/>
          </p:nvPr>
        </p:nvSpPr>
        <p:spPr/>
        <p:txBody>
          <a:bodyPr/>
          <a:lstStyle/>
          <a:p>
            <a:r>
              <a:rPr lang="en-US"/>
              <a:t>California CLT Network 2022</a:t>
            </a:r>
          </a:p>
        </p:txBody>
      </p:sp>
      <p:sp>
        <p:nvSpPr>
          <p:cNvPr id="9" name="Slide Number Placeholder 8">
            <a:extLst>
              <a:ext uri="{FF2B5EF4-FFF2-40B4-BE49-F238E27FC236}">
                <a16:creationId xmlns:a16="http://schemas.microsoft.com/office/drawing/2014/main" id="{B24B9B7E-D4F6-B11E-6992-5E2FD0EC9C9E}"/>
              </a:ext>
            </a:extLst>
          </p:cNvPr>
          <p:cNvSpPr>
            <a:spLocks noGrp="1"/>
          </p:cNvSpPr>
          <p:nvPr>
            <p:ph type="sldNum" sz="quarter" idx="12"/>
          </p:nvPr>
        </p:nvSpPr>
        <p:spPr/>
        <p:txBody>
          <a:bodyPr/>
          <a:lstStyle/>
          <a:p>
            <a:fld id="{57F3E637-E356-3942-9C18-BD70FC84E94C}" type="slidenum">
              <a:rPr lang="en-US" smtClean="0"/>
              <a:t>‹#›</a:t>
            </a:fld>
            <a:endParaRPr lang="en-US"/>
          </a:p>
        </p:txBody>
      </p:sp>
    </p:spTree>
    <p:extLst>
      <p:ext uri="{BB962C8B-B14F-4D97-AF65-F5344CB8AC3E}">
        <p14:creationId xmlns:p14="http://schemas.microsoft.com/office/powerpoint/2010/main" val="2447995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D6966-176F-B2CD-7599-2547637CB3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0B37FB-8C7D-9615-D9CB-E8A58FA65732}"/>
              </a:ext>
            </a:extLst>
          </p:cNvPr>
          <p:cNvSpPr>
            <a:spLocks noGrp="1"/>
          </p:cNvSpPr>
          <p:nvPr>
            <p:ph type="dt" sz="half" idx="10"/>
          </p:nvPr>
        </p:nvSpPr>
        <p:spPr/>
        <p:txBody>
          <a:bodyPr/>
          <a:lstStyle/>
          <a:p>
            <a:fld id="{F2A14206-5F43-3142-AE21-7616C69A566B}" type="datetime1">
              <a:rPr lang="en-US" smtClean="0"/>
              <a:t>12/22/22</a:t>
            </a:fld>
            <a:endParaRPr lang="en-US"/>
          </a:p>
        </p:txBody>
      </p:sp>
      <p:sp>
        <p:nvSpPr>
          <p:cNvPr id="4" name="Footer Placeholder 3">
            <a:extLst>
              <a:ext uri="{FF2B5EF4-FFF2-40B4-BE49-F238E27FC236}">
                <a16:creationId xmlns:a16="http://schemas.microsoft.com/office/drawing/2014/main" id="{A12B1A56-4590-CA7F-3D56-74C35090CB1F}"/>
              </a:ext>
            </a:extLst>
          </p:cNvPr>
          <p:cNvSpPr>
            <a:spLocks noGrp="1"/>
          </p:cNvSpPr>
          <p:nvPr>
            <p:ph type="ftr" sz="quarter" idx="11"/>
          </p:nvPr>
        </p:nvSpPr>
        <p:spPr/>
        <p:txBody>
          <a:bodyPr/>
          <a:lstStyle/>
          <a:p>
            <a:r>
              <a:rPr lang="en-US"/>
              <a:t>California CLT Network 2022</a:t>
            </a:r>
          </a:p>
        </p:txBody>
      </p:sp>
      <p:sp>
        <p:nvSpPr>
          <p:cNvPr id="5" name="Slide Number Placeholder 4">
            <a:extLst>
              <a:ext uri="{FF2B5EF4-FFF2-40B4-BE49-F238E27FC236}">
                <a16:creationId xmlns:a16="http://schemas.microsoft.com/office/drawing/2014/main" id="{42CFD06E-D17C-7712-1AB0-DC621D3A97E1}"/>
              </a:ext>
            </a:extLst>
          </p:cNvPr>
          <p:cNvSpPr>
            <a:spLocks noGrp="1"/>
          </p:cNvSpPr>
          <p:nvPr>
            <p:ph type="sldNum" sz="quarter" idx="12"/>
          </p:nvPr>
        </p:nvSpPr>
        <p:spPr/>
        <p:txBody>
          <a:bodyPr/>
          <a:lstStyle/>
          <a:p>
            <a:fld id="{57F3E637-E356-3942-9C18-BD70FC84E94C}" type="slidenum">
              <a:rPr lang="en-US" smtClean="0"/>
              <a:t>‹#›</a:t>
            </a:fld>
            <a:endParaRPr lang="en-US"/>
          </a:p>
        </p:txBody>
      </p:sp>
    </p:spTree>
    <p:extLst>
      <p:ext uri="{BB962C8B-B14F-4D97-AF65-F5344CB8AC3E}">
        <p14:creationId xmlns:p14="http://schemas.microsoft.com/office/powerpoint/2010/main" val="446130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192EEC-9F61-1DA6-48A2-A08FC8F46545}"/>
              </a:ext>
            </a:extLst>
          </p:cNvPr>
          <p:cNvSpPr>
            <a:spLocks noGrp="1"/>
          </p:cNvSpPr>
          <p:nvPr>
            <p:ph type="dt" sz="half" idx="10"/>
          </p:nvPr>
        </p:nvSpPr>
        <p:spPr/>
        <p:txBody>
          <a:bodyPr/>
          <a:lstStyle/>
          <a:p>
            <a:fld id="{707009D9-285A-6B46-AA13-C125357298A6}" type="datetime1">
              <a:rPr lang="en-US" smtClean="0"/>
              <a:t>12/22/22</a:t>
            </a:fld>
            <a:endParaRPr lang="en-US"/>
          </a:p>
        </p:txBody>
      </p:sp>
      <p:sp>
        <p:nvSpPr>
          <p:cNvPr id="3" name="Footer Placeholder 2">
            <a:extLst>
              <a:ext uri="{FF2B5EF4-FFF2-40B4-BE49-F238E27FC236}">
                <a16:creationId xmlns:a16="http://schemas.microsoft.com/office/drawing/2014/main" id="{B79AF7C4-6E53-A528-D480-942600D67103}"/>
              </a:ext>
            </a:extLst>
          </p:cNvPr>
          <p:cNvSpPr>
            <a:spLocks noGrp="1"/>
          </p:cNvSpPr>
          <p:nvPr>
            <p:ph type="ftr" sz="quarter" idx="11"/>
          </p:nvPr>
        </p:nvSpPr>
        <p:spPr/>
        <p:txBody>
          <a:bodyPr/>
          <a:lstStyle/>
          <a:p>
            <a:r>
              <a:rPr lang="en-US"/>
              <a:t>California CLT Network 2022</a:t>
            </a:r>
          </a:p>
        </p:txBody>
      </p:sp>
      <p:sp>
        <p:nvSpPr>
          <p:cNvPr id="4" name="Slide Number Placeholder 3">
            <a:extLst>
              <a:ext uri="{FF2B5EF4-FFF2-40B4-BE49-F238E27FC236}">
                <a16:creationId xmlns:a16="http://schemas.microsoft.com/office/drawing/2014/main" id="{100E57F5-07BA-7CA9-64D9-8E833B8FB97F}"/>
              </a:ext>
            </a:extLst>
          </p:cNvPr>
          <p:cNvSpPr>
            <a:spLocks noGrp="1"/>
          </p:cNvSpPr>
          <p:nvPr>
            <p:ph type="sldNum" sz="quarter" idx="12"/>
          </p:nvPr>
        </p:nvSpPr>
        <p:spPr/>
        <p:txBody>
          <a:bodyPr/>
          <a:lstStyle/>
          <a:p>
            <a:fld id="{57F3E637-E356-3942-9C18-BD70FC84E94C}" type="slidenum">
              <a:rPr lang="en-US" smtClean="0"/>
              <a:t>‹#›</a:t>
            </a:fld>
            <a:endParaRPr lang="en-US"/>
          </a:p>
        </p:txBody>
      </p:sp>
    </p:spTree>
    <p:extLst>
      <p:ext uri="{BB962C8B-B14F-4D97-AF65-F5344CB8AC3E}">
        <p14:creationId xmlns:p14="http://schemas.microsoft.com/office/powerpoint/2010/main" val="3936237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138E0-FA9A-87FE-DBA0-D4409E4B35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3BED11-E94D-46B2-8AAC-82880E1E83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9916AF-7D4F-791F-E671-84E2356308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AE07F0-8B31-1ECF-3C3C-075668928947}"/>
              </a:ext>
            </a:extLst>
          </p:cNvPr>
          <p:cNvSpPr>
            <a:spLocks noGrp="1"/>
          </p:cNvSpPr>
          <p:nvPr>
            <p:ph type="dt" sz="half" idx="10"/>
          </p:nvPr>
        </p:nvSpPr>
        <p:spPr/>
        <p:txBody>
          <a:bodyPr/>
          <a:lstStyle/>
          <a:p>
            <a:fld id="{95CEE062-9636-DD4D-B312-AE6FACD92AC8}" type="datetime1">
              <a:rPr lang="en-US" smtClean="0"/>
              <a:t>12/22/22</a:t>
            </a:fld>
            <a:endParaRPr lang="en-US"/>
          </a:p>
        </p:txBody>
      </p:sp>
      <p:sp>
        <p:nvSpPr>
          <p:cNvPr id="6" name="Footer Placeholder 5">
            <a:extLst>
              <a:ext uri="{FF2B5EF4-FFF2-40B4-BE49-F238E27FC236}">
                <a16:creationId xmlns:a16="http://schemas.microsoft.com/office/drawing/2014/main" id="{0B590317-74B5-5518-AA69-7CF68B2D2B54}"/>
              </a:ext>
            </a:extLst>
          </p:cNvPr>
          <p:cNvSpPr>
            <a:spLocks noGrp="1"/>
          </p:cNvSpPr>
          <p:nvPr>
            <p:ph type="ftr" sz="quarter" idx="11"/>
          </p:nvPr>
        </p:nvSpPr>
        <p:spPr/>
        <p:txBody>
          <a:bodyPr/>
          <a:lstStyle/>
          <a:p>
            <a:r>
              <a:rPr lang="en-US"/>
              <a:t>California CLT Network 2022</a:t>
            </a:r>
          </a:p>
        </p:txBody>
      </p:sp>
      <p:sp>
        <p:nvSpPr>
          <p:cNvPr id="7" name="Slide Number Placeholder 6">
            <a:extLst>
              <a:ext uri="{FF2B5EF4-FFF2-40B4-BE49-F238E27FC236}">
                <a16:creationId xmlns:a16="http://schemas.microsoft.com/office/drawing/2014/main" id="{3FAF25F7-FD17-DF07-9D13-733384EE8A7F}"/>
              </a:ext>
            </a:extLst>
          </p:cNvPr>
          <p:cNvSpPr>
            <a:spLocks noGrp="1"/>
          </p:cNvSpPr>
          <p:nvPr>
            <p:ph type="sldNum" sz="quarter" idx="12"/>
          </p:nvPr>
        </p:nvSpPr>
        <p:spPr/>
        <p:txBody>
          <a:bodyPr/>
          <a:lstStyle/>
          <a:p>
            <a:fld id="{57F3E637-E356-3942-9C18-BD70FC84E94C}" type="slidenum">
              <a:rPr lang="en-US" smtClean="0"/>
              <a:t>‹#›</a:t>
            </a:fld>
            <a:endParaRPr lang="en-US"/>
          </a:p>
        </p:txBody>
      </p:sp>
    </p:spTree>
    <p:extLst>
      <p:ext uri="{BB962C8B-B14F-4D97-AF65-F5344CB8AC3E}">
        <p14:creationId xmlns:p14="http://schemas.microsoft.com/office/powerpoint/2010/main" val="30222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4EEB6-8908-C247-13C8-77C6F2E143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324C84-A936-6418-9D91-44A5863E1A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6AB44A-2005-49FC-23C9-93B373177E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2360B0-6400-C29E-0C39-63E668E6BEAC}"/>
              </a:ext>
            </a:extLst>
          </p:cNvPr>
          <p:cNvSpPr>
            <a:spLocks noGrp="1"/>
          </p:cNvSpPr>
          <p:nvPr>
            <p:ph type="dt" sz="half" idx="10"/>
          </p:nvPr>
        </p:nvSpPr>
        <p:spPr/>
        <p:txBody>
          <a:bodyPr/>
          <a:lstStyle/>
          <a:p>
            <a:fld id="{4F594967-F8AB-864C-980F-A2B4138833B5}" type="datetime1">
              <a:rPr lang="en-US" smtClean="0"/>
              <a:t>12/22/22</a:t>
            </a:fld>
            <a:endParaRPr lang="en-US"/>
          </a:p>
        </p:txBody>
      </p:sp>
      <p:sp>
        <p:nvSpPr>
          <p:cNvPr id="6" name="Footer Placeholder 5">
            <a:extLst>
              <a:ext uri="{FF2B5EF4-FFF2-40B4-BE49-F238E27FC236}">
                <a16:creationId xmlns:a16="http://schemas.microsoft.com/office/drawing/2014/main" id="{F9DECA85-3EBF-6425-83E1-E7EF6FA6A885}"/>
              </a:ext>
            </a:extLst>
          </p:cNvPr>
          <p:cNvSpPr>
            <a:spLocks noGrp="1"/>
          </p:cNvSpPr>
          <p:nvPr>
            <p:ph type="ftr" sz="quarter" idx="11"/>
          </p:nvPr>
        </p:nvSpPr>
        <p:spPr/>
        <p:txBody>
          <a:bodyPr/>
          <a:lstStyle/>
          <a:p>
            <a:r>
              <a:rPr lang="en-US"/>
              <a:t>California CLT Network 2022</a:t>
            </a:r>
          </a:p>
        </p:txBody>
      </p:sp>
      <p:sp>
        <p:nvSpPr>
          <p:cNvPr id="7" name="Slide Number Placeholder 6">
            <a:extLst>
              <a:ext uri="{FF2B5EF4-FFF2-40B4-BE49-F238E27FC236}">
                <a16:creationId xmlns:a16="http://schemas.microsoft.com/office/drawing/2014/main" id="{A2EAFD73-C6E9-119D-08FF-71D7448B2C5A}"/>
              </a:ext>
            </a:extLst>
          </p:cNvPr>
          <p:cNvSpPr>
            <a:spLocks noGrp="1"/>
          </p:cNvSpPr>
          <p:nvPr>
            <p:ph type="sldNum" sz="quarter" idx="12"/>
          </p:nvPr>
        </p:nvSpPr>
        <p:spPr/>
        <p:txBody>
          <a:bodyPr/>
          <a:lstStyle/>
          <a:p>
            <a:fld id="{57F3E637-E356-3942-9C18-BD70FC84E94C}" type="slidenum">
              <a:rPr lang="en-US" smtClean="0"/>
              <a:t>‹#›</a:t>
            </a:fld>
            <a:endParaRPr lang="en-US"/>
          </a:p>
        </p:txBody>
      </p:sp>
    </p:spTree>
    <p:extLst>
      <p:ext uri="{BB962C8B-B14F-4D97-AF65-F5344CB8AC3E}">
        <p14:creationId xmlns:p14="http://schemas.microsoft.com/office/powerpoint/2010/main" val="3155169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101E1D-67E4-6DFD-C97D-556D60D9EF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8BA1D2-3BC6-49AA-6F74-3831FDAF90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D7B41-1A1F-A3F4-C129-70AFFC2F4E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2C672A-CBF9-0144-B815-D545F0BD7201}" type="datetime1">
              <a:rPr lang="en-US" smtClean="0"/>
              <a:t>12/22/22</a:t>
            </a:fld>
            <a:endParaRPr lang="en-US"/>
          </a:p>
        </p:txBody>
      </p:sp>
      <p:sp>
        <p:nvSpPr>
          <p:cNvPr id="5" name="Footer Placeholder 4">
            <a:extLst>
              <a:ext uri="{FF2B5EF4-FFF2-40B4-BE49-F238E27FC236}">
                <a16:creationId xmlns:a16="http://schemas.microsoft.com/office/drawing/2014/main" id="{AF9FE1DC-4004-A975-9D9A-B937CA2D1D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California CLT Network 2022</a:t>
            </a:r>
          </a:p>
        </p:txBody>
      </p:sp>
      <p:sp>
        <p:nvSpPr>
          <p:cNvPr id="6" name="Slide Number Placeholder 5">
            <a:extLst>
              <a:ext uri="{FF2B5EF4-FFF2-40B4-BE49-F238E27FC236}">
                <a16:creationId xmlns:a16="http://schemas.microsoft.com/office/drawing/2014/main" id="{5B47D9B9-9BF6-8630-A8BB-F765FE530A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3E637-E356-3942-9C18-BD70FC84E94C}" type="slidenum">
              <a:rPr lang="en-US" smtClean="0"/>
              <a:t>‹#›</a:t>
            </a:fld>
            <a:endParaRPr lang="en-US"/>
          </a:p>
        </p:txBody>
      </p:sp>
    </p:spTree>
    <p:extLst>
      <p:ext uri="{BB962C8B-B14F-4D97-AF65-F5344CB8AC3E}">
        <p14:creationId xmlns:p14="http://schemas.microsoft.com/office/powerpoint/2010/main" val="1264987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0">
            <a:extLst>
              <a:ext uri="{FF2B5EF4-FFF2-40B4-BE49-F238E27FC236}">
                <a16:creationId xmlns:a16="http://schemas.microsoft.com/office/drawing/2014/main" id="{379C0369-A022-4605-B2F4-7773B74CC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6">
            <a:extLst>
              <a:ext uri="{FF2B5EF4-FFF2-40B4-BE49-F238E27FC236}">
                <a16:creationId xmlns:a16="http://schemas.microsoft.com/office/drawing/2014/main" id="{FFFD28B7-CC22-4615-B487-71F011040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8">
            <a:extLst>
              <a:ext uri="{FF2B5EF4-FFF2-40B4-BE49-F238E27FC236}">
                <a16:creationId xmlns:a16="http://schemas.microsoft.com/office/drawing/2014/main" id="{712E4DE6-A2E5-4786-B1B9-795E13D12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176DEB1C-09CA-478A-AEEF-963E89897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8">
            <a:extLst>
              <a:ext uri="{FF2B5EF4-FFF2-40B4-BE49-F238E27FC236}">
                <a16:creationId xmlns:a16="http://schemas.microsoft.com/office/drawing/2014/main" id="{28861D55-9A89-4552-8E10-2201E1991D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8" y="644382"/>
            <a:ext cx="10734055"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CB1F7B2-7096-D944-80E7-9E59F8FCE122}"/>
              </a:ext>
            </a:extLst>
          </p:cNvPr>
          <p:cNvSpPr>
            <a:spLocks noGrp="1"/>
          </p:cNvSpPr>
          <p:nvPr>
            <p:ph type="ctrTitle"/>
          </p:nvPr>
        </p:nvSpPr>
        <p:spPr>
          <a:xfrm>
            <a:off x="1570455" y="1118009"/>
            <a:ext cx="4194241" cy="3180360"/>
          </a:xfrm>
        </p:spPr>
        <p:txBody>
          <a:bodyPr>
            <a:normAutofit fontScale="90000"/>
          </a:bodyPr>
          <a:lstStyle/>
          <a:p>
            <a:pPr algn="l"/>
            <a:br>
              <a:rPr lang="en-US" sz="5400" dirty="0">
                <a:solidFill>
                  <a:srgbClr val="FFFFFF"/>
                </a:solidFill>
              </a:rPr>
            </a:br>
            <a:r>
              <a:rPr lang="es-ES_tradnl" sz="5400" dirty="0">
                <a:solidFill>
                  <a:srgbClr val="FFFFFF"/>
                </a:solidFill>
              </a:rPr>
              <a:t>Guía de Pólizas de Mejoras de Bienes Capitales</a:t>
            </a:r>
            <a:endParaRPr lang="en-US" sz="5400" dirty="0">
              <a:solidFill>
                <a:srgbClr val="FFFFFF"/>
              </a:solidFill>
            </a:endParaRPr>
          </a:p>
        </p:txBody>
      </p:sp>
      <p:sp>
        <p:nvSpPr>
          <p:cNvPr id="11" name="Subtitle 10">
            <a:extLst>
              <a:ext uri="{FF2B5EF4-FFF2-40B4-BE49-F238E27FC236}">
                <a16:creationId xmlns:a16="http://schemas.microsoft.com/office/drawing/2014/main" id="{CA6A0F7C-D36C-8D5F-F9AF-132E788BCB0D}"/>
              </a:ext>
            </a:extLst>
          </p:cNvPr>
          <p:cNvSpPr>
            <a:spLocks noGrp="1"/>
          </p:cNvSpPr>
          <p:nvPr>
            <p:ph type="subTitle" idx="1"/>
          </p:nvPr>
        </p:nvSpPr>
        <p:spPr>
          <a:xfrm>
            <a:off x="1570455" y="4365267"/>
            <a:ext cx="4203811" cy="1065766"/>
          </a:xfrm>
        </p:spPr>
        <p:txBody>
          <a:bodyPr>
            <a:normAutofit/>
          </a:bodyPr>
          <a:lstStyle/>
          <a:p>
            <a:pPr algn="l"/>
            <a:endParaRPr lang="en-US" sz="2000">
              <a:solidFill>
                <a:srgbClr val="FFFFFF"/>
              </a:solidFill>
            </a:endParaRPr>
          </a:p>
        </p:txBody>
      </p:sp>
      <p:pic>
        <p:nvPicPr>
          <p:cNvPr id="7" name="Picture 6" descr="Text&#10;&#10;Description automatically generated">
            <a:extLst>
              <a:ext uri="{FF2B5EF4-FFF2-40B4-BE49-F238E27FC236}">
                <a16:creationId xmlns:a16="http://schemas.microsoft.com/office/drawing/2014/main" id="{22D7D8D4-525B-C78E-3646-2889C5FA6357}"/>
              </a:ext>
            </a:extLst>
          </p:cNvPr>
          <p:cNvPicPr>
            <a:picLocks noChangeAspect="1"/>
          </p:cNvPicPr>
          <p:nvPr/>
        </p:nvPicPr>
        <p:blipFill>
          <a:blip r:embed="rId2"/>
          <a:stretch>
            <a:fillRect/>
          </a:stretch>
        </p:blipFill>
        <p:spPr>
          <a:xfrm>
            <a:off x="6417734" y="2431620"/>
            <a:ext cx="4650482" cy="1685799"/>
          </a:xfrm>
          <a:prstGeom prst="rect">
            <a:avLst/>
          </a:prstGeom>
        </p:spPr>
      </p:pic>
      <p:sp>
        <p:nvSpPr>
          <p:cNvPr id="4" name="Footer Placeholder 3">
            <a:extLst>
              <a:ext uri="{FF2B5EF4-FFF2-40B4-BE49-F238E27FC236}">
                <a16:creationId xmlns:a16="http://schemas.microsoft.com/office/drawing/2014/main" id="{A458B58B-8FF3-3233-0D4D-C3DA71D47535}"/>
              </a:ext>
            </a:extLst>
          </p:cNvPr>
          <p:cNvSpPr>
            <a:spLocks noGrp="1"/>
          </p:cNvSpPr>
          <p:nvPr>
            <p:ph type="ftr" sz="quarter" idx="11"/>
          </p:nvPr>
        </p:nvSpPr>
        <p:spPr>
          <a:xfrm>
            <a:off x="795528" y="6382512"/>
            <a:ext cx="6757416" cy="320040"/>
          </a:xfrm>
        </p:spPr>
        <p:txBody>
          <a:bodyPr>
            <a:normAutofit/>
          </a:bodyPr>
          <a:lstStyle/>
          <a:p>
            <a:pPr algn="l">
              <a:spcAft>
                <a:spcPts val="600"/>
              </a:spcAft>
            </a:pPr>
            <a:r>
              <a:rPr lang="en-US" sz="1000"/>
              <a:t>California CLT Network 2022</a:t>
            </a:r>
          </a:p>
        </p:txBody>
      </p:sp>
      <p:sp>
        <p:nvSpPr>
          <p:cNvPr id="5" name="AutoShape 2">
            <a:extLst>
              <a:ext uri="{FF2B5EF4-FFF2-40B4-BE49-F238E27FC236}">
                <a16:creationId xmlns:a16="http://schemas.microsoft.com/office/drawing/2014/main" id="{A19058E2-201D-F30D-02E4-7F764AC5EEBA}"/>
              </a:ext>
            </a:extLst>
          </p:cNvPr>
          <p:cNvSpPr>
            <a:spLocks noChangeAspect="1" noChangeArrowheads="1"/>
          </p:cNvSpPr>
          <p:nvPr/>
        </p:nvSpPr>
        <p:spPr bwMode="auto">
          <a:xfrm>
            <a:off x="4584700" y="1917700"/>
            <a:ext cx="3022600" cy="302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20302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857E77-FD7E-C5F3-D4E3-02FDD9743E5F}"/>
              </a:ext>
            </a:extLst>
          </p:cNvPr>
          <p:cNvSpPr>
            <a:spLocks noGrp="1"/>
          </p:cNvSpPr>
          <p:nvPr>
            <p:ph type="title"/>
          </p:nvPr>
        </p:nvSpPr>
        <p:spPr>
          <a:xfrm>
            <a:off x="686834" y="1153572"/>
            <a:ext cx="3200400" cy="4461163"/>
          </a:xfrm>
        </p:spPr>
        <p:txBody>
          <a:bodyPr>
            <a:normAutofit/>
          </a:bodyPr>
          <a:lstStyle/>
          <a:p>
            <a:r>
              <a:rPr lang="es-ES_tradnl" sz="3400" b="1" dirty="0">
                <a:solidFill>
                  <a:srgbClr val="FFFFFF"/>
                </a:solidFill>
                <a:latin typeface="Arial" panose="020B0604020202020204" pitchFamily="34" charset="0"/>
                <a:cs typeface="Arial" panose="020B0604020202020204" pitchFamily="34" charset="0"/>
              </a:rPr>
              <a:t>El desafío de las mejoras de bienes capitales</a:t>
            </a:r>
            <a:endParaRPr lang="en-US" sz="3400" b="1" dirty="0">
              <a:solidFill>
                <a:srgbClr val="FFFFFF"/>
              </a:solidFill>
              <a:latin typeface="Arial" panose="020B0604020202020204" pitchFamily="34" charset="0"/>
              <a:cs typeface="Arial" panose="020B0604020202020204" pitchFamily="34" charset="0"/>
            </a:endParaRPr>
          </a:p>
        </p:txBody>
      </p:sp>
      <p:sp>
        <p:nvSpPr>
          <p:cNvPr id="20" name="Arc 1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6110139-87CA-AB14-4469-C79FA08BB424}"/>
              </a:ext>
            </a:extLst>
          </p:cNvPr>
          <p:cNvSpPr>
            <a:spLocks noGrp="1"/>
          </p:cNvSpPr>
          <p:nvPr>
            <p:ph idx="1"/>
          </p:nvPr>
        </p:nvSpPr>
        <p:spPr>
          <a:xfrm>
            <a:off x="4303060" y="591344"/>
            <a:ext cx="7651376" cy="5585619"/>
          </a:xfrm>
        </p:spPr>
        <p:txBody>
          <a:bodyPr anchor="ctr">
            <a:normAutofit lnSpcReduction="10000"/>
          </a:bodyPr>
          <a:lstStyle/>
          <a:p>
            <a:r>
              <a:rPr lang="es-ES_tradnl" sz="2800" dirty="0">
                <a:latin typeface="Arial" panose="020B0604020202020204" pitchFamily="34" charset="0"/>
                <a:ea typeface="Arial" panose="020B0604020202020204" pitchFamily="34" charset="0"/>
              </a:rPr>
              <a:t>En el </a:t>
            </a:r>
            <a:r>
              <a:rPr lang="es-ES_tradnl" sz="2800" b="1" dirty="0">
                <a:latin typeface="Arial" panose="020B0604020202020204" pitchFamily="34" charset="0"/>
                <a:ea typeface="Arial" panose="020B0604020202020204" pitchFamily="34" charset="0"/>
              </a:rPr>
              <a:t>mercado de la vivienda</a:t>
            </a:r>
            <a:r>
              <a:rPr lang="es-ES_tradnl" sz="2800" dirty="0">
                <a:latin typeface="Arial" panose="020B0604020202020204" pitchFamily="34" charset="0"/>
                <a:ea typeface="Arial" panose="020B0604020202020204" pitchFamily="34" charset="0"/>
              </a:rPr>
              <a:t> convencional, el precio de reventa sin restricciones de una casa refleja gran parte del valor agregado por un propietario a través de la adición de mejoras </a:t>
            </a:r>
          </a:p>
          <a:p>
            <a:r>
              <a:rPr lang="es-ES_tradnl" sz="2800" dirty="0">
                <a:latin typeface="Arial" panose="020B0604020202020204" pitchFamily="34" charset="0"/>
                <a:ea typeface="Arial" panose="020B0604020202020204" pitchFamily="34" charset="0"/>
              </a:rPr>
              <a:t>Sin embargo, en el caso de la </a:t>
            </a:r>
            <a:r>
              <a:rPr lang="es-ES_tradnl" sz="2800" b="1" dirty="0">
                <a:latin typeface="Arial" panose="020B0604020202020204" pitchFamily="34" charset="0"/>
                <a:ea typeface="Arial" panose="020B0604020202020204" pitchFamily="34" charset="0"/>
              </a:rPr>
              <a:t>CLT restringida al precio de reventa</a:t>
            </a:r>
            <a:r>
              <a:rPr lang="es-ES_tradnl" sz="2800" dirty="0">
                <a:latin typeface="Arial" panose="020B0604020202020204" pitchFamily="34" charset="0"/>
                <a:ea typeface="Arial" panose="020B0604020202020204" pitchFamily="34" charset="0"/>
              </a:rPr>
              <a:t>, las restricciones de los precios de reventa no permiten automáticamente el reconocimiento de tales inversiones.  
Por lo tanto, se necesitan pólizas adicionales para reconocer las contribuciones de los propietarios que agregan mejoras que mejoran la utilidad de la vivienda.</a:t>
            </a:r>
            <a:endParaRPr lang="en-US" i="1" dirty="0">
              <a:effectLst/>
              <a:latin typeface="Arial" panose="020B0604020202020204" pitchFamily="34" charset="0"/>
              <a:ea typeface="Arial" panose="020B0604020202020204" pitchFamily="34" charset="0"/>
            </a:endParaRPr>
          </a:p>
        </p:txBody>
      </p:sp>
      <p:sp>
        <p:nvSpPr>
          <p:cNvPr id="4" name="Footer Placeholder 3">
            <a:extLst>
              <a:ext uri="{FF2B5EF4-FFF2-40B4-BE49-F238E27FC236}">
                <a16:creationId xmlns:a16="http://schemas.microsoft.com/office/drawing/2014/main" id="{AB8AF789-397B-5E00-90DB-A60DC8CA3AE3}"/>
              </a:ext>
            </a:extLst>
          </p:cNvPr>
          <p:cNvSpPr>
            <a:spLocks noGrp="1"/>
          </p:cNvSpPr>
          <p:nvPr>
            <p:ph type="ftr" sz="quarter" idx="11"/>
          </p:nvPr>
        </p:nvSpPr>
        <p:spPr>
          <a:xfrm>
            <a:off x="4038600" y="6356350"/>
            <a:ext cx="5251174" cy="365125"/>
          </a:xfrm>
        </p:spPr>
        <p:txBody>
          <a:bodyPr>
            <a:normAutofit/>
          </a:bodyPr>
          <a:lstStyle/>
          <a:p>
            <a:pPr>
              <a:spcAft>
                <a:spcPts val="600"/>
              </a:spcAft>
            </a:pPr>
            <a:r>
              <a:rPr lang="en-US"/>
              <a:t>California CLT Network 2022</a:t>
            </a:r>
          </a:p>
        </p:txBody>
      </p:sp>
    </p:spTree>
    <p:extLst>
      <p:ext uri="{BB962C8B-B14F-4D97-AF65-F5344CB8AC3E}">
        <p14:creationId xmlns:p14="http://schemas.microsoft.com/office/powerpoint/2010/main" val="1320316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E435A9-C55F-1580-AAF3-5A3659DB680B}"/>
              </a:ext>
            </a:extLst>
          </p:cNvPr>
          <p:cNvSpPr>
            <a:spLocks noGrp="1"/>
          </p:cNvSpPr>
          <p:nvPr>
            <p:ph type="title"/>
          </p:nvPr>
        </p:nvSpPr>
        <p:spPr>
          <a:xfrm>
            <a:off x="686834" y="1153572"/>
            <a:ext cx="3200400" cy="4461163"/>
          </a:xfrm>
        </p:spPr>
        <p:txBody>
          <a:bodyPr>
            <a:normAutofit/>
          </a:bodyPr>
          <a:lstStyle/>
          <a:p>
            <a:r>
              <a:rPr lang="es-ES_tradnl" sz="3400" b="1" dirty="0">
                <a:solidFill>
                  <a:srgbClr val="FFFFFF"/>
                </a:solidFill>
                <a:latin typeface="Arial" panose="020B0604020202020204" pitchFamily="34" charset="0"/>
                <a:cs typeface="Arial" panose="020B0604020202020204" pitchFamily="34" charset="0"/>
              </a:rPr>
              <a:t>Preguntas a abordar en la elaboración de estas pólizas</a:t>
            </a: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92A476C-85C7-DD14-E2D5-9D2629D126A6}"/>
              </a:ext>
            </a:extLst>
          </p:cNvPr>
          <p:cNvSpPr>
            <a:spLocks noGrp="1"/>
          </p:cNvSpPr>
          <p:nvPr>
            <p:ph idx="1"/>
          </p:nvPr>
        </p:nvSpPr>
        <p:spPr>
          <a:xfrm>
            <a:off x="4167272" y="591344"/>
            <a:ext cx="7766581" cy="5585619"/>
          </a:xfrm>
        </p:spPr>
        <p:txBody>
          <a:bodyPr anchor="ctr">
            <a:normAutofit/>
          </a:bodyPr>
          <a:lstStyle/>
          <a:p>
            <a:pPr marL="0" indent="0">
              <a:buNone/>
            </a:pPr>
            <a:r>
              <a:rPr lang="en-US" sz="3200" b="1" dirty="0"/>
              <a:t>CÓMO PODER</a:t>
            </a:r>
          </a:p>
          <a:p>
            <a:r>
              <a:rPr lang="es-ES_tradnl" sz="2400" b="0" i="0" u="none" strike="noStrike" dirty="0">
                <a:solidFill>
                  <a:srgbClr val="000000"/>
                </a:solidFill>
                <a:effectLst/>
              </a:rPr>
              <a:t>¿Distinguir entre </a:t>
            </a:r>
            <a:r>
              <a:rPr lang="es-ES_tradnl" sz="2400" b="1" i="0" u="none" strike="noStrike" dirty="0">
                <a:solidFill>
                  <a:srgbClr val="000000"/>
                </a:solidFill>
                <a:effectLst/>
              </a:rPr>
              <a:t>reemplazos o reparaciones y mejoras de capital? </a:t>
            </a:r>
          </a:p>
          <a:p>
            <a:r>
              <a:rPr lang="es-ES_tradnl" sz="2400" b="0" i="0" u="none" strike="noStrike" dirty="0">
                <a:solidFill>
                  <a:srgbClr val="000000"/>
                </a:solidFill>
                <a:effectLst/>
              </a:rPr>
              <a:t>¿Distinguir entre las mejoras que aumentan </a:t>
            </a:r>
            <a:r>
              <a:rPr lang="es-ES_tradnl" sz="2400" b="1" i="0" u="none" strike="noStrike" dirty="0">
                <a:solidFill>
                  <a:srgbClr val="000000"/>
                </a:solidFill>
                <a:effectLst/>
              </a:rPr>
              <a:t>la utilidad </a:t>
            </a:r>
            <a:r>
              <a:rPr lang="es-ES_tradnl" sz="2400" b="0" i="0" u="none" strike="noStrike" dirty="0">
                <a:solidFill>
                  <a:srgbClr val="000000"/>
                </a:solidFill>
                <a:effectLst/>
              </a:rPr>
              <a:t>y las que son lujos? </a:t>
            </a:r>
          </a:p>
          <a:p>
            <a:r>
              <a:rPr lang="es-ES_tradnl" sz="2400" b="0" i="0" u="none" strike="noStrike" dirty="0">
                <a:solidFill>
                  <a:srgbClr val="000000"/>
                </a:solidFill>
                <a:effectLst/>
              </a:rPr>
              <a:t>¿Asignar un </a:t>
            </a:r>
            <a:r>
              <a:rPr lang="es-ES_tradnl" sz="2400" b="1" i="0" u="none" strike="noStrike" dirty="0">
                <a:solidFill>
                  <a:srgbClr val="000000"/>
                </a:solidFill>
                <a:effectLst/>
              </a:rPr>
              <a:t>valor monetario </a:t>
            </a:r>
            <a:r>
              <a:rPr lang="es-ES_tradnl" sz="2400" b="0" i="0" u="none" strike="noStrike" dirty="0">
                <a:solidFill>
                  <a:srgbClr val="000000"/>
                </a:solidFill>
                <a:effectLst/>
              </a:rPr>
              <a:t>a los créditos en las mejoras?</a:t>
            </a:r>
          </a:p>
          <a:p>
            <a:r>
              <a:rPr lang="es-ES_tradnl" sz="2400" b="0" i="0" u="none" strike="noStrike" dirty="0">
                <a:solidFill>
                  <a:srgbClr val="000000"/>
                </a:solidFill>
                <a:effectLst/>
              </a:rPr>
              <a:t> ¿Negociar el </a:t>
            </a:r>
            <a:r>
              <a:rPr lang="es-ES_tradnl" sz="2400" b="1" i="0" u="none" strike="noStrike" dirty="0">
                <a:solidFill>
                  <a:srgbClr val="000000"/>
                </a:solidFill>
                <a:effectLst/>
              </a:rPr>
              <a:t>proceso para aprobar y valorar las mejoras</a:t>
            </a:r>
            <a:r>
              <a:rPr lang="es-ES_tradnl" sz="2400" b="0" i="0" u="none" strike="noStrike" dirty="0">
                <a:solidFill>
                  <a:srgbClr val="000000"/>
                </a:solidFill>
                <a:effectLst/>
              </a:rPr>
              <a:t>?</a:t>
            </a:r>
          </a:p>
          <a:p>
            <a:r>
              <a:rPr lang="es-ES_tradnl" sz="2400" b="0" i="0" u="none" strike="noStrike" dirty="0">
                <a:solidFill>
                  <a:srgbClr val="000000"/>
                </a:solidFill>
                <a:effectLst/>
              </a:rPr>
              <a:t> ¿Diseñar una póliza de mejoras que no sea </a:t>
            </a:r>
            <a:r>
              <a:rPr lang="es-ES_tradnl" sz="2400" b="1" i="0" u="none" strike="noStrike" dirty="0">
                <a:solidFill>
                  <a:srgbClr val="000000"/>
                </a:solidFill>
                <a:effectLst/>
              </a:rPr>
              <a:t>intrusiva para el propietario ni onerosa para el CLT que la administra</a:t>
            </a:r>
            <a:r>
              <a:rPr lang="es-ES_tradnl" sz="2400" b="0" i="0" u="none" strike="noStrike" dirty="0">
                <a:solidFill>
                  <a:srgbClr val="000000"/>
                </a:solidFill>
                <a:effectLst/>
              </a:rPr>
              <a:t>?</a:t>
            </a:r>
            <a:endParaRPr lang="es-ES_tradnl" sz="2400" dirty="0"/>
          </a:p>
        </p:txBody>
      </p:sp>
      <p:sp>
        <p:nvSpPr>
          <p:cNvPr id="4" name="Footer Placeholder 3">
            <a:extLst>
              <a:ext uri="{FF2B5EF4-FFF2-40B4-BE49-F238E27FC236}">
                <a16:creationId xmlns:a16="http://schemas.microsoft.com/office/drawing/2014/main" id="{2622D7C7-1FFB-53AC-E733-434506764796}"/>
              </a:ext>
            </a:extLst>
          </p:cNvPr>
          <p:cNvSpPr>
            <a:spLocks noGrp="1"/>
          </p:cNvSpPr>
          <p:nvPr>
            <p:ph type="ftr" sz="quarter" idx="11"/>
          </p:nvPr>
        </p:nvSpPr>
        <p:spPr>
          <a:xfrm>
            <a:off x="4038600" y="6356350"/>
            <a:ext cx="5251174" cy="365125"/>
          </a:xfrm>
        </p:spPr>
        <p:txBody>
          <a:bodyPr>
            <a:normAutofit/>
          </a:bodyPr>
          <a:lstStyle/>
          <a:p>
            <a:pPr>
              <a:spcAft>
                <a:spcPts val="600"/>
              </a:spcAft>
            </a:pPr>
            <a:r>
              <a:rPr lang="en-US"/>
              <a:t>California CLT Network 2022</a:t>
            </a:r>
          </a:p>
        </p:txBody>
      </p:sp>
    </p:spTree>
    <p:extLst>
      <p:ext uri="{BB962C8B-B14F-4D97-AF65-F5344CB8AC3E}">
        <p14:creationId xmlns:p14="http://schemas.microsoft.com/office/powerpoint/2010/main" val="2055080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3">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031224-B720-7F19-F110-5DCD0DCF0326}"/>
              </a:ext>
            </a:extLst>
          </p:cNvPr>
          <p:cNvSpPr>
            <a:spLocks noGrp="1"/>
          </p:cNvSpPr>
          <p:nvPr>
            <p:ph type="title"/>
          </p:nvPr>
        </p:nvSpPr>
        <p:spPr>
          <a:xfrm>
            <a:off x="333632" y="620392"/>
            <a:ext cx="4305907" cy="5504688"/>
          </a:xfrm>
        </p:spPr>
        <p:txBody>
          <a:bodyPr>
            <a:normAutofit/>
          </a:bodyPr>
          <a:lstStyle/>
          <a:p>
            <a:r>
              <a:rPr lang="es-ES_tradnl" sz="6000" b="1" dirty="0">
                <a:solidFill>
                  <a:schemeClr val="bg1"/>
                </a:solidFill>
              </a:rPr>
              <a:t>Objetivos del diseño del programa</a:t>
            </a:r>
          </a:p>
        </p:txBody>
      </p:sp>
      <p:graphicFrame>
        <p:nvGraphicFramePr>
          <p:cNvPr id="5" name="Content Placeholder 2">
            <a:extLst>
              <a:ext uri="{FF2B5EF4-FFF2-40B4-BE49-F238E27FC236}">
                <a16:creationId xmlns:a16="http://schemas.microsoft.com/office/drawing/2014/main" id="{9FB7C0C3-E040-A42C-87E8-FE2598FEF6B4}"/>
              </a:ext>
            </a:extLst>
          </p:cNvPr>
          <p:cNvGraphicFramePr>
            <a:graphicFrameLocks noGrp="1"/>
          </p:cNvGraphicFramePr>
          <p:nvPr>
            <p:ph idx="1"/>
            <p:extLst>
              <p:ext uri="{D42A27DB-BD31-4B8C-83A1-F6EECF244321}">
                <p14:modId xmlns:p14="http://schemas.microsoft.com/office/powerpoint/2010/main" val="717576927"/>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F2DE499A-5346-D20F-5A77-134337E03F0C}"/>
              </a:ext>
            </a:extLst>
          </p:cNvPr>
          <p:cNvSpPr>
            <a:spLocks noGrp="1"/>
          </p:cNvSpPr>
          <p:nvPr>
            <p:ph type="ftr" sz="quarter" idx="11"/>
          </p:nvPr>
        </p:nvSpPr>
        <p:spPr/>
        <p:txBody>
          <a:bodyPr/>
          <a:lstStyle/>
          <a:p>
            <a:r>
              <a:rPr lang="en-US"/>
              <a:t>California CLT Network 2022</a:t>
            </a:r>
          </a:p>
        </p:txBody>
      </p:sp>
    </p:spTree>
    <p:extLst>
      <p:ext uri="{BB962C8B-B14F-4D97-AF65-F5344CB8AC3E}">
        <p14:creationId xmlns:p14="http://schemas.microsoft.com/office/powerpoint/2010/main" val="2831827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3EF71CB3-DE57-AA7A-5A6A-B49040F5440F}"/>
              </a:ext>
            </a:extLst>
          </p:cNvPr>
          <p:cNvSpPr>
            <a:spLocks noGrp="1"/>
          </p:cNvSpPr>
          <p:nvPr>
            <p:ph type="title"/>
          </p:nvPr>
        </p:nvSpPr>
        <p:spPr>
          <a:xfrm>
            <a:off x="838200" y="643467"/>
            <a:ext cx="3200400" cy="5571066"/>
          </a:xfrm>
        </p:spPr>
        <p:txBody>
          <a:bodyPr>
            <a:normAutofit/>
          </a:bodyPr>
          <a:lstStyle/>
          <a:p>
            <a:r>
              <a:rPr lang="es-ES_tradnl" b="1" dirty="0">
                <a:solidFill>
                  <a:srgbClr val="FFFFFF"/>
                </a:solidFill>
              </a:rPr>
              <a:t>Mantener la asequibilidad</a:t>
            </a:r>
            <a:endParaRPr lang="en-US" b="1" dirty="0">
              <a:solidFill>
                <a:srgbClr val="FFFFFF"/>
              </a:solidFill>
            </a:endParaRPr>
          </a:p>
        </p:txBody>
      </p:sp>
      <p:graphicFrame>
        <p:nvGraphicFramePr>
          <p:cNvPr id="5" name="Content Placeholder 2">
            <a:extLst>
              <a:ext uri="{FF2B5EF4-FFF2-40B4-BE49-F238E27FC236}">
                <a16:creationId xmlns:a16="http://schemas.microsoft.com/office/drawing/2014/main" id="{826A106A-AC05-5993-AA60-7C68B2D34530}"/>
              </a:ext>
            </a:extLst>
          </p:cNvPr>
          <p:cNvGraphicFramePr>
            <a:graphicFrameLocks noGrp="1"/>
          </p:cNvGraphicFramePr>
          <p:nvPr>
            <p:ph idx="1"/>
            <p:extLst>
              <p:ext uri="{D42A27DB-BD31-4B8C-83A1-F6EECF244321}">
                <p14:modId xmlns:p14="http://schemas.microsoft.com/office/powerpoint/2010/main" val="3974071374"/>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616B66F2-C836-8D9E-AD3F-76FBFAF8486C}"/>
              </a:ext>
            </a:extLst>
          </p:cNvPr>
          <p:cNvSpPr>
            <a:spLocks noGrp="1"/>
          </p:cNvSpPr>
          <p:nvPr>
            <p:ph type="ftr" sz="quarter" idx="11"/>
          </p:nvPr>
        </p:nvSpPr>
        <p:spPr/>
        <p:txBody>
          <a:bodyPr/>
          <a:lstStyle/>
          <a:p>
            <a:r>
              <a:rPr lang="en-US"/>
              <a:t>California CLT Network 2022</a:t>
            </a:r>
          </a:p>
        </p:txBody>
      </p:sp>
    </p:spTree>
    <p:extLst>
      <p:ext uri="{BB962C8B-B14F-4D97-AF65-F5344CB8AC3E}">
        <p14:creationId xmlns:p14="http://schemas.microsoft.com/office/powerpoint/2010/main" val="2863926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136ADC-67B3-FF15-FBF9-E59E0A760637}"/>
              </a:ext>
            </a:extLst>
          </p:cNvPr>
          <p:cNvSpPr>
            <a:spLocks noGrp="1"/>
          </p:cNvSpPr>
          <p:nvPr>
            <p:ph type="title"/>
          </p:nvPr>
        </p:nvSpPr>
        <p:spPr>
          <a:xfrm>
            <a:off x="686834" y="1153572"/>
            <a:ext cx="3200400" cy="4461163"/>
          </a:xfrm>
        </p:spPr>
        <p:txBody>
          <a:bodyPr>
            <a:normAutofit/>
          </a:bodyPr>
          <a:lstStyle/>
          <a:p>
            <a:r>
              <a:rPr lang="es-ES_tradnl" b="1" dirty="0">
                <a:solidFill>
                  <a:srgbClr val="FFFFFF"/>
                </a:solidFill>
              </a:rPr>
              <a:t>Mantener la calidad</a:t>
            </a: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BBFD6B7-BA83-27D8-F816-46C59859E2D1}"/>
              </a:ext>
            </a:extLst>
          </p:cNvPr>
          <p:cNvSpPr>
            <a:spLocks noGrp="1"/>
          </p:cNvSpPr>
          <p:nvPr>
            <p:ph idx="1"/>
          </p:nvPr>
        </p:nvSpPr>
        <p:spPr>
          <a:xfrm>
            <a:off x="4447308" y="591344"/>
            <a:ext cx="6906491" cy="5585619"/>
          </a:xfrm>
        </p:spPr>
        <p:txBody>
          <a:bodyPr anchor="ctr">
            <a:normAutofit/>
          </a:bodyPr>
          <a:lstStyle/>
          <a:p>
            <a:r>
              <a:rPr lang="es-ES_tradnl" sz="2800" dirty="0">
                <a:latin typeface="Arial" panose="020B0604020202020204" pitchFamily="34" charset="0"/>
                <a:ea typeface="Arial" panose="020B0604020202020204" pitchFamily="34" charset="0"/>
              </a:rPr>
              <a:t>Mantener la calidad de la estructura es un elemento esencial de un régimen de administración exitoso. 
Los CLT tienen interés en ver que cualquier mejora posterior a la compra sea de "manera profesional". </a:t>
            </a:r>
          </a:p>
          <a:p>
            <a:r>
              <a:rPr lang="es-ES_tradnl" dirty="0">
                <a:latin typeface="Arial" panose="020B0604020202020204" pitchFamily="34" charset="0"/>
                <a:ea typeface="Arial" panose="020B0604020202020204" pitchFamily="34" charset="0"/>
              </a:rPr>
              <a:t>A</a:t>
            </a:r>
            <a:r>
              <a:rPr lang="es-ES_tradnl" sz="2800" dirty="0">
                <a:latin typeface="Arial" panose="020B0604020202020204" pitchFamily="34" charset="0"/>
                <a:ea typeface="Arial" panose="020B0604020202020204" pitchFamily="34" charset="0"/>
              </a:rPr>
              <a:t>lgunos CLT incorporan reemplazos seleccionados de alto costo</a:t>
            </a:r>
            <a:r>
              <a:rPr lang="es-ES_tradnl" dirty="0">
                <a:effectLst/>
                <a:latin typeface="Arial" panose="020B0604020202020204" pitchFamily="34" charset="0"/>
                <a:ea typeface="Arial" panose="020B0604020202020204" pitchFamily="34" charset="0"/>
              </a:rPr>
              <a:t>(como un techo u horno) en su póliza de mejora de bienes capitales</a:t>
            </a:r>
            <a:endParaRPr lang="es-ES_tradnl" dirty="0"/>
          </a:p>
          <a:p>
            <a:pPr marL="0" indent="0">
              <a:buNone/>
            </a:pPr>
            <a:endParaRPr lang="en-US" dirty="0"/>
          </a:p>
        </p:txBody>
      </p:sp>
      <p:sp>
        <p:nvSpPr>
          <p:cNvPr id="4" name="Footer Placeholder 3">
            <a:extLst>
              <a:ext uri="{FF2B5EF4-FFF2-40B4-BE49-F238E27FC236}">
                <a16:creationId xmlns:a16="http://schemas.microsoft.com/office/drawing/2014/main" id="{DD0EBB0B-E925-C2D1-56F2-3849177EEE13}"/>
              </a:ext>
            </a:extLst>
          </p:cNvPr>
          <p:cNvSpPr>
            <a:spLocks noGrp="1"/>
          </p:cNvSpPr>
          <p:nvPr>
            <p:ph type="ftr" sz="quarter" idx="11"/>
          </p:nvPr>
        </p:nvSpPr>
        <p:spPr>
          <a:xfrm>
            <a:off x="4038600" y="6356350"/>
            <a:ext cx="5251174" cy="365125"/>
          </a:xfrm>
        </p:spPr>
        <p:txBody>
          <a:bodyPr>
            <a:normAutofit/>
          </a:bodyPr>
          <a:lstStyle/>
          <a:p>
            <a:pPr>
              <a:spcAft>
                <a:spcPts val="600"/>
              </a:spcAft>
            </a:pPr>
            <a:r>
              <a:rPr lang="en-US" dirty="0"/>
              <a:t>California CLT Network 2022</a:t>
            </a:r>
          </a:p>
        </p:txBody>
      </p:sp>
    </p:spTree>
    <p:extLst>
      <p:ext uri="{BB962C8B-B14F-4D97-AF65-F5344CB8AC3E}">
        <p14:creationId xmlns:p14="http://schemas.microsoft.com/office/powerpoint/2010/main" val="1354876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136ADC-67B3-FF15-FBF9-E59E0A760637}"/>
              </a:ext>
            </a:extLst>
          </p:cNvPr>
          <p:cNvSpPr>
            <a:spLocks noGrp="1"/>
          </p:cNvSpPr>
          <p:nvPr>
            <p:ph type="title"/>
          </p:nvPr>
        </p:nvSpPr>
        <p:spPr>
          <a:xfrm>
            <a:off x="686834" y="1153572"/>
            <a:ext cx="3200400" cy="4461163"/>
          </a:xfrm>
        </p:spPr>
        <p:txBody>
          <a:bodyPr>
            <a:normAutofit/>
          </a:bodyPr>
          <a:lstStyle/>
          <a:p>
            <a:r>
              <a:rPr lang="es-ES_tradnl" b="1" dirty="0">
                <a:solidFill>
                  <a:srgbClr val="FFFFFF"/>
                </a:solidFill>
              </a:rPr>
              <a:t>Medidas para mejorar la utilidad</a:t>
            </a: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BBFD6B7-BA83-27D8-F816-46C59859E2D1}"/>
              </a:ext>
            </a:extLst>
          </p:cNvPr>
          <p:cNvSpPr>
            <a:spLocks noGrp="1"/>
          </p:cNvSpPr>
          <p:nvPr>
            <p:ph idx="1"/>
          </p:nvPr>
        </p:nvSpPr>
        <p:spPr>
          <a:xfrm>
            <a:off x="4301412" y="591344"/>
            <a:ext cx="7501812" cy="5585619"/>
          </a:xfrm>
        </p:spPr>
        <p:txBody>
          <a:bodyPr anchor="ctr">
            <a:normAutofit/>
          </a:bodyPr>
          <a:lstStyle/>
          <a:p>
            <a:pPr marL="342900" marR="0" lvl="0" indent="-342900">
              <a:spcBef>
                <a:spcPts val="0"/>
              </a:spcBef>
              <a:spcAft>
                <a:spcPts val="0"/>
              </a:spcAft>
              <a:buFont typeface="Arial" panose="020B0604020202020204" pitchFamily="34" charset="0"/>
              <a:buChar char="●"/>
            </a:pPr>
            <a:r>
              <a:rPr lang="es-ES_tradnl" sz="2400" b="1" dirty="0">
                <a:latin typeface="Arial" panose="020B0604020202020204" pitchFamily="34" charset="0"/>
                <a:ea typeface="Arial" panose="020B0604020202020204" pitchFamily="34" charset="0"/>
              </a:rPr>
              <a:t>Mejorar el rendimiento del edificio</a:t>
            </a:r>
            <a:r>
              <a:rPr lang="es-ES_tradnl" sz="2400" dirty="0">
                <a:latin typeface="Arial" panose="020B0604020202020204" pitchFamily="34" charset="0"/>
                <a:ea typeface="Arial" panose="020B0604020202020204" pitchFamily="34" charset="0"/>
              </a:rPr>
              <a:t>: Esto incluye el reemplazo de sistemas mecánicos, aislamiento, reemplazo de ventanas, adición de sistemas de energía renovable.
</a:t>
            </a:r>
            <a:r>
              <a:rPr lang="es-ES_tradnl" sz="2400" b="1" dirty="0">
                <a:latin typeface="Arial" panose="020B0604020202020204" pitchFamily="34" charset="0"/>
                <a:ea typeface="Arial" panose="020B0604020202020204" pitchFamily="34" charset="0"/>
              </a:rPr>
              <a:t>Aumento de la flexibilidad de uso</a:t>
            </a:r>
            <a:r>
              <a:rPr lang="es-ES_tradnl" sz="2400" dirty="0">
                <a:latin typeface="Arial" panose="020B0604020202020204" pitchFamily="34" charset="0"/>
                <a:ea typeface="Arial" panose="020B0604020202020204" pitchFamily="34" charset="0"/>
              </a:rPr>
              <a:t>: Esto incluye agregar un dormitorio, agregar un baño en el primer piso o hacer modificaciones para crear accesibilidad para sillas de ruedas.
</a:t>
            </a:r>
            <a:r>
              <a:rPr lang="es-ES_tradnl" sz="2400" b="1" dirty="0">
                <a:latin typeface="Arial" panose="020B0604020202020204" pitchFamily="34" charset="0"/>
                <a:ea typeface="Arial" panose="020B0604020202020204" pitchFamily="34" charset="0"/>
              </a:rPr>
              <a:t>Mejorar los resultados de salud: </a:t>
            </a:r>
            <a:r>
              <a:rPr lang="es-ES_tradnl" sz="2400" dirty="0">
                <a:latin typeface="Arial" panose="020B0604020202020204" pitchFamily="34" charset="0"/>
                <a:ea typeface="Arial" panose="020B0604020202020204" pitchFamily="34" charset="0"/>
              </a:rPr>
              <a:t>Esto incluye sistemas de filtración de aire, remediación de suelos, medidas de mitigación de ruido.
</a:t>
            </a:r>
            <a:r>
              <a:rPr lang="es-ES_tradnl" sz="2400" b="1" dirty="0">
                <a:latin typeface="Arial" panose="020B0604020202020204" pitchFamily="34" charset="0"/>
                <a:ea typeface="Arial" panose="020B0604020202020204" pitchFamily="34" charset="0"/>
              </a:rPr>
              <a:t>Mejorar la durabilidad de la casa</a:t>
            </a:r>
            <a:r>
              <a:rPr lang="es-ES_tradnl" sz="2400" dirty="0">
                <a:latin typeface="Arial" panose="020B0604020202020204" pitchFamily="34" charset="0"/>
                <a:ea typeface="Arial" panose="020B0604020202020204" pitchFamily="34" charset="0"/>
              </a:rPr>
              <a:t>: Esto incluye mejoras en la envolvente del edificio (como el reemplazo de revestimientos y techos), así como modificaciones estructurales para mejorar la integridad estructural.</a:t>
            </a:r>
            <a:endParaRPr lang="en-US" sz="2400" dirty="0"/>
          </a:p>
        </p:txBody>
      </p:sp>
      <p:sp>
        <p:nvSpPr>
          <p:cNvPr id="4" name="Footer Placeholder 3">
            <a:extLst>
              <a:ext uri="{FF2B5EF4-FFF2-40B4-BE49-F238E27FC236}">
                <a16:creationId xmlns:a16="http://schemas.microsoft.com/office/drawing/2014/main" id="{B6597F47-A5F5-F37A-512B-0C67EA563AD0}"/>
              </a:ext>
            </a:extLst>
          </p:cNvPr>
          <p:cNvSpPr>
            <a:spLocks noGrp="1"/>
          </p:cNvSpPr>
          <p:nvPr>
            <p:ph type="ftr" sz="quarter" idx="11"/>
          </p:nvPr>
        </p:nvSpPr>
        <p:spPr>
          <a:xfrm>
            <a:off x="4038600" y="6356350"/>
            <a:ext cx="5251174" cy="365125"/>
          </a:xfrm>
        </p:spPr>
        <p:txBody>
          <a:bodyPr>
            <a:normAutofit/>
          </a:bodyPr>
          <a:lstStyle/>
          <a:p>
            <a:pPr>
              <a:spcAft>
                <a:spcPts val="600"/>
              </a:spcAft>
            </a:pPr>
            <a:r>
              <a:rPr lang="en-US"/>
              <a:t>California CLT Network 2022</a:t>
            </a:r>
          </a:p>
        </p:txBody>
      </p:sp>
    </p:spTree>
    <p:extLst>
      <p:ext uri="{BB962C8B-B14F-4D97-AF65-F5344CB8AC3E}">
        <p14:creationId xmlns:p14="http://schemas.microsoft.com/office/powerpoint/2010/main" val="2382927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136ADC-67B3-FF15-FBF9-E59E0A760637}"/>
              </a:ext>
            </a:extLst>
          </p:cNvPr>
          <p:cNvSpPr>
            <a:spLocks noGrp="1"/>
          </p:cNvSpPr>
          <p:nvPr>
            <p:ph type="title"/>
          </p:nvPr>
        </p:nvSpPr>
        <p:spPr>
          <a:xfrm>
            <a:off x="686834" y="1153572"/>
            <a:ext cx="3480438" cy="4461163"/>
          </a:xfrm>
        </p:spPr>
        <p:txBody>
          <a:bodyPr>
            <a:normAutofit/>
          </a:bodyPr>
          <a:lstStyle/>
          <a:p>
            <a:r>
              <a:rPr lang="es-ES_tradnl" b="1" dirty="0">
                <a:solidFill>
                  <a:srgbClr val="FFFFFF"/>
                </a:solidFill>
              </a:rPr>
              <a:t>Promover la transparencia</a:t>
            </a: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BBFD6B7-BA83-27D8-F816-46C59859E2D1}"/>
              </a:ext>
            </a:extLst>
          </p:cNvPr>
          <p:cNvSpPr>
            <a:spLocks noGrp="1"/>
          </p:cNvSpPr>
          <p:nvPr>
            <p:ph idx="1"/>
          </p:nvPr>
        </p:nvSpPr>
        <p:spPr>
          <a:xfrm>
            <a:off x="4447308" y="914400"/>
            <a:ext cx="6906491" cy="5305424"/>
          </a:xfrm>
        </p:spPr>
        <p:txBody>
          <a:bodyPr anchor="ctr">
            <a:normAutofit/>
          </a:bodyPr>
          <a:lstStyle/>
          <a:p>
            <a:r>
              <a:rPr lang="es-ES_tradnl" sz="2600" i="1" dirty="0">
                <a:latin typeface="Arial" panose="020B0604020202020204" pitchFamily="34" charset="0"/>
              </a:rPr>
              <a:t>Una póliza de mejoras de capital debe ser claramente comprensible para los propietarios de viviendas, ya que los costos asociados con la realización de mejoras de capital implican una inversión sustancial de las finanzas del hogar. </a:t>
            </a:r>
          </a:p>
          <a:p>
            <a:r>
              <a:rPr lang="es-ES_tradnl" sz="2600" b="1" i="1" dirty="0">
                <a:latin typeface="Arial" panose="020B0604020202020204" pitchFamily="34" charset="0"/>
              </a:rPr>
              <a:t>Recomendación</a:t>
            </a:r>
            <a:r>
              <a:rPr lang="es-ES_tradnl" sz="2600" i="1" dirty="0">
                <a:latin typeface="Arial" panose="020B0604020202020204" pitchFamily="34" charset="0"/>
              </a:rPr>
              <a:t>: La transparencia en cuanto a las mejoras elegibles y el rendimiento probable de la inversión es esencial. La transparencia también reduce la probabilidad de conflicto entre el propietario y el CLT. </a:t>
            </a:r>
          </a:p>
        </p:txBody>
      </p:sp>
      <p:sp>
        <p:nvSpPr>
          <p:cNvPr id="4" name="Footer Placeholder 3">
            <a:extLst>
              <a:ext uri="{FF2B5EF4-FFF2-40B4-BE49-F238E27FC236}">
                <a16:creationId xmlns:a16="http://schemas.microsoft.com/office/drawing/2014/main" id="{DFAF297E-9F08-3DD7-64A5-7065795B68B2}"/>
              </a:ext>
            </a:extLst>
          </p:cNvPr>
          <p:cNvSpPr>
            <a:spLocks noGrp="1"/>
          </p:cNvSpPr>
          <p:nvPr>
            <p:ph type="ftr" sz="quarter" idx="11"/>
          </p:nvPr>
        </p:nvSpPr>
        <p:spPr>
          <a:xfrm>
            <a:off x="4038600" y="6356350"/>
            <a:ext cx="5251174" cy="365125"/>
          </a:xfrm>
        </p:spPr>
        <p:txBody>
          <a:bodyPr>
            <a:normAutofit/>
          </a:bodyPr>
          <a:lstStyle/>
          <a:p>
            <a:pPr>
              <a:spcAft>
                <a:spcPts val="600"/>
              </a:spcAft>
            </a:pPr>
            <a:r>
              <a:rPr lang="en-US"/>
              <a:t>California CLT Network 2022</a:t>
            </a:r>
          </a:p>
        </p:txBody>
      </p:sp>
    </p:spTree>
    <p:extLst>
      <p:ext uri="{BB962C8B-B14F-4D97-AF65-F5344CB8AC3E}">
        <p14:creationId xmlns:p14="http://schemas.microsoft.com/office/powerpoint/2010/main" val="349499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AA6CE21E-E8A5-3874-EAFF-6D04C9A429CB}"/>
              </a:ext>
            </a:extLst>
          </p:cNvPr>
          <p:cNvSpPr>
            <a:spLocks noGrp="1"/>
          </p:cNvSpPr>
          <p:nvPr>
            <p:ph type="title"/>
          </p:nvPr>
        </p:nvSpPr>
        <p:spPr>
          <a:xfrm>
            <a:off x="0" y="643467"/>
            <a:ext cx="4512467" cy="5571066"/>
          </a:xfrm>
        </p:spPr>
        <p:txBody>
          <a:bodyPr>
            <a:normAutofit/>
          </a:bodyPr>
          <a:lstStyle/>
          <a:p>
            <a:r>
              <a:rPr lang="es-ES_tradnl" sz="5400" b="1" dirty="0">
                <a:solidFill>
                  <a:srgbClr val="FFFFFF"/>
                </a:solidFill>
              </a:rPr>
              <a:t>Reducir la administración</a:t>
            </a:r>
          </a:p>
        </p:txBody>
      </p:sp>
      <p:sp>
        <p:nvSpPr>
          <p:cNvPr id="3" name="Footer Placeholder 2">
            <a:extLst>
              <a:ext uri="{FF2B5EF4-FFF2-40B4-BE49-F238E27FC236}">
                <a16:creationId xmlns:a16="http://schemas.microsoft.com/office/drawing/2014/main" id="{8BAB5071-344F-F6AF-E486-8896A7D27ECE}"/>
              </a:ext>
            </a:extLst>
          </p:cNvPr>
          <p:cNvSpPr>
            <a:spLocks noGrp="1"/>
          </p:cNvSpPr>
          <p:nvPr>
            <p:ph type="ftr" sz="quarter" idx="11"/>
          </p:nvPr>
        </p:nvSpPr>
        <p:spPr/>
        <p:txBody>
          <a:bodyPr/>
          <a:lstStyle/>
          <a:p>
            <a:r>
              <a:rPr lang="en-US"/>
              <a:t>California CLT Network 2022</a:t>
            </a:r>
          </a:p>
        </p:txBody>
      </p:sp>
      <p:sp>
        <p:nvSpPr>
          <p:cNvPr id="6" name="Content Placeholder 5">
            <a:extLst>
              <a:ext uri="{FF2B5EF4-FFF2-40B4-BE49-F238E27FC236}">
                <a16:creationId xmlns:a16="http://schemas.microsoft.com/office/drawing/2014/main" id="{7F909C9B-4F2E-C2F6-3213-979853938D0A}"/>
              </a:ext>
            </a:extLst>
          </p:cNvPr>
          <p:cNvSpPr>
            <a:spLocks noGrp="1"/>
          </p:cNvSpPr>
          <p:nvPr>
            <p:ph idx="1"/>
          </p:nvPr>
        </p:nvSpPr>
        <p:spPr>
          <a:xfrm>
            <a:off x="4623759" y="500331"/>
            <a:ext cx="6730042" cy="5856017"/>
          </a:xfrm>
        </p:spPr>
        <p:txBody>
          <a:bodyPr>
            <a:normAutofit/>
          </a:bodyPr>
          <a:lstStyle/>
          <a:p>
            <a:pPr marL="0" indent="0">
              <a:buNone/>
            </a:pPr>
            <a:r>
              <a:rPr lang="en-US" sz="3000" b="1" i="1" dirty="0"/>
              <a:t>L</a:t>
            </a:r>
            <a:r>
              <a:rPr lang="es-ES_tradnl" sz="3000" b="1" i="1" dirty="0"/>
              <a:t>as pólizas de mejora de bienes capitales pueden ser muy onerosas para el personal de CLT, </a:t>
            </a:r>
            <a:endParaRPr lang="en-US" sz="3000" b="1" i="1" dirty="0"/>
          </a:p>
          <a:p>
            <a:pPr lvl="0"/>
            <a:r>
              <a:rPr lang="es-ES_tradnl" dirty="0"/>
              <a:t>L</a:t>
            </a:r>
            <a:r>
              <a:rPr lang="es-ES_tradnl" noProof="0" dirty="0"/>
              <a:t>os CLT más pequeños pueden implementar enfoques basados en un catalogo de créditos que proporcionen claridad por adelantado en cuanto a qué mejoras están permitidas y qué porcentaje de costos se acreditará.  </a:t>
            </a:r>
            <a:endParaRPr lang="en-US" dirty="0"/>
          </a:p>
          <a:p>
            <a:pPr lvl="0"/>
            <a:r>
              <a:rPr lang="es-ES_tradnl" noProof="0" dirty="0"/>
              <a:t>Los CLT más grandes, pueda que tengan la capacidad interna para realizar revisiones caso por caso, y pueden implementar con éxito enfoques individualizados.  </a:t>
            </a:r>
            <a:endParaRPr lang="en-US" dirty="0"/>
          </a:p>
          <a:p>
            <a:endParaRPr lang="en-US" dirty="0"/>
          </a:p>
          <a:p>
            <a:endParaRPr lang="en-US" dirty="0"/>
          </a:p>
        </p:txBody>
      </p:sp>
    </p:spTree>
    <p:extLst>
      <p:ext uri="{BB962C8B-B14F-4D97-AF65-F5344CB8AC3E}">
        <p14:creationId xmlns:p14="http://schemas.microsoft.com/office/powerpoint/2010/main" val="2757979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C9771A-5DEC-8F2C-2350-5D1D4ECCE18F}"/>
              </a:ext>
            </a:extLst>
          </p:cNvPr>
          <p:cNvSpPr>
            <a:spLocks noGrp="1"/>
          </p:cNvSpPr>
          <p:nvPr>
            <p:ph type="title"/>
          </p:nvPr>
        </p:nvSpPr>
        <p:spPr>
          <a:xfrm>
            <a:off x="185351" y="620392"/>
            <a:ext cx="4621426" cy="5504688"/>
          </a:xfrm>
        </p:spPr>
        <p:txBody>
          <a:bodyPr>
            <a:normAutofit/>
          </a:bodyPr>
          <a:lstStyle/>
          <a:p>
            <a:r>
              <a:rPr lang="es-ES_tradnl" sz="6000" b="1" dirty="0">
                <a:solidFill>
                  <a:schemeClr val="bg1"/>
                </a:solidFill>
              </a:rPr>
              <a:t>Los problemas principales y las opciones en el diseño de pólizas</a:t>
            </a:r>
          </a:p>
        </p:txBody>
      </p:sp>
      <p:graphicFrame>
        <p:nvGraphicFramePr>
          <p:cNvPr id="5" name="Content Placeholder 2">
            <a:extLst>
              <a:ext uri="{FF2B5EF4-FFF2-40B4-BE49-F238E27FC236}">
                <a16:creationId xmlns:a16="http://schemas.microsoft.com/office/drawing/2014/main" id="{96584DE8-26AD-F144-C1A0-079F2254F7BA}"/>
              </a:ext>
            </a:extLst>
          </p:cNvPr>
          <p:cNvGraphicFramePr>
            <a:graphicFrameLocks noGrp="1"/>
          </p:cNvGraphicFramePr>
          <p:nvPr>
            <p:ph idx="1"/>
            <p:extLst>
              <p:ext uri="{D42A27DB-BD31-4B8C-83A1-F6EECF244321}">
                <p14:modId xmlns:p14="http://schemas.microsoft.com/office/powerpoint/2010/main" val="1816543784"/>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FF665C6D-42B5-F394-F26D-71EF861E72E7}"/>
              </a:ext>
            </a:extLst>
          </p:cNvPr>
          <p:cNvSpPr>
            <a:spLocks noGrp="1"/>
          </p:cNvSpPr>
          <p:nvPr>
            <p:ph type="ftr" sz="quarter" idx="11"/>
          </p:nvPr>
        </p:nvSpPr>
        <p:spPr/>
        <p:txBody>
          <a:bodyPr/>
          <a:lstStyle/>
          <a:p>
            <a:r>
              <a:rPr lang="en-US"/>
              <a:t>California CLT Network 2022</a:t>
            </a:r>
          </a:p>
        </p:txBody>
      </p:sp>
    </p:spTree>
    <p:extLst>
      <p:ext uri="{BB962C8B-B14F-4D97-AF65-F5344CB8AC3E}">
        <p14:creationId xmlns:p14="http://schemas.microsoft.com/office/powerpoint/2010/main" val="1237651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7">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AF52D9-6CDC-73A0-7D86-5FF8BBDB4D18}"/>
              </a:ext>
            </a:extLst>
          </p:cNvPr>
          <p:cNvSpPr>
            <a:spLocks noGrp="1"/>
          </p:cNvSpPr>
          <p:nvPr>
            <p:ph type="title"/>
          </p:nvPr>
        </p:nvSpPr>
        <p:spPr>
          <a:xfrm>
            <a:off x="1586753" y="1911096"/>
            <a:ext cx="8767481" cy="2076651"/>
          </a:xfrm>
        </p:spPr>
        <p:txBody>
          <a:bodyPr vert="horz" lIns="91440" tIns="45720" rIns="91440" bIns="45720" rtlCol="0" anchor="b">
            <a:normAutofit fontScale="90000"/>
          </a:bodyPr>
          <a:lstStyle/>
          <a:p>
            <a:pPr algn="ctr"/>
            <a:r>
              <a:rPr lang="es-ES_tradnl" sz="6600" b="1" dirty="0">
                <a:solidFill>
                  <a:srgbClr val="FFFFFF"/>
                </a:solidFill>
              </a:rPr>
              <a:t>¿</a:t>
            </a:r>
            <a:r>
              <a:rPr lang="es-ES_tradnl" sz="6100" b="1" dirty="0">
                <a:solidFill>
                  <a:srgbClr val="FFFFFF"/>
                </a:solidFill>
              </a:rPr>
              <a:t>Qué constituye una mejora posterior a la compra</a:t>
            </a:r>
            <a:r>
              <a:rPr lang="en-US" sz="6100" b="1" dirty="0">
                <a:solidFill>
                  <a:srgbClr val="FFFFFF"/>
                </a:solidFill>
              </a:rPr>
              <a:t>?</a:t>
            </a:r>
            <a:endParaRPr lang="en-US" sz="6100" kern="1200" dirty="0">
              <a:solidFill>
                <a:srgbClr val="FFFFFF"/>
              </a:solidFill>
              <a:latin typeface="+mj-lt"/>
              <a:ea typeface="+mj-ea"/>
              <a:cs typeface="+mj-cs"/>
            </a:endParaRPr>
          </a:p>
        </p:txBody>
      </p:sp>
      <p:sp>
        <p:nvSpPr>
          <p:cNvPr id="3" name="Text Placeholder 2">
            <a:extLst>
              <a:ext uri="{FF2B5EF4-FFF2-40B4-BE49-F238E27FC236}">
                <a16:creationId xmlns:a16="http://schemas.microsoft.com/office/drawing/2014/main" id="{BC4DFC6C-746E-D139-FC6A-7DEB5E5F5CBD}"/>
              </a:ext>
            </a:extLst>
          </p:cNvPr>
          <p:cNvSpPr>
            <a:spLocks noGrp="1"/>
          </p:cNvSpPr>
          <p:nvPr>
            <p:ph type="body" idx="1"/>
          </p:nvPr>
        </p:nvSpPr>
        <p:spPr>
          <a:xfrm>
            <a:off x="3227832" y="4353507"/>
            <a:ext cx="5733288" cy="932688"/>
          </a:xfrm>
        </p:spPr>
        <p:txBody>
          <a:bodyPr vert="horz" lIns="91440" tIns="45720" rIns="91440" bIns="45720" rtlCol="0">
            <a:normAutofit/>
          </a:bodyPr>
          <a:lstStyle/>
          <a:p>
            <a:pPr algn="ctr"/>
            <a:endParaRPr lang="en-US" sz="2400" kern="1200">
              <a:solidFill>
                <a:srgbClr val="FFFFFF"/>
              </a:solidFill>
              <a:latin typeface="+mn-lt"/>
              <a:ea typeface="+mn-ea"/>
              <a:cs typeface="+mn-cs"/>
            </a:endParaRPr>
          </a:p>
        </p:txBody>
      </p:sp>
      <p:sp>
        <p:nvSpPr>
          <p:cNvPr id="12"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849CCAA0-C28F-A1D1-3A11-B4B968F3A10C}"/>
              </a:ext>
            </a:extLst>
          </p:cNvPr>
          <p:cNvSpPr>
            <a:spLocks noGrp="1"/>
          </p:cNvSpPr>
          <p:nvPr>
            <p:ph type="ftr" sz="quarter" idx="11"/>
          </p:nvPr>
        </p:nvSpPr>
        <p:spPr/>
        <p:txBody>
          <a:bodyPr/>
          <a:lstStyle/>
          <a:p>
            <a:r>
              <a:rPr lang="en-US"/>
              <a:t>California CLT Network 2022</a:t>
            </a:r>
          </a:p>
        </p:txBody>
      </p:sp>
    </p:spTree>
    <p:extLst>
      <p:ext uri="{BB962C8B-B14F-4D97-AF65-F5344CB8AC3E}">
        <p14:creationId xmlns:p14="http://schemas.microsoft.com/office/powerpoint/2010/main" val="721350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EFFD2B-C9A6-1245-6F22-5EB0EE27D54E}"/>
              </a:ext>
            </a:extLst>
          </p:cNvPr>
          <p:cNvSpPr>
            <a:spLocks noGrp="1"/>
          </p:cNvSpPr>
          <p:nvPr>
            <p:ph type="title"/>
          </p:nvPr>
        </p:nvSpPr>
        <p:spPr>
          <a:xfrm>
            <a:off x="524741" y="620392"/>
            <a:ext cx="3808268" cy="5504688"/>
          </a:xfrm>
        </p:spPr>
        <p:txBody>
          <a:bodyPr>
            <a:normAutofit/>
          </a:bodyPr>
          <a:lstStyle/>
          <a:p>
            <a:r>
              <a:rPr lang="es-ES_tradnl" sz="6000" dirty="0">
                <a:solidFill>
                  <a:schemeClr val="bg1"/>
                </a:solidFill>
              </a:rPr>
              <a:t>Lo que cubriremos hoy</a:t>
            </a:r>
            <a:br>
              <a:rPr lang="en-US" sz="6000" dirty="0">
                <a:solidFill>
                  <a:schemeClr val="bg1"/>
                </a:solidFill>
              </a:rPr>
            </a:br>
            <a:br>
              <a:rPr lang="en-US" sz="6000" dirty="0">
                <a:solidFill>
                  <a:schemeClr val="bg1"/>
                </a:solidFill>
              </a:rPr>
            </a:br>
            <a:r>
              <a:rPr lang="en-US" sz="2000" b="1" i="1" dirty="0">
                <a:solidFill>
                  <a:schemeClr val="bg1"/>
                </a:solidFill>
              </a:rPr>
              <a:t>Don’t worry about taking notes – I’ll share a PDF of the slides.</a:t>
            </a:r>
          </a:p>
        </p:txBody>
      </p:sp>
      <p:graphicFrame>
        <p:nvGraphicFramePr>
          <p:cNvPr id="5" name="Content Placeholder 2">
            <a:extLst>
              <a:ext uri="{FF2B5EF4-FFF2-40B4-BE49-F238E27FC236}">
                <a16:creationId xmlns:a16="http://schemas.microsoft.com/office/drawing/2014/main" id="{AD61FDA1-5BFB-43A4-34CB-1BEA701CB3D6}"/>
              </a:ext>
            </a:extLst>
          </p:cNvPr>
          <p:cNvGraphicFramePr>
            <a:graphicFrameLocks noGrp="1"/>
          </p:cNvGraphicFramePr>
          <p:nvPr>
            <p:ph idx="1"/>
            <p:extLst>
              <p:ext uri="{D42A27DB-BD31-4B8C-83A1-F6EECF244321}">
                <p14:modId xmlns:p14="http://schemas.microsoft.com/office/powerpoint/2010/main" val="965997124"/>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778175EB-49D7-1FB6-5819-A11933BFF9E4}"/>
              </a:ext>
            </a:extLst>
          </p:cNvPr>
          <p:cNvSpPr>
            <a:spLocks noGrp="1"/>
          </p:cNvSpPr>
          <p:nvPr>
            <p:ph type="ftr" sz="quarter" idx="11"/>
          </p:nvPr>
        </p:nvSpPr>
        <p:spPr/>
        <p:txBody>
          <a:bodyPr/>
          <a:lstStyle/>
          <a:p>
            <a:r>
              <a:rPr lang="en-US"/>
              <a:t>California CLT Network 2022</a:t>
            </a:r>
          </a:p>
        </p:txBody>
      </p:sp>
    </p:spTree>
    <p:extLst>
      <p:ext uri="{BB962C8B-B14F-4D97-AF65-F5344CB8AC3E}">
        <p14:creationId xmlns:p14="http://schemas.microsoft.com/office/powerpoint/2010/main" val="3671280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86CCAF-54CA-DE49-4630-1385871061F3}"/>
              </a:ext>
            </a:extLst>
          </p:cNvPr>
          <p:cNvSpPr>
            <a:spLocks noGrp="1"/>
          </p:cNvSpPr>
          <p:nvPr>
            <p:ph type="title"/>
          </p:nvPr>
        </p:nvSpPr>
        <p:spPr>
          <a:xfrm>
            <a:off x="838200" y="365125"/>
            <a:ext cx="10515600" cy="1325563"/>
          </a:xfrm>
        </p:spPr>
        <p:txBody>
          <a:bodyPr>
            <a:normAutofit/>
          </a:bodyPr>
          <a:lstStyle/>
          <a:p>
            <a:r>
              <a:rPr lang="es-ES_tradnl" sz="4200" b="1" dirty="0">
                <a:latin typeface="Arial" panose="020B0604020202020204" pitchFamily="34" charset="0"/>
              </a:rPr>
              <a:t>Desafíos y consideraciones de diseño</a:t>
            </a:r>
            <a:endParaRPr lang="es-ES_tradnl" sz="4200" dirty="0"/>
          </a:p>
        </p:txBody>
      </p:sp>
      <p:sp>
        <p:nvSpPr>
          <p:cNvPr id="3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C057CB0-E5D0-83E6-3617-FAA6723AB1B2}"/>
              </a:ext>
            </a:extLst>
          </p:cNvPr>
          <p:cNvSpPr>
            <a:spLocks noGrp="1"/>
          </p:cNvSpPr>
          <p:nvPr>
            <p:ph idx="1"/>
          </p:nvPr>
        </p:nvSpPr>
        <p:spPr>
          <a:xfrm>
            <a:off x="838200" y="1929384"/>
            <a:ext cx="10515600" cy="4251960"/>
          </a:xfrm>
        </p:spPr>
        <p:txBody>
          <a:bodyPr>
            <a:normAutofit/>
          </a:bodyPr>
          <a:lstStyle/>
          <a:p>
            <a:pPr>
              <a:spcBef>
                <a:spcPts val="0"/>
              </a:spcBef>
              <a:spcAft>
                <a:spcPts val="600"/>
              </a:spcAft>
            </a:pPr>
            <a:r>
              <a:rPr lang="es-ES_tradnl" sz="2800" b="1" dirty="0">
                <a:latin typeface="Arial" panose="020B0604020202020204" pitchFamily="34" charset="0"/>
                <a:ea typeface="Arial" panose="020B0604020202020204" pitchFamily="34" charset="0"/>
              </a:rPr>
              <a:t>Desafíos.  </a:t>
            </a:r>
            <a:r>
              <a:rPr lang="es-ES_tradnl" sz="2800" dirty="0">
                <a:latin typeface="Arial" panose="020B0604020202020204" pitchFamily="34" charset="0"/>
                <a:ea typeface="Arial" panose="020B0604020202020204" pitchFamily="34" charset="0"/>
              </a:rPr>
              <a:t>Algunos elementos de alto costo (como remplazos de techos u hornos) pueden ser difíciles de categorizar. </a:t>
            </a:r>
            <a:r>
              <a:rPr lang="es-ES_tradnl" sz="2800" b="1" dirty="0">
                <a:latin typeface="Arial" panose="020B0604020202020204" pitchFamily="34" charset="0"/>
                <a:ea typeface="Arial" panose="020B0604020202020204" pitchFamily="34" charset="0"/>
              </a:rPr>
              <a:t>Consideraciones en el diseño</a:t>
            </a:r>
            <a:r>
              <a:rPr lang="es-ES_tradnl" sz="2800" dirty="0">
                <a:latin typeface="Arial" panose="020B0604020202020204" pitchFamily="34" charset="0"/>
                <a:ea typeface="Arial" panose="020B0604020202020204" pitchFamily="34" charset="0"/>
              </a:rPr>
              <a:t>.  Por lo tanto, es importante establecer una definición clara de mejoras de bienes capitales </a:t>
            </a:r>
          </a:p>
          <a:p>
            <a:pPr marL="0" indent="0">
              <a:spcBef>
                <a:spcPts val="0"/>
              </a:spcBef>
              <a:spcAft>
                <a:spcPts val="600"/>
              </a:spcAft>
              <a:buNone/>
            </a:pPr>
            <a:endParaRPr lang="en-US" sz="2800" i="1" dirty="0">
              <a:latin typeface="Arial" panose="020B0604020202020204" pitchFamily="34" charset="0"/>
              <a:ea typeface="Arial" panose="020B0604020202020204" pitchFamily="34" charset="0"/>
            </a:endParaRPr>
          </a:p>
          <a:p>
            <a:pPr marL="0" indent="0">
              <a:spcBef>
                <a:spcPts val="0"/>
              </a:spcBef>
              <a:spcAft>
                <a:spcPts val="600"/>
              </a:spcAft>
              <a:buNone/>
            </a:pPr>
            <a:r>
              <a:rPr lang="es-ES_tradnl" sz="2800" dirty="0">
                <a:latin typeface="Arial" panose="020B0604020202020204" pitchFamily="34" charset="0"/>
                <a:ea typeface="Arial" panose="020B0604020202020204" pitchFamily="34" charset="0"/>
              </a:rPr>
              <a:t>En general, es una buena práctica proporcionar una lista de mejoras elegibles, para proporcionar claridad sobre lo que está y no está cubierto por la póliza.</a:t>
            </a:r>
            <a:endParaRPr lang="en-US" sz="2200" dirty="0">
              <a:effectLst/>
              <a:latin typeface="Arial" panose="020B0604020202020204" pitchFamily="34" charset="0"/>
              <a:ea typeface="Arial" panose="020B0604020202020204" pitchFamily="34" charset="0"/>
            </a:endParaRPr>
          </a:p>
        </p:txBody>
      </p:sp>
      <p:sp>
        <p:nvSpPr>
          <p:cNvPr id="4" name="Footer Placeholder 3">
            <a:extLst>
              <a:ext uri="{FF2B5EF4-FFF2-40B4-BE49-F238E27FC236}">
                <a16:creationId xmlns:a16="http://schemas.microsoft.com/office/drawing/2014/main" id="{347F0692-F265-4354-92E8-2F2C161FCA8A}"/>
              </a:ext>
            </a:extLst>
          </p:cNvPr>
          <p:cNvSpPr>
            <a:spLocks noGrp="1"/>
          </p:cNvSpPr>
          <p:nvPr>
            <p:ph type="ftr" sz="quarter" idx="11"/>
          </p:nvPr>
        </p:nvSpPr>
        <p:spPr/>
        <p:txBody>
          <a:bodyPr/>
          <a:lstStyle/>
          <a:p>
            <a:r>
              <a:rPr lang="en-US" dirty="0"/>
              <a:t>California CLT Network 2022</a:t>
            </a:r>
          </a:p>
        </p:txBody>
      </p:sp>
    </p:spTree>
    <p:extLst>
      <p:ext uri="{BB962C8B-B14F-4D97-AF65-F5344CB8AC3E}">
        <p14:creationId xmlns:p14="http://schemas.microsoft.com/office/powerpoint/2010/main" val="2537477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7">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1555C2-9214-5C4E-2B7C-D62000F7C9E5}"/>
              </a:ext>
            </a:extLst>
          </p:cNvPr>
          <p:cNvSpPr>
            <a:spLocks noGrp="1"/>
          </p:cNvSpPr>
          <p:nvPr>
            <p:ph type="title"/>
          </p:nvPr>
        </p:nvSpPr>
        <p:spPr>
          <a:xfrm>
            <a:off x="1857224" y="1457236"/>
            <a:ext cx="8341480" cy="2076651"/>
          </a:xfrm>
        </p:spPr>
        <p:txBody>
          <a:bodyPr vert="horz" lIns="91440" tIns="45720" rIns="91440" bIns="45720" rtlCol="0" anchor="b">
            <a:normAutofit/>
          </a:bodyPr>
          <a:lstStyle/>
          <a:p>
            <a:pPr algn="ctr"/>
            <a:r>
              <a:rPr lang="es-ES_tradnl" sz="4600" b="1" dirty="0">
                <a:solidFill>
                  <a:srgbClr val="FFFFFF"/>
                </a:solidFill>
              </a:rPr>
              <a:t>¿Cómo deben revisarse y aprobarse las mejoras propuestas?</a:t>
            </a:r>
            <a:endParaRPr lang="en-US" sz="4600" kern="1200" dirty="0">
              <a:solidFill>
                <a:srgbClr val="FFFFFF"/>
              </a:solidFill>
              <a:latin typeface="+mj-lt"/>
              <a:ea typeface="+mj-ea"/>
              <a:cs typeface="+mj-cs"/>
            </a:endParaRPr>
          </a:p>
        </p:txBody>
      </p:sp>
      <p:sp>
        <p:nvSpPr>
          <p:cNvPr id="3" name="Text Placeholder 2">
            <a:extLst>
              <a:ext uri="{FF2B5EF4-FFF2-40B4-BE49-F238E27FC236}">
                <a16:creationId xmlns:a16="http://schemas.microsoft.com/office/drawing/2014/main" id="{A17276F4-1249-3139-5FA0-997683A5A602}"/>
              </a:ext>
            </a:extLst>
          </p:cNvPr>
          <p:cNvSpPr>
            <a:spLocks noGrp="1"/>
          </p:cNvSpPr>
          <p:nvPr>
            <p:ph type="body" idx="1"/>
          </p:nvPr>
        </p:nvSpPr>
        <p:spPr>
          <a:xfrm>
            <a:off x="3227832" y="4353507"/>
            <a:ext cx="5733288" cy="932688"/>
          </a:xfrm>
        </p:spPr>
        <p:txBody>
          <a:bodyPr vert="horz" lIns="91440" tIns="45720" rIns="91440" bIns="45720" rtlCol="0">
            <a:normAutofit/>
          </a:bodyPr>
          <a:lstStyle/>
          <a:p>
            <a:pPr algn="ctr"/>
            <a:endParaRPr lang="en-US" sz="2400" kern="1200">
              <a:solidFill>
                <a:srgbClr val="FFFFFF"/>
              </a:solidFill>
              <a:latin typeface="+mn-lt"/>
              <a:ea typeface="+mn-ea"/>
              <a:cs typeface="+mn-cs"/>
            </a:endParaRPr>
          </a:p>
        </p:txBody>
      </p:sp>
      <p:sp>
        <p:nvSpPr>
          <p:cNvPr id="12"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91FCA45D-F5CE-A13E-C978-324725C7A5BC}"/>
              </a:ext>
            </a:extLst>
          </p:cNvPr>
          <p:cNvSpPr>
            <a:spLocks noGrp="1"/>
          </p:cNvSpPr>
          <p:nvPr>
            <p:ph type="ftr" sz="quarter" idx="11"/>
          </p:nvPr>
        </p:nvSpPr>
        <p:spPr/>
        <p:txBody>
          <a:bodyPr/>
          <a:lstStyle/>
          <a:p>
            <a:r>
              <a:rPr lang="en-US"/>
              <a:t>California CLT Network 2022</a:t>
            </a:r>
          </a:p>
        </p:txBody>
      </p:sp>
    </p:spTree>
    <p:extLst>
      <p:ext uri="{BB962C8B-B14F-4D97-AF65-F5344CB8AC3E}">
        <p14:creationId xmlns:p14="http://schemas.microsoft.com/office/powerpoint/2010/main" val="839042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875E49-BC91-0D6C-B78D-32A6F7C7EAE7}"/>
              </a:ext>
            </a:extLst>
          </p:cNvPr>
          <p:cNvSpPr>
            <a:spLocks noGrp="1"/>
          </p:cNvSpPr>
          <p:nvPr>
            <p:ph type="title"/>
          </p:nvPr>
        </p:nvSpPr>
        <p:spPr>
          <a:xfrm>
            <a:off x="838200" y="365125"/>
            <a:ext cx="10515600" cy="1325563"/>
          </a:xfrm>
        </p:spPr>
        <p:txBody>
          <a:bodyPr>
            <a:normAutofit/>
          </a:bodyPr>
          <a:lstStyle/>
          <a:p>
            <a:r>
              <a:rPr lang="es-ES_tradnl" sz="4200" b="1" dirty="0">
                <a:latin typeface="Arial" panose="020B0604020202020204" pitchFamily="34" charset="0"/>
              </a:rPr>
              <a:t>¿Por qué es esto importante</a:t>
            </a:r>
            <a:r>
              <a:rPr lang="es-ES_tradnl" sz="4200" b="1" dirty="0">
                <a:effectLst/>
                <a:latin typeface="Arial" panose="020B0604020202020204" pitchFamily="34" charset="0"/>
              </a:rPr>
              <a:t>?</a:t>
            </a:r>
            <a:endParaRPr lang="es-ES_tradnl" sz="4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754457F-7F4E-A6AF-CFB7-598B3F292477}"/>
              </a:ext>
            </a:extLst>
          </p:cNvPr>
          <p:cNvSpPr>
            <a:spLocks noGrp="1"/>
          </p:cNvSpPr>
          <p:nvPr>
            <p:ph idx="1"/>
          </p:nvPr>
        </p:nvSpPr>
        <p:spPr>
          <a:xfrm>
            <a:off x="838200" y="1929384"/>
            <a:ext cx="10515600" cy="4251960"/>
          </a:xfrm>
        </p:spPr>
        <p:txBody>
          <a:bodyPr>
            <a:normAutofit/>
          </a:bodyPr>
          <a:lstStyle/>
          <a:p>
            <a:r>
              <a:rPr lang="es-ES_tradnl" b="0" i="0" u="none" strike="noStrike" dirty="0">
                <a:solidFill>
                  <a:srgbClr val="000000"/>
                </a:solidFill>
                <a:effectLst/>
                <a:latin typeface="Arial" panose="020B0604020202020204" pitchFamily="34" charset="0"/>
                <a:cs typeface="Arial" panose="020B0604020202020204" pitchFamily="34" charset="0"/>
              </a:rPr>
              <a:t>Un CLT tiene interés en revisar las mejoras propuestas para asegurarse de que se realizarán con calidad, en pleno cumplimiento de las leyes y regulaciones aplicables. </a:t>
            </a:r>
          </a:p>
          <a:p>
            <a:r>
              <a:rPr lang="es-ES_tradnl" b="0" i="0" u="none" strike="noStrike" dirty="0">
                <a:solidFill>
                  <a:srgbClr val="000000"/>
                </a:solidFill>
                <a:effectLst/>
                <a:latin typeface="Arial" panose="020B0604020202020204" pitchFamily="34" charset="0"/>
                <a:cs typeface="Arial" panose="020B0604020202020204" pitchFamily="34" charset="0"/>
              </a:rPr>
              <a:t>Además, el CLT tiene interés en determinar qué proyectos (a) se permitirán en primer lugar (¿agrega utilidad o es un lujo?), y (b) si el valor (y cuánto) debe agregarse al precio de reventa permitido. </a:t>
            </a:r>
            <a:endParaRPr lang="es-ES_tradnl" dirty="0">
              <a:effectLst/>
              <a:latin typeface="Arial" panose="020B0604020202020204" pitchFamily="34" charset="0"/>
              <a:ea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50971AD0-2046-1D36-61C8-A1925A979837}"/>
              </a:ext>
            </a:extLst>
          </p:cNvPr>
          <p:cNvSpPr>
            <a:spLocks noGrp="1"/>
          </p:cNvSpPr>
          <p:nvPr>
            <p:ph type="ftr" sz="quarter" idx="11"/>
          </p:nvPr>
        </p:nvSpPr>
        <p:spPr/>
        <p:txBody>
          <a:bodyPr/>
          <a:lstStyle/>
          <a:p>
            <a:r>
              <a:rPr lang="en-US"/>
              <a:t>California CLT Network 2022</a:t>
            </a:r>
          </a:p>
        </p:txBody>
      </p:sp>
    </p:spTree>
    <p:extLst>
      <p:ext uri="{BB962C8B-B14F-4D97-AF65-F5344CB8AC3E}">
        <p14:creationId xmlns:p14="http://schemas.microsoft.com/office/powerpoint/2010/main" val="884994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BD698-AA56-2236-859A-354123A7B983}"/>
              </a:ext>
            </a:extLst>
          </p:cNvPr>
          <p:cNvSpPr>
            <a:spLocks noGrp="1"/>
          </p:cNvSpPr>
          <p:nvPr>
            <p:ph type="title"/>
          </p:nvPr>
        </p:nvSpPr>
        <p:spPr>
          <a:xfrm>
            <a:off x="838200" y="365125"/>
            <a:ext cx="10515600" cy="1325563"/>
          </a:xfrm>
        </p:spPr>
        <p:txBody>
          <a:bodyPr>
            <a:normAutofit fontScale="90000"/>
          </a:bodyPr>
          <a:lstStyle/>
          <a:p>
            <a:r>
              <a:rPr lang="es-ES_tradnl" sz="4600" b="1" dirty="0">
                <a:effectLst/>
                <a:latin typeface="Arial" panose="020B0604020202020204" pitchFamily="34" charset="0"/>
                <a:ea typeface="Arial" panose="020B0604020202020204" pitchFamily="34" charset="0"/>
              </a:rPr>
              <a:t>Opciones para la aprobación y tasación</a:t>
            </a:r>
            <a:endParaRPr lang="es-ES_tradnl" sz="4600" dirty="0"/>
          </a:p>
        </p:txBody>
      </p:sp>
      <p:sp>
        <p:nvSpPr>
          <p:cNvPr id="3" name="Content Placeholder 2">
            <a:extLst>
              <a:ext uri="{FF2B5EF4-FFF2-40B4-BE49-F238E27FC236}">
                <a16:creationId xmlns:a16="http://schemas.microsoft.com/office/drawing/2014/main" id="{8350ED4C-4AEB-DBF3-2C95-7A780B5FB7F1}"/>
              </a:ext>
            </a:extLst>
          </p:cNvPr>
          <p:cNvSpPr>
            <a:spLocks noGrp="1"/>
          </p:cNvSpPr>
          <p:nvPr>
            <p:ph idx="1"/>
          </p:nvPr>
        </p:nvSpPr>
        <p:spPr>
          <a:xfrm>
            <a:off x="838200" y="1929384"/>
            <a:ext cx="10515600" cy="4251960"/>
          </a:xfrm>
        </p:spPr>
        <p:txBody>
          <a:bodyPr>
            <a:normAutofit fontScale="92500"/>
          </a:bodyPr>
          <a:lstStyle/>
          <a:p>
            <a:r>
              <a:rPr lang="es-ES_tradnl" sz="2400" b="1" u="sng" dirty="0">
                <a:latin typeface="Arial" panose="020B0604020202020204" pitchFamily="34" charset="0"/>
              </a:rPr>
              <a:t>Opción 1</a:t>
            </a:r>
            <a:r>
              <a:rPr lang="es-ES_tradnl" sz="2400" i="1" u="sng" dirty="0">
                <a:latin typeface="Arial" panose="020B0604020202020204" pitchFamily="34" charset="0"/>
              </a:rPr>
              <a:t> </a:t>
            </a:r>
            <a:r>
              <a:rPr lang="es-ES_tradnl" sz="2400" i="1" dirty="0">
                <a:latin typeface="Arial" panose="020B0604020202020204" pitchFamily="34" charset="0"/>
              </a:rPr>
              <a:t>- </a:t>
            </a:r>
            <a:r>
              <a:rPr lang="es-ES_tradnl" sz="2400" b="1" i="1" dirty="0">
                <a:latin typeface="Arial" panose="020B0604020202020204" pitchFamily="34" charset="0"/>
              </a:rPr>
              <a:t>No se requiere aprobación, no se agrega valor</a:t>
            </a:r>
            <a:r>
              <a:rPr lang="es-ES_tradnl" sz="2400" i="1" dirty="0">
                <a:latin typeface="Arial" panose="020B0604020202020204" pitchFamily="34" charset="0"/>
              </a:rPr>
              <a:t>. Los propietarios son libres de hacer modificaciones, sujetas a los códigos locales de construcción y zonificación, pero no se otorga crédito. </a:t>
            </a:r>
          </a:p>
          <a:p>
            <a:r>
              <a:rPr lang="es-ES_tradnl" sz="2400" b="1" i="1" u="sng" dirty="0">
                <a:latin typeface="Arial" panose="020B0604020202020204" pitchFamily="34" charset="0"/>
              </a:rPr>
              <a:t>Opción 2</a:t>
            </a:r>
            <a:r>
              <a:rPr lang="es-ES_tradnl" sz="2400" i="1" dirty="0">
                <a:latin typeface="Arial" panose="020B0604020202020204" pitchFamily="34" charset="0"/>
              </a:rPr>
              <a:t> - </a:t>
            </a:r>
            <a:r>
              <a:rPr lang="es-ES_tradnl" sz="2400" b="1" i="1" dirty="0">
                <a:latin typeface="Arial" panose="020B0604020202020204" pitchFamily="34" charset="0"/>
              </a:rPr>
              <a:t>No se requiere aprobación, se agrega valor</a:t>
            </a:r>
            <a:r>
              <a:rPr lang="es-ES_tradnl" sz="2400" i="1" dirty="0">
                <a:latin typeface="Arial" panose="020B0604020202020204" pitchFamily="34" charset="0"/>
              </a:rPr>
              <a:t>. Los propietarios son libres de hacer cualquier mejora que esté en la lista preaprobada del CLT. </a:t>
            </a:r>
          </a:p>
          <a:p>
            <a:r>
              <a:rPr lang="es-ES_tradnl" sz="2400" b="1" i="1" u="sng" dirty="0">
                <a:latin typeface="Arial" panose="020B0604020202020204" pitchFamily="34" charset="0"/>
              </a:rPr>
              <a:t>Opción 3 </a:t>
            </a:r>
            <a:r>
              <a:rPr lang="es-ES_tradnl" sz="2400" i="1" dirty="0">
                <a:latin typeface="Arial" panose="020B0604020202020204" pitchFamily="34" charset="0"/>
              </a:rPr>
              <a:t>- </a:t>
            </a:r>
            <a:r>
              <a:rPr lang="es-ES_tradnl" sz="2400" b="1" i="1" dirty="0">
                <a:latin typeface="Arial" panose="020B0604020202020204" pitchFamily="34" charset="0"/>
              </a:rPr>
              <a:t>Se requiere aprobación, no se agrega valor</a:t>
            </a:r>
            <a:r>
              <a:rPr lang="es-ES_tradnl" sz="2400" i="1" dirty="0">
                <a:latin typeface="Arial" panose="020B0604020202020204" pitchFamily="34" charset="0"/>
              </a:rPr>
              <a:t>. CLT tiene derechos de aprobación sobre las mejoras seleccionadas para garantizar que se mantengan la integridad estructural y la comerciabilidad del edificio. </a:t>
            </a:r>
          </a:p>
          <a:p>
            <a:r>
              <a:rPr lang="es-ES_tradnl" sz="2400" b="1" i="1" u="sng" dirty="0">
                <a:latin typeface="Arial" panose="020B0604020202020204" pitchFamily="34" charset="0"/>
              </a:rPr>
              <a:t>Opción 4</a:t>
            </a:r>
            <a:r>
              <a:rPr lang="es-ES_tradnl" sz="2400" i="1" dirty="0">
                <a:latin typeface="Arial" panose="020B0604020202020204" pitchFamily="34" charset="0"/>
              </a:rPr>
              <a:t> - </a:t>
            </a:r>
            <a:r>
              <a:rPr lang="es-ES_tradnl" sz="2400" b="1" i="1" dirty="0">
                <a:latin typeface="Arial" panose="020B0604020202020204" pitchFamily="34" charset="0"/>
              </a:rPr>
              <a:t>Se requiere aprobación, se agrega valor</a:t>
            </a:r>
            <a:r>
              <a:rPr lang="es-ES_tradnl" sz="2400" i="1" dirty="0">
                <a:latin typeface="Arial" panose="020B0604020202020204" pitchFamily="34" charset="0"/>
              </a:rPr>
              <a:t>. El enfoque más común, donde el propietario presenta los planos de construcción al CLT para su aprobación antes de construir mejoras.  </a:t>
            </a:r>
          </a:p>
        </p:txBody>
      </p:sp>
      <p:sp>
        <p:nvSpPr>
          <p:cNvPr id="4" name="Footer Placeholder 3">
            <a:extLst>
              <a:ext uri="{FF2B5EF4-FFF2-40B4-BE49-F238E27FC236}">
                <a16:creationId xmlns:a16="http://schemas.microsoft.com/office/drawing/2014/main" id="{5C677694-6BF4-23AC-B807-8E14F0E3EEF1}"/>
              </a:ext>
            </a:extLst>
          </p:cNvPr>
          <p:cNvSpPr>
            <a:spLocks noGrp="1"/>
          </p:cNvSpPr>
          <p:nvPr>
            <p:ph type="ftr" sz="quarter" idx="11"/>
          </p:nvPr>
        </p:nvSpPr>
        <p:spPr/>
        <p:txBody>
          <a:bodyPr/>
          <a:lstStyle/>
          <a:p>
            <a:r>
              <a:rPr lang="en-US"/>
              <a:t>California CLT Network 2022</a:t>
            </a:r>
          </a:p>
        </p:txBody>
      </p:sp>
    </p:spTree>
    <p:extLst>
      <p:ext uri="{BB962C8B-B14F-4D97-AF65-F5344CB8AC3E}">
        <p14:creationId xmlns:p14="http://schemas.microsoft.com/office/powerpoint/2010/main" val="2784996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795349-F362-F90F-7CCA-C1AB6127A94F}"/>
              </a:ext>
            </a:extLst>
          </p:cNvPr>
          <p:cNvSpPr>
            <a:spLocks noGrp="1"/>
          </p:cNvSpPr>
          <p:nvPr>
            <p:ph type="title"/>
          </p:nvPr>
        </p:nvSpPr>
        <p:spPr>
          <a:xfrm>
            <a:off x="838200" y="365125"/>
            <a:ext cx="10515600" cy="1325563"/>
          </a:xfrm>
        </p:spPr>
        <p:txBody>
          <a:bodyPr>
            <a:normAutofit/>
          </a:bodyPr>
          <a:lstStyle/>
          <a:p>
            <a:r>
              <a:rPr lang="es-ES_tradnl" sz="5400" b="1" dirty="0"/>
              <a:t>Consideraciones en el diseño</a:t>
            </a:r>
            <a:r>
              <a:rPr lang="en-US" sz="5400" b="1" dirty="0"/>
              <a:t>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F90FAA5-218E-5A03-B788-AEB64334372C}"/>
              </a:ext>
            </a:extLst>
          </p:cNvPr>
          <p:cNvSpPr>
            <a:spLocks noGrp="1"/>
          </p:cNvSpPr>
          <p:nvPr>
            <p:ph idx="1"/>
          </p:nvPr>
        </p:nvSpPr>
        <p:spPr>
          <a:xfrm>
            <a:off x="838200" y="1929384"/>
            <a:ext cx="10515600" cy="4251960"/>
          </a:xfrm>
        </p:spPr>
        <p:txBody>
          <a:bodyPr>
            <a:normAutofit/>
          </a:bodyPr>
          <a:lstStyle/>
          <a:p>
            <a:r>
              <a:rPr lang="es-ES_tradnl" sz="2400" dirty="0">
                <a:latin typeface="Arial" panose="020B0604020202020204" pitchFamily="34" charset="0"/>
              </a:rPr>
              <a:t>Cuanto más detallado sea el proceso de revisión y aprobación, mayor será la carga administrativa. </a:t>
            </a:r>
          </a:p>
          <a:p>
            <a:r>
              <a:rPr lang="es-ES_tradnl" sz="2400" dirty="0">
                <a:latin typeface="Arial" panose="020B0604020202020204" pitchFamily="34" charset="0"/>
              </a:rPr>
              <a:t>Los enfoques basados en el catalogó de créditos que especifican mejoras elegibles pueden reducir el tiempo del personal y también proporcionar claridad a los propietarios al decidir qué mejoras desean construir.</a:t>
            </a:r>
          </a:p>
          <a:p>
            <a:r>
              <a:rPr lang="es-ES_tradnl" sz="2400" dirty="0">
                <a:latin typeface="Arial" panose="020B0604020202020204" pitchFamily="34" charset="0"/>
              </a:rPr>
              <a:t>Cuando no se debe proporcionar crédito, los CLT deben ser conscientes de minimizar la carga de cumplimiento para los propietarios de viviendas.</a:t>
            </a:r>
          </a:p>
          <a:p>
            <a:r>
              <a:rPr lang="es-ES_tradnl" sz="2400" dirty="0">
                <a:latin typeface="Arial" panose="020B0604020202020204" pitchFamily="34" charset="0"/>
              </a:rPr>
              <a:t>Es importante proporcionar criterios claros para las circunstancias en las que el CLT rechaza las mejoras propuestas. </a:t>
            </a:r>
          </a:p>
        </p:txBody>
      </p:sp>
      <p:sp>
        <p:nvSpPr>
          <p:cNvPr id="4" name="Footer Placeholder 3">
            <a:extLst>
              <a:ext uri="{FF2B5EF4-FFF2-40B4-BE49-F238E27FC236}">
                <a16:creationId xmlns:a16="http://schemas.microsoft.com/office/drawing/2014/main" id="{669BADF8-7F78-B1D1-7891-D1F9908BB29F}"/>
              </a:ext>
            </a:extLst>
          </p:cNvPr>
          <p:cNvSpPr>
            <a:spLocks noGrp="1"/>
          </p:cNvSpPr>
          <p:nvPr>
            <p:ph type="ftr" sz="quarter" idx="11"/>
          </p:nvPr>
        </p:nvSpPr>
        <p:spPr/>
        <p:txBody>
          <a:bodyPr/>
          <a:lstStyle/>
          <a:p>
            <a:r>
              <a:rPr lang="en-US"/>
              <a:t>California CLT Network 2022</a:t>
            </a:r>
          </a:p>
        </p:txBody>
      </p:sp>
    </p:spTree>
    <p:extLst>
      <p:ext uri="{BB962C8B-B14F-4D97-AF65-F5344CB8AC3E}">
        <p14:creationId xmlns:p14="http://schemas.microsoft.com/office/powerpoint/2010/main" val="3847045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7">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1A997F-ED44-5839-B01D-B1FC95035093}"/>
              </a:ext>
            </a:extLst>
          </p:cNvPr>
          <p:cNvSpPr>
            <a:spLocks noGrp="1"/>
          </p:cNvSpPr>
          <p:nvPr>
            <p:ph type="title"/>
          </p:nvPr>
        </p:nvSpPr>
        <p:spPr>
          <a:xfrm>
            <a:off x="2066544" y="1911096"/>
            <a:ext cx="8055864" cy="2076651"/>
          </a:xfrm>
        </p:spPr>
        <p:txBody>
          <a:bodyPr vert="horz" lIns="91440" tIns="45720" rIns="91440" bIns="45720" rtlCol="0" anchor="b">
            <a:normAutofit/>
          </a:bodyPr>
          <a:lstStyle/>
          <a:p>
            <a:pPr algn="ctr"/>
            <a:r>
              <a:rPr lang="es-ES_tradnl" sz="6600" b="1" kern="1200" dirty="0">
                <a:solidFill>
                  <a:srgbClr val="FFFFFF"/>
                </a:solidFill>
                <a:latin typeface="+mj-lt"/>
                <a:ea typeface="+mj-ea"/>
                <a:cs typeface="+mj-cs"/>
              </a:rPr>
              <a:t>Qué mejoras se deben incentivar?</a:t>
            </a:r>
            <a:endParaRPr lang="es-ES_tradnl" sz="6600" kern="1200" dirty="0">
              <a:solidFill>
                <a:srgbClr val="FFFFFF"/>
              </a:solidFill>
              <a:latin typeface="+mj-lt"/>
              <a:ea typeface="+mj-ea"/>
              <a:cs typeface="+mj-cs"/>
            </a:endParaRPr>
          </a:p>
        </p:txBody>
      </p:sp>
      <p:sp>
        <p:nvSpPr>
          <p:cNvPr id="3" name="Text Placeholder 2">
            <a:extLst>
              <a:ext uri="{FF2B5EF4-FFF2-40B4-BE49-F238E27FC236}">
                <a16:creationId xmlns:a16="http://schemas.microsoft.com/office/drawing/2014/main" id="{CC9422D9-95BE-F4B2-B5E7-FEBB26FD3787}"/>
              </a:ext>
            </a:extLst>
          </p:cNvPr>
          <p:cNvSpPr>
            <a:spLocks noGrp="1"/>
          </p:cNvSpPr>
          <p:nvPr>
            <p:ph type="body" idx="1"/>
          </p:nvPr>
        </p:nvSpPr>
        <p:spPr>
          <a:xfrm>
            <a:off x="3227832" y="4353507"/>
            <a:ext cx="5733288" cy="932688"/>
          </a:xfrm>
        </p:spPr>
        <p:txBody>
          <a:bodyPr vert="horz" lIns="91440" tIns="45720" rIns="91440" bIns="45720" rtlCol="0">
            <a:normAutofit/>
          </a:bodyPr>
          <a:lstStyle/>
          <a:p>
            <a:pPr algn="ctr"/>
            <a:endParaRPr lang="en-US" sz="2400" kern="1200">
              <a:solidFill>
                <a:srgbClr val="FFFFFF"/>
              </a:solidFill>
              <a:latin typeface="+mn-lt"/>
              <a:ea typeface="+mn-ea"/>
              <a:cs typeface="+mn-cs"/>
            </a:endParaRPr>
          </a:p>
        </p:txBody>
      </p:sp>
      <p:sp>
        <p:nvSpPr>
          <p:cNvPr id="12"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631BCCFC-3137-18D7-163E-1F137F472F2E}"/>
              </a:ext>
            </a:extLst>
          </p:cNvPr>
          <p:cNvSpPr>
            <a:spLocks noGrp="1"/>
          </p:cNvSpPr>
          <p:nvPr>
            <p:ph type="ftr" sz="quarter" idx="11"/>
          </p:nvPr>
        </p:nvSpPr>
        <p:spPr/>
        <p:txBody>
          <a:bodyPr/>
          <a:lstStyle/>
          <a:p>
            <a:r>
              <a:rPr lang="en-US"/>
              <a:t>California CLT Network 2022</a:t>
            </a:r>
          </a:p>
        </p:txBody>
      </p:sp>
    </p:spTree>
    <p:extLst>
      <p:ext uri="{BB962C8B-B14F-4D97-AF65-F5344CB8AC3E}">
        <p14:creationId xmlns:p14="http://schemas.microsoft.com/office/powerpoint/2010/main" val="1976713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91CC76-432C-7F4F-2348-C5E8505AAFC0}"/>
              </a:ext>
            </a:extLst>
          </p:cNvPr>
          <p:cNvSpPr>
            <a:spLocks noGrp="1"/>
          </p:cNvSpPr>
          <p:nvPr>
            <p:ph type="title"/>
          </p:nvPr>
        </p:nvSpPr>
        <p:spPr>
          <a:xfrm>
            <a:off x="838200" y="365125"/>
            <a:ext cx="10515600" cy="1325563"/>
          </a:xfrm>
        </p:spPr>
        <p:txBody>
          <a:bodyPr>
            <a:normAutofit/>
          </a:bodyPr>
          <a:lstStyle/>
          <a:p>
            <a:r>
              <a:rPr lang="es-ES_tradnl" sz="4200" b="1" dirty="0"/>
              <a:t>Qué mejoras se deben incentivar?</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44FAD1-EBD7-6688-F619-9D817213D602}"/>
              </a:ext>
            </a:extLst>
          </p:cNvPr>
          <p:cNvSpPr>
            <a:spLocks noGrp="1"/>
          </p:cNvSpPr>
          <p:nvPr>
            <p:ph idx="1"/>
          </p:nvPr>
        </p:nvSpPr>
        <p:spPr>
          <a:xfrm>
            <a:off x="838200" y="1929384"/>
            <a:ext cx="10515600" cy="4251960"/>
          </a:xfrm>
        </p:spPr>
        <p:txBody>
          <a:bodyPr>
            <a:normAutofit/>
          </a:bodyPr>
          <a:lstStyle/>
          <a:p>
            <a:pPr marL="342900" marR="0" lvl="0" indent="-342900">
              <a:spcBef>
                <a:spcPts val="0"/>
              </a:spcBef>
              <a:spcAft>
                <a:spcPts val="0"/>
              </a:spcAft>
              <a:buFont typeface="Arial" panose="020B0604020202020204" pitchFamily="34" charset="0"/>
              <a:buChar char="•"/>
              <a:tabLst>
                <a:tab pos="457200" algn="l"/>
                <a:tab pos="901700" algn="l"/>
              </a:tabLst>
            </a:pPr>
            <a:r>
              <a:rPr lang="es-ES" sz="2200" b="1" dirty="0">
                <a:effectLst/>
                <a:latin typeface="Arial" panose="020B0604020202020204" pitchFamily="34" charset="0"/>
                <a:ea typeface="Times New Roman" panose="02020603050405020304" pitchFamily="18" charset="0"/>
                <a:cs typeface="Arial" panose="020B0604020202020204" pitchFamily="34" charset="0"/>
              </a:rPr>
              <a:t>Por qué es esto importante:  </a:t>
            </a:r>
            <a:r>
              <a:rPr lang="es-ES" sz="2200" dirty="0">
                <a:effectLst/>
                <a:latin typeface="Arial" panose="020B0604020202020204" pitchFamily="34" charset="0"/>
                <a:ea typeface="Times New Roman" panose="02020603050405020304" pitchFamily="18" charset="0"/>
                <a:cs typeface="Arial" panose="020B0604020202020204" pitchFamily="34" charset="0"/>
              </a:rPr>
              <a:t>Sin incentivos, las restricciones de precios de reventa desalentarían a los propietarios de realizar mejoras importantes, ya que es probable que poca o ninguna de su inversión les sea devuelta en el momento de la reventa. </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spcBef>
                <a:spcPts val="0"/>
              </a:spcBef>
              <a:spcAft>
                <a:spcPts val="0"/>
              </a:spcAft>
              <a:buFont typeface="Arial" panose="020B0604020202020204" pitchFamily="34" charset="0"/>
              <a:buChar char="•"/>
              <a:tabLst>
                <a:tab pos="901700" algn="l"/>
              </a:tabLst>
            </a:pPr>
            <a:r>
              <a:rPr lang="es-ES" sz="2200" i="1" dirty="0">
                <a:effectLst/>
                <a:latin typeface="Arial" panose="020B0604020202020204" pitchFamily="34" charset="0"/>
                <a:ea typeface="Times New Roman" panose="02020603050405020304" pitchFamily="18" charset="0"/>
                <a:cs typeface="Arial" panose="020B0604020202020204" pitchFamily="34" charset="0"/>
              </a:rPr>
              <a:t>Los incentivos indican a los propietarios qué mejoras el CLT cree que beneficiarán al edificio a través de generaciones de propietarios, así como también mejorarán la accesibilidad física del hogar. </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457200" algn="l"/>
                <a:tab pos="901700" algn="l"/>
              </a:tabLst>
            </a:pPr>
            <a:r>
              <a:rPr lang="es-ES" sz="2200" b="1" dirty="0">
                <a:effectLst/>
                <a:latin typeface="Arial" panose="020B0604020202020204" pitchFamily="34" charset="0"/>
                <a:ea typeface="Times New Roman" panose="02020603050405020304" pitchFamily="18" charset="0"/>
                <a:cs typeface="Arial" panose="020B0604020202020204" pitchFamily="34" charset="0"/>
              </a:rPr>
              <a:t>Modelo de arrendamiento de terreno. </a:t>
            </a:r>
            <a:r>
              <a:rPr lang="es-ES" sz="2200" dirty="0">
                <a:effectLst/>
                <a:latin typeface="Arial" panose="020B0604020202020204" pitchFamily="34" charset="0"/>
                <a:ea typeface="Times New Roman" panose="02020603050405020304" pitchFamily="18" charset="0"/>
                <a:cs typeface="Arial" panose="020B0604020202020204" pitchFamily="34" charset="0"/>
              </a:rPr>
              <a:t> Proporciona cuatro variaciones en una fórmula de precio de reventa (basada en tasaciones, indexadas y fórmulas de tasa fija), ninguna de las cuales proporciona incentivos financieros específicos para que se construyan mejoras.  </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tabLst>
                <a:tab pos="901700" algn="l"/>
              </a:tabLst>
            </a:pPr>
            <a:r>
              <a:rPr lang="en-US" sz="1200" dirty="0">
                <a:effectLst/>
                <a:latin typeface="Times New Roman" panose="02020603050405020304" pitchFamily="18" charset="0"/>
                <a:ea typeface="Times New Roman" panose="02020603050405020304" pitchFamily="18" charset="0"/>
              </a:rPr>
              <a:t> </a:t>
            </a:r>
          </a:p>
        </p:txBody>
      </p:sp>
      <p:sp>
        <p:nvSpPr>
          <p:cNvPr id="4" name="Footer Placeholder 3">
            <a:extLst>
              <a:ext uri="{FF2B5EF4-FFF2-40B4-BE49-F238E27FC236}">
                <a16:creationId xmlns:a16="http://schemas.microsoft.com/office/drawing/2014/main" id="{3EFF5464-2E3A-99C7-E88C-E8F26EFB2D36}"/>
              </a:ext>
            </a:extLst>
          </p:cNvPr>
          <p:cNvSpPr>
            <a:spLocks noGrp="1"/>
          </p:cNvSpPr>
          <p:nvPr>
            <p:ph type="ftr" sz="quarter" idx="11"/>
          </p:nvPr>
        </p:nvSpPr>
        <p:spPr/>
        <p:txBody>
          <a:bodyPr/>
          <a:lstStyle/>
          <a:p>
            <a:r>
              <a:rPr lang="en-US"/>
              <a:t>California CLT Network 2022</a:t>
            </a:r>
          </a:p>
        </p:txBody>
      </p:sp>
    </p:spTree>
    <p:extLst>
      <p:ext uri="{BB962C8B-B14F-4D97-AF65-F5344CB8AC3E}">
        <p14:creationId xmlns:p14="http://schemas.microsoft.com/office/powerpoint/2010/main" val="54626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93C3A4-0CBC-72C3-DE26-EFC269AA722D}"/>
              </a:ext>
            </a:extLst>
          </p:cNvPr>
          <p:cNvSpPr>
            <a:spLocks noGrp="1"/>
          </p:cNvSpPr>
          <p:nvPr>
            <p:ph type="title"/>
          </p:nvPr>
        </p:nvSpPr>
        <p:spPr>
          <a:xfrm>
            <a:off x="838200" y="365125"/>
            <a:ext cx="10515600" cy="1325563"/>
          </a:xfrm>
        </p:spPr>
        <p:txBody>
          <a:bodyPr>
            <a:normAutofit/>
          </a:bodyPr>
          <a:lstStyle/>
          <a:p>
            <a:r>
              <a:rPr lang="es-ES_tradnl" sz="4600" b="1" dirty="0">
                <a:effectLst/>
                <a:latin typeface="Arial" panose="020B0604020202020204" pitchFamily="34" charset="0"/>
                <a:ea typeface="Arial" panose="020B0604020202020204" pitchFamily="34" charset="0"/>
              </a:rPr>
              <a:t>Mejoras que aumentan la utilidad</a:t>
            </a:r>
            <a:r>
              <a:rPr lang="en-US" sz="4600" b="1" dirty="0">
                <a:effectLst/>
                <a:latin typeface="Arial" panose="020B0604020202020204" pitchFamily="34" charset="0"/>
                <a:ea typeface="Arial" panose="020B0604020202020204" pitchFamily="34" charset="0"/>
              </a:rPr>
              <a:t>.</a:t>
            </a:r>
            <a:r>
              <a:rPr lang="en-US" sz="4600" dirty="0">
                <a:effectLst/>
              </a:rPr>
              <a:t> </a:t>
            </a:r>
            <a:endParaRPr lang="en-US" sz="46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90860FA-4142-8E17-7DA8-D2194B10FA9F}"/>
              </a:ext>
            </a:extLst>
          </p:cNvPr>
          <p:cNvSpPr>
            <a:spLocks noGrp="1"/>
          </p:cNvSpPr>
          <p:nvPr>
            <p:ph idx="1"/>
          </p:nvPr>
        </p:nvSpPr>
        <p:spPr>
          <a:xfrm>
            <a:off x="838200" y="1929384"/>
            <a:ext cx="10515600" cy="4251960"/>
          </a:xfrm>
        </p:spPr>
        <p:txBody>
          <a:bodyPr>
            <a:noAutofit/>
          </a:bodyPr>
          <a:lstStyle/>
          <a:p>
            <a:pPr marL="0" marR="0" indent="0">
              <a:spcBef>
                <a:spcPts val="0"/>
              </a:spcBef>
              <a:spcAft>
                <a:spcPts val="0"/>
              </a:spcAft>
              <a:buNone/>
              <a:tabLst>
                <a:tab pos="901700" algn="l"/>
              </a:tabLst>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 pos="901700" algn="l"/>
              </a:tabLst>
            </a:pPr>
            <a:r>
              <a:rPr lang="es-ES" sz="2600" dirty="0">
                <a:effectLst/>
                <a:latin typeface="Arial" panose="020B0604020202020204" pitchFamily="34" charset="0"/>
                <a:ea typeface="Times New Roman" panose="02020603050405020304" pitchFamily="18" charset="0"/>
                <a:cs typeface="Arial" panose="020B0604020202020204" pitchFamily="34" charset="0"/>
              </a:rPr>
              <a:t>Medidas para mejorar la </a:t>
            </a:r>
            <a:r>
              <a:rPr lang="es-ES" sz="2600" b="1" dirty="0">
                <a:effectLst/>
                <a:latin typeface="Arial" panose="020B0604020202020204" pitchFamily="34" charset="0"/>
                <a:ea typeface="Times New Roman" panose="02020603050405020304" pitchFamily="18" charset="0"/>
                <a:cs typeface="Arial" panose="020B0604020202020204" pitchFamily="34" charset="0"/>
              </a:rPr>
              <a:t>eficiencia energética</a:t>
            </a:r>
            <a:r>
              <a:rPr lang="es-ES" sz="2600" dirty="0">
                <a:effectLst/>
                <a:latin typeface="Arial" panose="020B0604020202020204" pitchFamily="34" charset="0"/>
                <a:ea typeface="Times New Roman" panose="02020603050405020304" pitchFamily="18" charset="0"/>
                <a:cs typeface="Arial" panose="020B0604020202020204" pitchFamily="34" charset="0"/>
              </a:rPr>
              <a:t> de un edificio.  </a:t>
            </a: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457200" algn="l"/>
                <a:tab pos="901700" algn="l"/>
              </a:tabLst>
            </a:pPr>
            <a:r>
              <a:rPr lang="es-ES" sz="2600" b="1" dirty="0">
                <a:effectLst/>
                <a:latin typeface="Arial" panose="020B0604020202020204" pitchFamily="34" charset="0"/>
                <a:ea typeface="Times New Roman" panose="02020603050405020304" pitchFamily="18" charset="0"/>
                <a:cs typeface="Arial" panose="020B0604020202020204" pitchFamily="34" charset="0"/>
              </a:rPr>
              <a:t>Las modificaciones de accesibilidad </a:t>
            </a:r>
            <a:r>
              <a:rPr lang="es-ES" sz="2600" dirty="0">
                <a:effectLst/>
                <a:latin typeface="Arial" panose="020B0604020202020204" pitchFamily="34" charset="0"/>
                <a:ea typeface="Times New Roman" panose="02020603050405020304" pitchFamily="18" charset="0"/>
                <a:cs typeface="Arial" panose="020B0604020202020204" pitchFamily="34" charset="0"/>
              </a:rPr>
              <a:t>amplían las oportunidades para los compradores con discapacidades y también permiten a los propietarios envejecer con más éxito.  </a:t>
            </a: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457200" algn="l"/>
                <a:tab pos="901700" algn="l"/>
              </a:tabLst>
            </a:pPr>
            <a:r>
              <a:rPr lang="es-ES" sz="2600" b="1" dirty="0">
                <a:effectLst/>
                <a:latin typeface="Arial" panose="020B0604020202020204" pitchFamily="34" charset="0"/>
                <a:ea typeface="Times New Roman" panose="02020603050405020304" pitchFamily="18" charset="0"/>
                <a:cs typeface="Arial" panose="020B0604020202020204" pitchFamily="34" charset="0"/>
              </a:rPr>
              <a:t>Agregar un dormitorio </a:t>
            </a:r>
            <a:r>
              <a:rPr lang="es-ES" sz="2600" dirty="0">
                <a:effectLst/>
                <a:latin typeface="Arial" panose="020B0604020202020204" pitchFamily="34" charset="0"/>
                <a:ea typeface="Times New Roman" panose="02020603050405020304" pitchFamily="18" charset="0"/>
                <a:cs typeface="Arial" panose="020B0604020202020204" pitchFamily="34" charset="0"/>
              </a:rPr>
              <a:t>amplía las oportunidades para las familias con niños y los hogares intergeneracionales.  </a:t>
            </a: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457200" algn="l"/>
                <a:tab pos="901700" algn="l"/>
              </a:tabLst>
            </a:pPr>
            <a:r>
              <a:rPr lang="es-ES" sz="2600" b="1" dirty="0">
                <a:effectLst/>
                <a:latin typeface="Arial" panose="020B0604020202020204" pitchFamily="34" charset="0"/>
                <a:ea typeface="Times New Roman" panose="02020603050405020304" pitchFamily="18" charset="0"/>
                <a:cs typeface="Arial" panose="020B0604020202020204" pitchFamily="34" charset="0"/>
              </a:rPr>
              <a:t>Sistemas de filtración de aire </a:t>
            </a:r>
            <a:r>
              <a:rPr lang="es-ES" sz="2600" dirty="0">
                <a:effectLst/>
                <a:latin typeface="Arial" panose="020B0604020202020204" pitchFamily="34" charset="0"/>
                <a:ea typeface="Times New Roman" panose="02020603050405020304" pitchFamily="18" charset="0"/>
                <a:cs typeface="Arial" panose="020B0604020202020204" pitchFamily="34" charset="0"/>
              </a:rPr>
              <a:t>que benefician a las personas con enfermedades respiratorias.  </a:t>
            </a: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457200" algn="l"/>
                <a:tab pos="901700" algn="l"/>
              </a:tabLst>
            </a:pPr>
            <a:r>
              <a:rPr lang="es-ES" sz="2600" dirty="0">
                <a:effectLst/>
                <a:latin typeface="Arial" panose="020B0604020202020204" pitchFamily="34" charset="0"/>
                <a:ea typeface="Times New Roman" panose="02020603050405020304" pitchFamily="18" charset="0"/>
                <a:cs typeface="Arial" panose="020B0604020202020204" pitchFamily="34" charset="0"/>
              </a:rPr>
              <a:t>Mejoras que mejoran la integridad estructural de la casa </a:t>
            </a:r>
            <a:r>
              <a:rPr lang="es-ES" sz="2600" b="1" dirty="0">
                <a:effectLst/>
                <a:latin typeface="Arial" panose="020B0604020202020204" pitchFamily="34" charset="0"/>
                <a:ea typeface="Times New Roman" panose="02020603050405020304" pitchFamily="18" charset="0"/>
                <a:cs typeface="Arial" panose="020B0604020202020204" pitchFamily="34" charset="0"/>
              </a:rPr>
              <a:t>y protegen la envolvente del edificio </a:t>
            </a:r>
            <a:r>
              <a:rPr lang="es-ES" sz="2600" dirty="0">
                <a:effectLst/>
                <a:latin typeface="Arial" panose="020B0604020202020204" pitchFamily="34" charset="0"/>
                <a:ea typeface="Times New Roman" panose="02020603050405020304" pitchFamily="18" charset="0"/>
                <a:cs typeface="Arial" panose="020B0604020202020204" pitchFamily="34" charset="0"/>
              </a:rPr>
              <a:t>, ayudando a garantizar que la casa pueda albergar a múltiples generaciones de propietarios.</a:t>
            </a: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Footer Placeholder 3">
            <a:extLst>
              <a:ext uri="{FF2B5EF4-FFF2-40B4-BE49-F238E27FC236}">
                <a16:creationId xmlns:a16="http://schemas.microsoft.com/office/drawing/2014/main" id="{AA7C27B2-F97E-94D6-8ECF-1B6BA602B949}"/>
              </a:ext>
            </a:extLst>
          </p:cNvPr>
          <p:cNvSpPr>
            <a:spLocks noGrp="1"/>
          </p:cNvSpPr>
          <p:nvPr>
            <p:ph type="ftr" sz="quarter" idx="11"/>
          </p:nvPr>
        </p:nvSpPr>
        <p:spPr/>
        <p:txBody>
          <a:bodyPr/>
          <a:lstStyle/>
          <a:p>
            <a:r>
              <a:rPr lang="en-US"/>
              <a:t>California CLT Network 2022</a:t>
            </a:r>
          </a:p>
        </p:txBody>
      </p:sp>
    </p:spTree>
    <p:extLst>
      <p:ext uri="{BB962C8B-B14F-4D97-AF65-F5344CB8AC3E}">
        <p14:creationId xmlns:p14="http://schemas.microsoft.com/office/powerpoint/2010/main" val="3360190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7">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1A997F-ED44-5839-B01D-B1FC95035093}"/>
              </a:ext>
            </a:extLst>
          </p:cNvPr>
          <p:cNvSpPr>
            <a:spLocks noGrp="1"/>
          </p:cNvSpPr>
          <p:nvPr>
            <p:ph type="title"/>
          </p:nvPr>
        </p:nvSpPr>
        <p:spPr>
          <a:xfrm>
            <a:off x="2066544" y="1911096"/>
            <a:ext cx="8055864" cy="2076651"/>
          </a:xfrm>
        </p:spPr>
        <p:txBody>
          <a:bodyPr vert="horz" lIns="91440" tIns="45720" rIns="91440" bIns="45720" rtlCol="0" anchor="b">
            <a:normAutofit/>
          </a:bodyPr>
          <a:lstStyle/>
          <a:p>
            <a:pPr algn="ctr"/>
            <a:r>
              <a:rPr lang="es-ES_tradnl" sz="6600" dirty="0">
                <a:solidFill>
                  <a:srgbClr val="FFFFFF"/>
                </a:solidFill>
              </a:rPr>
              <a:t>Cómo deben valorarse las mejoras</a:t>
            </a:r>
            <a:r>
              <a:rPr lang="en-US" sz="6600" dirty="0">
                <a:solidFill>
                  <a:srgbClr val="FFFFFF"/>
                </a:solidFill>
              </a:rPr>
              <a:t>? </a:t>
            </a:r>
            <a:endParaRPr lang="en-US" sz="6600" kern="1200" dirty="0">
              <a:solidFill>
                <a:srgbClr val="FFFFFF"/>
              </a:solidFill>
              <a:latin typeface="+mj-lt"/>
              <a:ea typeface="+mj-ea"/>
              <a:cs typeface="+mj-cs"/>
            </a:endParaRPr>
          </a:p>
        </p:txBody>
      </p:sp>
      <p:sp>
        <p:nvSpPr>
          <p:cNvPr id="3" name="Text Placeholder 2">
            <a:extLst>
              <a:ext uri="{FF2B5EF4-FFF2-40B4-BE49-F238E27FC236}">
                <a16:creationId xmlns:a16="http://schemas.microsoft.com/office/drawing/2014/main" id="{CC9422D9-95BE-F4B2-B5E7-FEBB26FD3787}"/>
              </a:ext>
            </a:extLst>
          </p:cNvPr>
          <p:cNvSpPr>
            <a:spLocks noGrp="1"/>
          </p:cNvSpPr>
          <p:nvPr>
            <p:ph type="body" idx="1"/>
          </p:nvPr>
        </p:nvSpPr>
        <p:spPr>
          <a:xfrm>
            <a:off x="3227832" y="4353507"/>
            <a:ext cx="5733288" cy="932688"/>
          </a:xfrm>
        </p:spPr>
        <p:txBody>
          <a:bodyPr vert="horz" lIns="91440" tIns="45720" rIns="91440" bIns="45720" rtlCol="0">
            <a:normAutofit/>
          </a:bodyPr>
          <a:lstStyle/>
          <a:p>
            <a:pPr algn="ctr"/>
            <a:endParaRPr lang="en-US" sz="2400" kern="1200">
              <a:solidFill>
                <a:srgbClr val="FFFFFF"/>
              </a:solidFill>
              <a:latin typeface="+mn-lt"/>
              <a:ea typeface="+mn-ea"/>
              <a:cs typeface="+mn-cs"/>
            </a:endParaRPr>
          </a:p>
        </p:txBody>
      </p:sp>
      <p:sp>
        <p:nvSpPr>
          <p:cNvPr id="12"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695AD30A-1F71-4632-F61D-08FC51DDAF43}"/>
              </a:ext>
            </a:extLst>
          </p:cNvPr>
          <p:cNvSpPr>
            <a:spLocks noGrp="1"/>
          </p:cNvSpPr>
          <p:nvPr>
            <p:ph type="ftr" sz="quarter" idx="11"/>
          </p:nvPr>
        </p:nvSpPr>
        <p:spPr/>
        <p:txBody>
          <a:bodyPr/>
          <a:lstStyle/>
          <a:p>
            <a:r>
              <a:rPr lang="en-US"/>
              <a:t>California CLT Network 2022</a:t>
            </a:r>
          </a:p>
        </p:txBody>
      </p:sp>
    </p:spTree>
    <p:extLst>
      <p:ext uri="{BB962C8B-B14F-4D97-AF65-F5344CB8AC3E}">
        <p14:creationId xmlns:p14="http://schemas.microsoft.com/office/powerpoint/2010/main" val="75090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9771F0-14E0-9A6A-9A59-98AA517D9176}"/>
              </a:ext>
            </a:extLst>
          </p:cNvPr>
          <p:cNvSpPr>
            <a:spLocks noGrp="1"/>
          </p:cNvSpPr>
          <p:nvPr>
            <p:ph type="title"/>
          </p:nvPr>
        </p:nvSpPr>
        <p:spPr>
          <a:xfrm>
            <a:off x="838200" y="365125"/>
            <a:ext cx="10515600" cy="1325563"/>
          </a:xfrm>
        </p:spPr>
        <p:txBody>
          <a:bodyPr>
            <a:normAutofit/>
          </a:bodyPr>
          <a:lstStyle/>
          <a:p>
            <a:r>
              <a:rPr lang="es-ES_tradnl" sz="5400" b="1" dirty="0"/>
              <a:t>¿Por qué es esto importante?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5110E62-764B-31CB-21B6-72FBA449D3F0}"/>
              </a:ext>
            </a:extLst>
          </p:cNvPr>
          <p:cNvSpPr>
            <a:spLocks noGrp="1"/>
          </p:cNvSpPr>
          <p:nvPr>
            <p:ph idx="1"/>
          </p:nvPr>
        </p:nvSpPr>
        <p:spPr>
          <a:xfrm>
            <a:off x="838200" y="1929384"/>
            <a:ext cx="10515600" cy="4251960"/>
          </a:xfrm>
        </p:spPr>
        <p:txBody>
          <a:bodyPr>
            <a:normAutofit/>
          </a:bodyPr>
          <a:lstStyle/>
          <a:p>
            <a:r>
              <a:rPr lang="es-ES_tradnl" sz="2400" dirty="0">
                <a:latin typeface="Arial" panose="020B0604020202020204" pitchFamily="34" charset="0"/>
                <a:ea typeface="Arial" panose="020B0604020202020204" pitchFamily="34" charset="0"/>
              </a:rPr>
              <a:t>No hay una manera sencilla de poner un valor a una mejora incentivada en una casa restringida a la reventa.  </a:t>
            </a:r>
          </a:p>
          <a:p>
            <a:pPr lvl="1"/>
            <a:r>
              <a:rPr lang="es-ES_tradnl" sz="2000" dirty="0">
                <a:latin typeface="Arial" panose="020B0604020202020204" pitchFamily="34" charset="0"/>
                <a:ea typeface="Arial" panose="020B0604020202020204" pitchFamily="34" charset="0"/>
              </a:rPr>
              <a:t>Por ejemplo: ¿Debería un propietario recibir la misma cantidad de crédito por una mejora construida hace 2 años en comparación con una realizada hace 20 años? </a:t>
            </a:r>
          </a:p>
          <a:p>
            <a:pPr lvl="1"/>
            <a:r>
              <a:rPr lang="es-ES_tradnl" sz="2000" dirty="0">
                <a:latin typeface="Arial" panose="020B0604020202020204" pitchFamily="34" charset="0"/>
                <a:ea typeface="Arial" panose="020B0604020202020204" pitchFamily="34" charset="0"/>
              </a:rPr>
              <a:t> ¿Y todas las mejoras deben valorarse de la misma manera, en relación con el costo de la construcción? </a:t>
            </a:r>
          </a:p>
          <a:p>
            <a:pPr lvl="1"/>
            <a:endParaRPr lang="es-ES_tradnl" sz="2000" i="1" dirty="0">
              <a:effectLst/>
              <a:latin typeface="Arial" panose="020B0604020202020204" pitchFamily="34" charset="0"/>
              <a:ea typeface="Arial" panose="020B0604020202020204" pitchFamily="34" charset="0"/>
            </a:endParaRPr>
          </a:p>
          <a:p>
            <a:r>
              <a:rPr lang="es-ES" sz="2000" i="1" dirty="0">
                <a:effectLst/>
                <a:latin typeface="Arial" panose="020B0604020202020204" pitchFamily="34" charset="0"/>
                <a:ea typeface="Times New Roman" panose="02020603050405020304" pitchFamily="18" charset="0"/>
                <a:cs typeface="Arial" panose="020B0604020202020204" pitchFamily="34" charset="0"/>
              </a:rPr>
              <a:t>Cuanto mayor sea el porcentaje de costos recuperados en la reventa a través del crédito de mejoras, mayor será el incentivo para construir la mejora</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Footer Placeholder 3">
            <a:extLst>
              <a:ext uri="{FF2B5EF4-FFF2-40B4-BE49-F238E27FC236}">
                <a16:creationId xmlns:a16="http://schemas.microsoft.com/office/drawing/2014/main" id="{BB3262FB-633D-598A-B8B1-771FF315E95B}"/>
              </a:ext>
            </a:extLst>
          </p:cNvPr>
          <p:cNvSpPr>
            <a:spLocks noGrp="1"/>
          </p:cNvSpPr>
          <p:nvPr>
            <p:ph type="ftr" sz="quarter" idx="11"/>
          </p:nvPr>
        </p:nvSpPr>
        <p:spPr/>
        <p:txBody>
          <a:bodyPr/>
          <a:lstStyle/>
          <a:p>
            <a:r>
              <a:rPr lang="en-US"/>
              <a:t>California CLT Network 2022</a:t>
            </a:r>
          </a:p>
        </p:txBody>
      </p:sp>
    </p:spTree>
    <p:extLst>
      <p:ext uri="{BB962C8B-B14F-4D97-AF65-F5344CB8AC3E}">
        <p14:creationId xmlns:p14="http://schemas.microsoft.com/office/powerpoint/2010/main" val="2904466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71B210-A178-DCBB-71D9-D193AF94D606}"/>
              </a:ext>
            </a:extLst>
          </p:cNvPr>
          <p:cNvSpPr>
            <a:spLocks noGrp="1"/>
          </p:cNvSpPr>
          <p:nvPr>
            <p:ph type="title"/>
          </p:nvPr>
        </p:nvSpPr>
        <p:spPr>
          <a:xfrm>
            <a:off x="0" y="591344"/>
            <a:ext cx="4333598" cy="5585619"/>
          </a:xfrm>
        </p:spPr>
        <p:txBody>
          <a:bodyPr>
            <a:normAutofit/>
          </a:bodyPr>
          <a:lstStyle/>
          <a:p>
            <a:r>
              <a:rPr lang="es-ES_tradnl" b="1" dirty="0">
                <a:solidFill>
                  <a:srgbClr val="FFFFFF"/>
                </a:solidFill>
              </a:rPr>
              <a:t>Este es el “tercer rostro” de la administración</a:t>
            </a:r>
          </a:p>
        </p:txBody>
      </p:sp>
      <p:sp>
        <p:nvSpPr>
          <p:cNvPr id="4" name="Footer Placeholder 3">
            <a:extLst>
              <a:ext uri="{FF2B5EF4-FFF2-40B4-BE49-F238E27FC236}">
                <a16:creationId xmlns:a16="http://schemas.microsoft.com/office/drawing/2014/main" id="{49996B8A-E54B-11E2-1D7F-4CCA78670848}"/>
              </a:ext>
            </a:extLst>
          </p:cNvPr>
          <p:cNvSpPr>
            <a:spLocks noGrp="1"/>
          </p:cNvSpPr>
          <p:nvPr>
            <p:ph type="ftr" sz="quarter" idx="11"/>
          </p:nvPr>
        </p:nvSpPr>
        <p:spPr>
          <a:xfrm>
            <a:off x="4447308" y="6356350"/>
            <a:ext cx="4842466" cy="365125"/>
          </a:xfrm>
        </p:spPr>
        <p:txBody>
          <a:bodyPr>
            <a:normAutofit/>
          </a:bodyPr>
          <a:lstStyle/>
          <a:p>
            <a:pPr>
              <a:spcAft>
                <a:spcPts val="600"/>
              </a:spcAft>
            </a:pPr>
            <a:r>
              <a:rPr lang="en-US"/>
              <a:t>California CLT Network 2022</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33E0F3D-0743-2B41-D1E2-92ED1B7B653D}"/>
              </a:ext>
            </a:extLst>
          </p:cNvPr>
          <p:cNvSpPr>
            <a:spLocks noGrp="1"/>
          </p:cNvSpPr>
          <p:nvPr>
            <p:ph idx="1"/>
          </p:nvPr>
        </p:nvSpPr>
        <p:spPr>
          <a:xfrm>
            <a:off x="4447309" y="591345"/>
            <a:ext cx="7186526" cy="5441624"/>
          </a:xfrm>
        </p:spPr>
        <p:txBody>
          <a:bodyPr anchor="ctr">
            <a:noAutofit/>
          </a:bodyPr>
          <a:lstStyle/>
          <a:p>
            <a:pPr marL="342900" marR="0" lvl="0" indent="-342900">
              <a:spcBef>
                <a:spcPts val="0"/>
              </a:spcBef>
              <a:spcAft>
                <a:spcPts val="0"/>
              </a:spcAft>
              <a:buFont typeface="Arial" panose="020B0604020202020204" pitchFamily="34" charset="0"/>
              <a:buChar char="•"/>
              <a:tabLst>
                <a:tab pos="457200" algn="l"/>
              </a:tabLst>
            </a:pPr>
            <a:r>
              <a:rPr lang="es-ES" sz="2200" dirty="0">
                <a:effectLst/>
                <a:latin typeface="Calibri" panose="020F0502020204030204" pitchFamily="34" charset="0"/>
                <a:ea typeface="Calibri" panose="020F0502020204030204" pitchFamily="34" charset="0"/>
                <a:cs typeface="Calibri" panose="020F0502020204030204" pitchFamily="34" charset="0"/>
              </a:rPr>
              <a:t>A diferencia de una fórmula de reventa, o un contrato de arrendamiento de tierras, las pólizas de mejora de bienes capitales no son un elemento obligatorio del modelo CLT en los Estados Unidos.</a:t>
            </a:r>
          </a:p>
          <a:p>
            <a:pPr marL="0" marR="0" lvl="0" indent="0">
              <a:spcBef>
                <a:spcPts val="0"/>
              </a:spcBef>
              <a:spcAft>
                <a:spcPts val="0"/>
              </a:spcAft>
              <a:buNone/>
              <a:tabLst>
                <a:tab pos="457200" algn="l"/>
              </a:tabLs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s-ES" sz="2200" dirty="0">
                <a:effectLst/>
                <a:latin typeface="Calibri" panose="020F0502020204030204" pitchFamily="34" charset="0"/>
                <a:ea typeface="Calibri" panose="020F0502020204030204" pitchFamily="34" charset="0"/>
                <a:cs typeface="Calibri" panose="020F0502020204030204" pitchFamily="34" charset="0"/>
              </a:rPr>
              <a:t>Sin embargo, muchos, si no la mayoría, de los CLT establecidos en los Estados Unidos han considerado o implementado una póliza de mejora de bienes capitales.</a:t>
            </a:r>
          </a:p>
          <a:p>
            <a:pPr marL="0" marR="0" lvl="0" indent="0">
              <a:spcBef>
                <a:spcPts val="0"/>
              </a:spcBef>
              <a:spcAft>
                <a:spcPts val="0"/>
              </a:spcAft>
              <a:buNone/>
              <a:tabLst>
                <a:tab pos="457200" algn="l"/>
              </a:tabLs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s-ES" sz="2200" dirty="0">
                <a:effectLst/>
                <a:latin typeface="Calibri" panose="020F0502020204030204" pitchFamily="34" charset="0"/>
                <a:ea typeface="Calibri" panose="020F0502020204030204" pitchFamily="34" charset="0"/>
                <a:cs typeface="Calibri" panose="020F0502020204030204" pitchFamily="34" charset="0"/>
              </a:rPr>
              <a:t>Para los nuevos CLT intentando establecerse, esta es una de esas cosas que generalmente terminan </a:t>
            </a:r>
            <a:r>
              <a:rPr lang="es-ES" sz="2200" dirty="0">
                <a:latin typeface="Calibri" panose="020F0502020204030204" pitchFamily="34" charset="0"/>
                <a:ea typeface="Calibri" panose="020F0502020204030204" pitchFamily="34" charset="0"/>
                <a:cs typeface="Calibri" panose="020F0502020204030204" pitchFamily="34" charset="0"/>
              </a:rPr>
              <a:t>en</a:t>
            </a:r>
            <a:r>
              <a:rPr lang="es-ES" sz="2200" dirty="0">
                <a:effectLst/>
                <a:latin typeface="Calibri" panose="020F0502020204030204" pitchFamily="34" charset="0"/>
                <a:ea typeface="Calibri" panose="020F0502020204030204" pitchFamily="34" charset="0"/>
                <a:cs typeface="Calibri" panose="020F0502020204030204" pitchFamily="34" charset="0"/>
              </a:rPr>
              <a:t> la bandeja co</a:t>
            </a:r>
            <a:r>
              <a:rPr lang="es-ES" sz="2200" dirty="0">
                <a:latin typeface="Calibri" panose="020F0502020204030204" pitchFamily="34" charset="0"/>
                <a:ea typeface="Calibri" panose="020F0502020204030204" pitchFamily="34" charset="0"/>
                <a:cs typeface="Calibri" panose="020F0502020204030204" pitchFamily="34" charset="0"/>
              </a:rPr>
              <a:t>n la etiqueta de</a:t>
            </a:r>
            <a:r>
              <a:rPr lang="es-ES" sz="2200" dirty="0">
                <a:effectLst/>
                <a:latin typeface="Calibri" panose="020F0502020204030204" pitchFamily="34" charset="0"/>
                <a:ea typeface="Calibri" panose="020F0502020204030204" pitchFamily="34" charset="0"/>
                <a:cs typeface="Calibri" panose="020F0502020204030204" pitchFamily="34" charset="0"/>
              </a:rPr>
              <a:t> "cosas que hacer más adelante".</a:t>
            </a:r>
          </a:p>
          <a:p>
            <a:pPr marL="0" marR="0" lvl="0" indent="0">
              <a:spcBef>
                <a:spcPts val="0"/>
              </a:spcBef>
              <a:spcAft>
                <a:spcPts val="0"/>
              </a:spcAft>
              <a:buNone/>
              <a:tabLst>
                <a:tab pos="457200" algn="l"/>
              </a:tabLs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s-ES" sz="2200" i="1" dirty="0">
                <a:effectLst/>
                <a:latin typeface="Calibri" panose="020F0502020204030204" pitchFamily="34" charset="0"/>
                <a:ea typeface="Calibri" panose="020F0502020204030204" pitchFamily="34" charset="0"/>
                <a:cs typeface="Calibri" panose="020F0502020204030204" pitchFamily="34" charset="0"/>
              </a:rPr>
              <a:t>Pero, es en efecto el "tercer rostro” de la administración-- cuidar bien los edificios--y por lo tanto es importante conocerla.</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0543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46DACF-E14C-7336-3765-DFB96249A0A3}"/>
              </a:ext>
            </a:extLst>
          </p:cNvPr>
          <p:cNvSpPr>
            <a:spLocks noGrp="1"/>
          </p:cNvSpPr>
          <p:nvPr>
            <p:ph type="title"/>
          </p:nvPr>
        </p:nvSpPr>
        <p:spPr>
          <a:xfrm>
            <a:off x="838200" y="365125"/>
            <a:ext cx="10515600" cy="1325563"/>
          </a:xfrm>
        </p:spPr>
        <p:txBody>
          <a:bodyPr>
            <a:normAutofit/>
          </a:bodyPr>
          <a:lstStyle/>
          <a:p>
            <a:r>
              <a:rPr lang="es-ES_tradnl" sz="5400" b="1" dirty="0"/>
              <a:t>Opciones de tasación</a:t>
            </a:r>
            <a:endParaRPr lang="en-US" sz="5400" b="1"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BBA8847-9524-4BC1-F0AB-4757B7C5BB44}"/>
              </a:ext>
            </a:extLst>
          </p:cNvPr>
          <p:cNvSpPr>
            <a:spLocks noGrp="1"/>
          </p:cNvSpPr>
          <p:nvPr>
            <p:ph idx="1"/>
          </p:nvPr>
        </p:nvSpPr>
        <p:spPr>
          <a:xfrm>
            <a:off x="838200" y="1929384"/>
            <a:ext cx="10515600" cy="4251960"/>
          </a:xfrm>
        </p:spPr>
        <p:txBody>
          <a:bodyPr>
            <a:normAutofit/>
          </a:bodyPr>
          <a:lstStyle/>
          <a:p>
            <a:r>
              <a:rPr lang="es-ES_tradnl" sz="2400" b="1" i="1" dirty="0">
                <a:latin typeface="Arial" panose="020B0604020202020204" pitchFamily="34" charset="0"/>
                <a:ea typeface="Arial" panose="020B0604020202020204" pitchFamily="34" charset="0"/>
              </a:rPr>
              <a:t>Los enfoques basados en el catalogo de créditos</a:t>
            </a:r>
            <a:r>
              <a:rPr lang="es-ES_tradnl" sz="2400" i="1" dirty="0">
                <a:latin typeface="Arial" panose="020B0604020202020204" pitchFamily="34" charset="0"/>
                <a:ea typeface="Arial" panose="020B0604020202020204" pitchFamily="34" charset="0"/>
              </a:rPr>
              <a:t> asocian un porcentaje de los costos que se acreditarán por cada mejora enumerada, junto con un factor de depreciación asociado.  Esto proporciona un alto grado de previsibilidad en cuanto al retorno de la inversión; </a:t>
            </a:r>
          </a:p>
          <a:p>
            <a:pPr lvl="1"/>
            <a:r>
              <a:rPr lang="es-ES_tradnl" sz="2000" i="1" dirty="0">
                <a:latin typeface="Arial" panose="020B0604020202020204" pitchFamily="34" charset="0"/>
                <a:ea typeface="Arial" panose="020B0604020202020204" pitchFamily="34" charset="0"/>
              </a:rPr>
              <a:t>Sin embargo, penaliza los esfuerzos de bricolaje, donde solo se reconocen los costos reales de bolsillo. </a:t>
            </a:r>
          </a:p>
          <a:p>
            <a:r>
              <a:rPr lang="es-ES_tradnl" sz="2400" b="1" i="1" dirty="0">
                <a:latin typeface="Arial" panose="020B0604020202020204" pitchFamily="34" charset="0"/>
                <a:ea typeface="Arial" panose="020B0604020202020204" pitchFamily="34" charset="0"/>
              </a:rPr>
              <a:t>Los enfoques basados en la tasación </a:t>
            </a:r>
            <a:r>
              <a:rPr lang="es-ES_tradnl" sz="2400" i="1" dirty="0">
                <a:latin typeface="Arial" panose="020B0604020202020204" pitchFamily="34" charset="0"/>
                <a:ea typeface="Arial" panose="020B0604020202020204" pitchFamily="34" charset="0"/>
              </a:rPr>
              <a:t>se centran en el aumento del valor de mercado resultante de la mejora. Estos proporcionan un bajo nivel de previsibilidad en cuanto al retorno de la inversión, con la valoración que ocurre solo después de que se completa el trabajo </a:t>
            </a:r>
            <a:endParaRPr lang="en-US" sz="2400" dirty="0"/>
          </a:p>
        </p:txBody>
      </p:sp>
      <p:sp>
        <p:nvSpPr>
          <p:cNvPr id="4" name="Footer Placeholder 3">
            <a:extLst>
              <a:ext uri="{FF2B5EF4-FFF2-40B4-BE49-F238E27FC236}">
                <a16:creationId xmlns:a16="http://schemas.microsoft.com/office/drawing/2014/main" id="{D265C9D9-A4FF-F57B-46DD-BD73FD9E4C34}"/>
              </a:ext>
            </a:extLst>
          </p:cNvPr>
          <p:cNvSpPr>
            <a:spLocks noGrp="1"/>
          </p:cNvSpPr>
          <p:nvPr>
            <p:ph type="ftr" sz="quarter" idx="11"/>
          </p:nvPr>
        </p:nvSpPr>
        <p:spPr/>
        <p:txBody>
          <a:bodyPr/>
          <a:lstStyle/>
          <a:p>
            <a:r>
              <a:rPr lang="en-US"/>
              <a:t>California CLT Network 2022</a:t>
            </a:r>
          </a:p>
        </p:txBody>
      </p:sp>
    </p:spTree>
    <p:extLst>
      <p:ext uri="{BB962C8B-B14F-4D97-AF65-F5344CB8AC3E}">
        <p14:creationId xmlns:p14="http://schemas.microsoft.com/office/powerpoint/2010/main" val="1327119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45496A-6FD9-00C8-3569-C60AC530852F}"/>
              </a:ext>
            </a:extLst>
          </p:cNvPr>
          <p:cNvSpPr>
            <a:spLocks noGrp="1"/>
          </p:cNvSpPr>
          <p:nvPr>
            <p:ph type="title"/>
          </p:nvPr>
        </p:nvSpPr>
        <p:spPr>
          <a:xfrm>
            <a:off x="838200" y="365125"/>
            <a:ext cx="10515600" cy="1325563"/>
          </a:xfrm>
        </p:spPr>
        <p:txBody>
          <a:bodyPr>
            <a:normAutofit/>
          </a:bodyPr>
          <a:lstStyle/>
          <a:p>
            <a:r>
              <a:rPr lang="es-ES_tradnl" sz="5400" b="1" dirty="0"/>
              <a:t>Protección de la asequibilidad</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730F56F-C8D9-385C-11EF-33E6DA919BE5}"/>
              </a:ext>
            </a:extLst>
          </p:cNvPr>
          <p:cNvSpPr>
            <a:spLocks noGrp="1"/>
          </p:cNvSpPr>
          <p:nvPr>
            <p:ph idx="1"/>
          </p:nvPr>
        </p:nvSpPr>
        <p:spPr>
          <a:xfrm>
            <a:off x="838200" y="1929384"/>
            <a:ext cx="10515600" cy="4251960"/>
          </a:xfrm>
        </p:spPr>
        <p:txBody>
          <a:bodyPr>
            <a:normAutofit/>
          </a:bodyPr>
          <a:lstStyle/>
          <a:p>
            <a:r>
              <a:rPr lang="es-ES_tradnl" sz="2400" dirty="0">
                <a:latin typeface="Arial" panose="020B0604020202020204" pitchFamily="34" charset="0"/>
                <a:ea typeface="Arial" panose="020B0604020202020204" pitchFamily="34" charset="0"/>
              </a:rPr>
              <a:t>un propietario que implemente todas las mejoras para las cuales se autoriza un crédito, y empuje el precio de reventa mucho más allá de los medios de los compradores elegibles por ingresos. </a:t>
            </a:r>
            <a:r>
              <a:rPr lang="en-US" sz="2400" i="1" dirty="0">
                <a:effectLst/>
                <a:latin typeface="Arial" panose="020B0604020202020204" pitchFamily="34" charset="0"/>
                <a:ea typeface="Arial" panose="020B0604020202020204" pitchFamily="34" charset="0"/>
              </a:rPr>
              <a:t>An upper cap that keeps the home affordable to low-to-moderate income buyers is therefore an essential component of a capital improvements policy.</a:t>
            </a:r>
          </a:p>
          <a:p>
            <a:r>
              <a:rPr lang="es-ES_tradnl" sz="2400" b="1" dirty="0">
                <a:latin typeface="Arial" panose="020B0604020202020204" pitchFamily="34" charset="0"/>
                <a:ea typeface="Arial" panose="020B0604020202020204" pitchFamily="34" charset="0"/>
              </a:rPr>
              <a:t>Recomendación</a:t>
            </a:r>
            <a:r>
              <a:rPr lang="en-US" sz="2400" b="1" dirty="0">
                <a:latin typeface="Arial" panose="020B0604020202020204" pitchFamily="34" charset="0"/>
                <a:ea typeface="Arial" panose="020B0604020202020204" pitchFamily="34" charset="0"/>
              </a:rPr>
              <a:t>: </a:t>
            </a:r>
            <a:r>
              <a:rPr lang="es-ES_tradnl" sz="2400" dirty="0">
                <a:latin typeface="Arial" panose="020B0604020202020204" pitchFamily="34" charset="0"/>
                <a:ea typeface="Arial" panose="020B0604020202020204" pitchFamily="34" charset="0"/>
              </a:rPr>
              <a:t>Todas las pólizas de mejoras de bienes capitales deben considerar incluir una característica de "válvula de seguridad" para proteger la asequibilidad de la casa en el momento de la reventa</a:t>
            </a:r>
            <a:endParaRPr lang="en-US" sz="2400" dirty="0">
              <a:effectLst/>
            </a:endParaRPr>
          </a:p>
        </p:txBody>
      </p:sp>
      <p:sp>
        <p:nvSpPr>
          <p:cNvPr id="4" name="Footer Placeholder 3">
            <a:extLst>
              <a:ext uri="{FF2B5EF4-FFF2-40B4-BE49-F238E27FC236}">
                <a16:creationId xmlns:a16="http://schemas.microsoft.com/office/drawing/2014/main" id="{C1E84072-0B2A-339A-2732-D17405BBB69B}"/>
              </a:ext>
            </a:extLst>
          </p:cNvPr>
          <p:cNvSpPr>
            <a:spLocks noGrp="1"/>
          </p:cNvSpPr>
          <p:nvPr>
            <p:ph type="ftr" sz="quarter" idx="11"/>
          </p:nvPr>
        </p:nvSpPr>
        <p:spPr/>
        <p:txBody>
          <a:bodyPr/>
          <a:lstStyle/>
          <a:p>
            <a:r>
              <a:rPr lang="en-US"/>
              <a:t>California CLT Network 2022</a:t>
            </a:r>
          </a:p>
        </p:txBody>
      </p:sp>
    </p:spTree>
    <p:extLst>
      <p:ext uri="{BB962C8B-B14F-4D97-AF65-F5344CB8AC3E}">
        <p14:creationId xmlns:p14="http://schemas.microsoft.com/office/powerpoint/2010/main" val="2452414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7">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695F5A-3D98-CC24-EA27-7805C8DCE1B1}"/>
              </a:ext>
            </a:extLst>
          </p:cNvPr>
          <p:cNvSpPr>
            <a:spLocks noGrp="1"/>
          </p:cNvSpPr>
          <p:nvPr>
            <p:ph type="title"/>
          </p:nvPr>
        </p:nvSpPr>
        <p:spPr>
          <a:xfrm>
            <a:off x="2066544" y="1911096"/>
            <a:ext cx="8055864" cy="2076651"/>
          </a:xfrm>
        </p:spPr>
        <p:txBody>
          <a:bodyPr vert="horz" lIns="91440" tIns="45720" rIns="91440" bIns="45720" rtlCol="0" anchor="b">
            <a:normAutofit/>
          </a:bodyPr>
          <a:lstStyle/>
          <a:p>
            <a:pPr algn="ctr"/>
            <a:r>
              <a:rPr lang="es-ES_tradnl" sz="4600" b="1" dirty="0">
                <a:solidFill>
                  <a:srgbClr val="FFFFFF"/>
                </a:solidFill>
              </a:rPr>
              <a:t>¿Cómo se debe supervisar y ejercer el cumplimiento?</a:t>
            </a:r>
            <a:br>
              <a:rPr lang="en-US" sz="4600" b="1" kern="1200" dirty="0">
                <a:solidFill>
                  <a:srgbClr val="FFFFFF"/>
                </a:solidFill>
                <a:effectLst/>
                <a:latin typeface="+mj-lt"/>
                <a:ea typeface="+mj-ea"/>
                <a:cs typeface="+mj-cs"/>
              </a:rPr>
            </a:br>
            <a:endParaRPr lang="en-US" sz="4600" kern="1200" dirty="0">
              <a:solidFill>
                <a:srgbClr val="FFFFFF"/>
              </a:solidFill>
              <a:latin typeface="+mj-lt"/>
              <a:ea typeface="+mj-ea"/>
              <a:cs typeface="+mj-cs"/>
            </a:endParaRPr>
          </a:p>
        </p:txBody>
      </p:sp>
      <p:sp>
        <p:nvSpPr>
          <p:cNvPr id="3" name="Text Placeholder 2">
            <a:extLst>
              <a:ext uri="{FF2B5EF4-FFF2-40B4-BE49-F238E27FC236}">
                <a16:creationId xmlns:a16="http://schemas.microsoft.com/office/drawing/2014/main" id="{5386AB76-26BC-5124-51F3-80D5F81D8065}"/>
              </a:ext>
            </a:extLst>
          </p:cNvPr>
          <p:cNvSpPr>
            <a:spLocks noGrp="1"/>
          </p:cNvSpPr>
          <p:nvPr>
            <p:ph type="body" idx="1"/>
          </p:nvPr>
        </p:nvSpPr>
        <p:spPr>
          <a:xfrm>
            <a:off x="3227832" y="4353507"/>
            <a:ext cx="5733288" cy="932688"/>
          </a:xfrm>
        </p:spPr>
        <p:txBody>
          <a:bodyPr vert="horz" lIns="91440" tIns="45720" rIns="91440" bIns="45720" rtlCol="0">
            <a:normAutofit/>
          </a:bodyPr>
          <a:lstStyle/>
          <a:p>
            <a:pPr algn="ctr"/>
            <a:endParaRPr lang="en-US" sz="2400" kern="1200">
              <a:solidFill>
                <a:srgbClr val="FFFFFF"/>
              </a:solidFill>
              <a:latin typeface="+mn-lt"/>
              <a:ea typeface="+mn-ea"/>
              <a:cs typeface="+mn-cs"/>
            </a:endParaRPr>
          </a:p>
        </p:txBody>
      </p:sp>
      <p:sp>
        <p:nvSpPr>
          <p:cNvPr id="12"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1B2941EF-BD97-0CFC-63B3-8E082CC1E753}"/>
              </a:ext>
            </a:extLst>
          </p:cNvPr>
          <p:cNvSpPr>
            <a:spLocks noGrp="1"/>
          </p:cNvSpPr>
          <p:nvPr>
            <p:ph type="ftr" sz="quarter" idx="11"/>
          </p:nvPr>
        </p:nvSpPr>
        <p:spPr/>
        <p:txBody>
          <a:bodyPr/>
          <a:lstStyle/>
          <a:p>
            <a:r>
              <a:rPr lang="en-US"/>
              <a:t>California CLT Network 2022</a:t>
            </a:r>
          </a:p>
        </p:txBody>
      </p:sp>
    </p:spTree>
    <p:extLst>
      <p:ext uri="{BB962C8B-B14F-4D97-AF65-F5344CB8AC3E}">
        <p14:creationId xmlns:p14="http://schemas.microsoft.com/office/powerpoint/2010/main" val="2536961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C9EC34-FA7A-2A20-92A5-DBA5DFE1F88A}"/>
              </a:ext>
            </a:extLst>
          </p:cNvPr>
          <p:cNvSpPr>
            <a:spLocks noGrp="1"/>
          </p:cNvSpPr>
          <p:nvPr>
            <p:ph type="title"/>
          </p:nvPr>
        </p:nvSpPr>
        <p:spPr>
          <a:xfrm>
            <a:off x="838200" y="365125"/>
            <a:ext cx="10515600" cy="1325563"/>
          </a:xfrm>
        </p:spPr>
        <p:txBody>
          <a:bodyPr>
            <a:normAutofit/>
          </a:bodyPr>
          <a:lstStyle/>
          <a:p>
            <a:r>
              <a:rPr lang="es-ES_tradnl" sz="5400" b="1" dirty="0">
                <a:effectLst/>
                <a:latin typeface="Arial" panose="020B0604020202020204" pitchFamily="34" charset="0"/>
                <a:ea typeface="Arial" panose="020B0604020202020204" pitchFamily="34" charset="0"/>
              </a:rPr>
              <a:t>Consideraciones en el diseño</a:t>
            </a:r>
            <a:endParaRPr lang="es-ES_tradnl" sz="5400" dirty="0"/>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B353D9-AEF4-D7A7-13B2-32AD1CAE7E8A}"/>
              </a:ext>
            </a:extLst>
          </p:cNvPr>
          <p:cNvSpPr>
            <a:spLocks noGrp="1"/>
          </p:cNvSpPr>
          <p:nvPr>
            <p:ph idx="1"/>
          </p:nvPr>
        </p:nvSpPr>
        <p:spPr>
          <a:xfrm>
            <a:off x="838200" y="1929384"/>
            <a:ext cx="10515600" cy="4251960"/>
          </a:xfrm>
        </p:spPr>
        <p:txBody>
          <a:bodyPr>
            <a:normAutofit/>
          </a:bodyPr>
          <a:lstStyle/>
          <a:p>
            <a:r>
              <a:rPr lang="es-ES_tradnl" sz="2200" dirty="0">
                <a:effectLst/>
                <a:latin typeface="Arial" panose="020B0604020202020204" pitchFamily="34" charset="0"/>
                <a:ea typeface="Arial" panose="020B0604020202020204" pitchFamily="34" charset="0"/>
              </a:rPr>
              <a:t>Una vez que una mejora es aprobada, sigue siendo conveniente para el CLT que esta se realizo en cumplimiento de la ley y regulaciones que corresponden.</a:t>
            </a:r>
          </a:p>
          <a:p>
            <a:r>
              <a:rPr lang="es-ES_tradnl" sz="2200" dirty="0">
                <a:latin typeface="Arial" panose="020B0604020202020204" pitchFamily="34" charset="0"/>
                <a:ea typeface="Arial" panose="020B0604020202020204" pitchFamily="34" charset="0"/>
              </a:rPr>
              <a:t>Cuando se han realizado mejoras, puede ser una buena práctica que el CLT realice una inspección de recorrido en el momento de la reventa, para confirmar que las mejoras se construyeron efectivamente según el plan, de manera profesional, y se han mantenido bien.</a:t>
            </a:r>
            <a:r>
              <a:rPr lang="en-US" sz="2200" dirty="0">
                <a:effectLst/>
                <a:latin typeface="Arial" panose="020B0604020202020204" pitchFamily="34" charset="0"/>
                <a:ea typeface="Arial" panose="020B0604020202020204" pitchFamily="34" charset="0"/>
              </a:rPr>
              <a:t>. </a:t>
            </a:r>
          </a:p>
          <a:p>
            <a:r>
              <a:rPr lang="es-ES_tradnl" sz="2200" dirty="0">
                <a:latin typeface="Arial" panose="020B0604020202020204" pitchFamily="34" charset="0"/>
                <a:ea typeface="Arial" panose="020B0604020202020204" pitchFamily="34" charset="0"/>
              </a:rPr>
              <a:t>En el caso de que las mejoras no se construyeran y mantuvieran adecuadamente, el CLT podría exigir al propietario que aborde todos los problemas necesarios antes de la reventa, o en la alternativa reducir el precio de reventa en la cantidad necesaria para corregir los problemas.</a:t>
            </a:r>
            <a:endParaRPr lang="en-US" sz="2200" dirty="0"/>
          </a:p>
        </p:txBody>
      </p:sp>
      <p:sp>
        <p:nvSpPr>
          <p:cNvPr id="4" name="Footer Placeholder 3">
            <a:extLst>
              <a:ext uri="{FF2B5EF4-FFF2-40B4-BE49-F238E27FC236}">
                <a16:creationId xmlns:a16="http://schemas.microsoft.com/office/drawing/2014/main" id="{737BF75C-0E0E-3AE7-6601-9039B3CA99FE}"/>
              </a:ext>
            </a:extLst>
          </p:cNvPr>
          <p:cNvSpPr>
            <a:spLocks noGrp="1"/>
          </p:cNvSpPr>
          <p:nvPr>
            <p:ph type="ftr" sz="quarter" idx="11"/>
          </p:nvPr>
        </p:nvSpPr>
        <p:spPr/>
        <p:txBody>
          <a:bodyPr/>
          <a:lstStyle/>
          <a:p>
            <a:r>
              <a:rPr lang="en-US"/>
              <a:t>California CLT Network 2022</a:t>
            </a:r>
          </a:p>
        </p:txBody>
      </p:sp>
    </p:spTree>
    <p:extLst>
      <p:ext uri="{BB962C8B-B14F-4D97-AF65-F5344CB8AC3E}">
        <p14:creationId xmlns:p14="http://schemas.microsoft.com/office/powerpoint/2010/main" val="1179217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21"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5" name="Freeform: Shape 24">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EA21B40F-A2E8-BBE7-7F5F-6CF594D0735F}"/>
              </a:ext>
            </a:extLst>
          </p:cNvPr>
          <p:cNvSpPr>
            <a:spLocks noGrp="1"/>
          </p:cNvSpPr>
          <p:nvPr>
            <p:ph type="title"/>
          </p:nvPr>
        </p:nvSpPr>
        <p:spPr>
          <a:xfrm>
            <a:off x="786385" y="841248"/>
            <a:ext cx="3515244" cy="5340097"/>
          </a:xfrm>
        </p:spPr>
        <p:txBody>
          <a:bodyPr anchor="ctr">
            <a:normAutofit/>
          </a:bodyPr>
          <a:lstStyle/>
          <a:p>
            <a:r>
              <a:rPr lang="es-ES_tradnl" sz="4800" b="1" dirty="0">
                <a:solidFill>
                  <a:schemeClr val="bg1"/>
                </a:solidFill>
              </a:rPr>
              <a:t>Problemas relacionados</a:t>
            </a:r>
          </a:p>
        </p:txBody>
      </p:sp>
      <p:graphicFrame>
        <p:nvGraphicFramePr>
          <p:cNvPr id="6" name="Content Placeholder 2">
            <a:extLst>
              <a:ext uri="{FF2B5EF4-FFF2-40B4-BE49-F238E27FC236}">
                <a16:creationId xmlns:a16="http://schemas.microsoft.com/office/drawing/2014/main" id="{070B0181-69F9-1BCF-48D5-E56229A92975}"/>
              </a:ext>
            </a:extLst>
          </p:cNvPr>
          <p:cNvGraphicFramePr>
            <a:graphicFrameLocks noGrp="1"/>
          </p:cNvGraphicFramePr>
          <p:nvPr>
            <p:ph idx="1"/>
            <p:extLst>
              <p:ext uri="{D42A27DB-BD31-4B8C-83A1-F6EECF244321}">
                <p14:modId xmlns:p14="http://schemas.microsoft.com/office/powerpoint/2010/main" val="1208728742"/>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1E48E2F6-51E7-5FC4-2AAD-D3B2B4714A50}"/>
              </a:ext>
            </a:extLst>
          </p:cNvPr>
          <p:cNvSpPr>
            <a:spLocks noGrp="1"/>
          </p:cNvSpPr>
          <p:nvPr>
            <p:ph type="ftr" sz="quarter" idx="11"/>
          </p:nvPr>
        </p:nvSpPr>
        <p:spPr/>
        <p:txBody>
          <a:bodyPr/>
          <a:lstStyle/>
          <a:p>
            <a:r>
              <a:rPr lang="en-US"/>
              <a:t>California CLT Network 2022</a:t>
            </a:r>
          </a:p>
        </p:txBody>
      </p:sp>
    </p:spTree>
    <p:extLst>
      <p:ext uri="{BB962C8B-B14F-4D97-AF65-F5344CB8AC3E}">
        <p14:creationId xmlns:p14="http://schemas.microsoft.com/office/powerpoint/2010/main" val="2904099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7">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695F5A-3D98-CC24-EA27-7805C8DCE1B1}"/>
              </a:ext>
            </a:extLst>
          </p:cNvPr>
          <p:cNvSpPr>
            <a:spLocks noGrp="1"/>
          </p:cNvSpPr>
          <p:nvPr>
            <p:ph type="title"/>
          </p:nvPr>
        </p:nvSpPr>
        <p:spPr>
          <a:xfrm>
            <a:off x="2066544" y="1911096"/>
            <a:ext cx="8055864" cy="2076651"/>
          </a:xfrm>
        </p:spPr>
        <p:txBody>
          <a:bodyPr vert="horz" lIns="91440" tIns="45720" rIns="91440" bIns="45720" rtlCol="0" anchor="b">
            <a:normAutofit/>
          </a:bodyPr>
          <a:lstStyle/>
          <a:p>
            <a:pPr algn="ctr"/>
            <a:r>
              <a:rPr lang="es-ES_tradnl" sz="4600" b="1" dirty="0">
                <a:solidFill>
                  <a:srgbClr val="FFFFFF"/>
                </a:solidFill>
              </a:rPr>
              <a:t>Mantenimiento</a:t>
            </a:r>
            <a:endParaRPr lang="es-ES_tradnl" sz="4600" kern="1200" dirty="0">
              <a:solidFill>
                <a:srgbClr val="FFFFFF"/>
              </a:solidFill>
              <a:latin typeface="+mj-lt"/>
              <a:ea typeface="+mj-ea"/>
              <a:cs typeface="+mj-cs"/>
            </a:endParaRPr>
          </a:p>
        </p:txBody>
      </p:sp>
      <p:sp>
        <p:nvSpPr>
          <p:cNvPr id="3" name="Text Placeholder 2">
            <a:extLst>
              <a:ext uri="{FF2B5EF4-FFF2-40B4-BE49-F238E27FC236}">
                <a16:creationId xmlns:a16="http://schemas.microsoft.com/office/drawing/2014/main" id="{5386AB76-26BC-5124-51F3-80D5F81D8065}"/>
              </a:ext>
            </a:extLst>
          </p:cNvPr>
          <p:cNvSpPr>
            <a:spLocks noGrp="1"/>
          </p:cNvSpPr>
          <p:nvPr>
            <p:ph type="body" idx="1"/>
          </p:nvPr>
        </p:nvSpPr>
        <p:spPr>
          <a:xfrm>
            <a:off x="3227832" y="4353507"/>
            <a:ext cx="5733288" cy="932688"/>
          </a:xfrm>
        </p:spPr>
        <p:txBody>
          <a:bodyPr vert="horz" lIns="91440" tIns="45720" rIns="91440" bIns="45720" rtlCol="0">
            <a:normAutofit/>
          </a:bodyPr>
          <a:lstStyle/>
          <a:p>
            <a:pPr algn="ctr"/>
            <a:endParaRPr lang="en-US" sz="2400" kern="1200" dirty="0">
              <a:solidFill>
                <a:srgbClr val="FFFFFF"/>
              </a:solidFill>
              <a:latin typeface="+mn-lt"/>
              <a:ea typeface="+mn-ea"/>
              <a:cs typeface="+mn-cs"/>
            </a:endParaRPr>
          </a:p>
        </p:txBody>
      </p:sp>
      <p:sp>
        <p:nvSpPr>
          <p:cNvPr id="12"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1B2941EF-BD97-0CFC-63B3-8E082CC1E753}"/>
              </a:ext>
            </a:extLst>
          </p:cNvPr>
          <p:cNvSpPr>
            <a:spLocks noGrp="1"/>
          </p:cNvSpPr>
          <p:nvPr>
            <p:ph type="ftr" sz="quarter" idx="11"/>
          </p:nvPr>
        </p:nvSpPr>
        <p:spPr/>
        <p:txBody>
          <a:bodyPr/>
          <a:lstStyle/>
          <a:p>
            <a:r>
              <a:rPr lang="en-US"/>
              <a:t>California CLT Network 2022</a:t>
            </a:r>
          </a:p>
        </p:txBody>
      </p:sp>
    </p:spTree>
    <p:extLst>
      <p:ext uri="{BB962C8B-B14F-4D97-AF65-F5344CB8AC3E}">
        <p14:creationId xmlns:p14="http://schemas.microsoft.com/office/powerpoint/2010/main" val="13262682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B549A6-A188-1743-14A1-0B7B50183ECB}"/>
              </a:ext>
            </a:extLst>
          </p:cNvPr>
          <p:cNvSpPr>
            <a:spLocks noGrp="1"/>
          </p:cNvSpPr>
          <p:nvPr>
            <p:ph type="title"/>
          </p:nvPr>
        </p:nvSpPr>
        <p:spPr>
          <a:xfrm>
            <a:off x="838200" y="365125"/>
            <a:ext cx="10515600" cy="1325563"/>
          </a:xfrm>
        </p:spPr>
        <p:txBody>
          <a:bodyPr>
            <a:normAutofit/>
          </a:bodyPr>
          <a:lstStyle/>
          <a:p>
            <a:r>
              <a:rPr lang="es-ES_tradnl" sz="4200" b="1" dirty="0">
                <a:latin typeface="Arial" panose="020B0604020202020204" pitchFamily="34" charset="0"/>
              </a:rPr>
              <a:t>Medidas para garantizar el mantenimiento apropiado</a:t>
            </a:r>
            <a:endParaRPr lang="es-ES_tradnl" sz="4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468A2E7-6517-0BCC-A303-1F50BF511168}"/>
              </a:ext>
            </a:extLst>
          </p:cNvPr>
          <p:cNvSpPr>
            <a:spLocks noGrp="1"/>
          </p:cNvSpPr>
          <p:nvPr>
            <p:ph idx="1"/>
          </p:nvPr>
        </p:nvSpPr>
        <p:spPr>
          <a:xfrm>
            <a:off x="838200" y="1929384"/>
            <a:ext cx="10515600" cy="4251960"/>
          </a:xfrm>
        </p:spPr>
        <p:txBody>
          <a:bodyPr>
            <a:normAutofit fontScale="92500"/>
          </a:bodyPr>
          <a:lstStyle/>
          <a:p>
            <a:pPr marL="342900" marR="0" lvl="0" indent="-342900">
              <a:spcBef>
                <a:spcPts val="0"/>
              </a:spcBef>
              <a:spcAft>
                <a:spcPts val="600"/>
              </a:spcAft>
              <a:buFont typeface="Arial" panose="020B0604020202020204" pitchFamily="34" charset="0"/>
              <a:buChar char="●"/>
            </a:pPr>
            <a:r>
              <a:rPr lang="es-ES_tradnl" sz="2200" b="1" dirty="0">
                <a:latin typeface="Arial" panose="020B0604020202020204" pitchFamily="34" charset="0"/>
                <a:ea typeface="Arial" panose="020B0604020202020204" pitchFamily="34" charset="0"/>
              </a:rPr>
              <a:t>Enfoques basados en incentivos</a:t>
            </a:r>
            <a:r>
              <a:rPr lang="es-ES_tradnl" sz="2200" dirty="0">
                <a:latin typeface="Arial" panose="020B0604020202020204" pitchFamily="34" charset="0"/>
                <a:ea typeface="Arial" panose="020B0604020202020204" pitchFamily="34" charset="0"/>
              </a:rPr>
              <a:t>: Esto incorpora un enfoque basado en un catalogo (catalogo de </a:t>
            </a:r>
            <a:r>
              <a:rPr lang="es-ES_tradnl" sz="2200" dirty="0" err="1">
                <a:latin typeface="Arial" panose="020B0604020202020204" pitchFamily="34" charset="0"/>
                <a:ea typeface="Arial" panose="020B0604020202020204" pitchFamily="34" charset="0"/>
              </a:rPr>
              <a:t>creditos</a:t>
            </a:r>
            <a:r>
              <a:rPr lang="es-ES_tradnl" sz="2200" dirty="0">
                <a:latin typeface="Arial" panose="020B0604020202020204" pitchFamily="34" charset="0"/>
                <a:ea typeface="Arial" panose="020B0604020202020204" pitchFamily="34" charset="0"/>
              </a:rPr>
              <a:t>, donde se incorporan artículos seleccionados de mantenimiento, reparación y reemplazo junto con mejoras incentivadas. </a:t>
            </a:r>
          </a:p>
          <a:p>
            <a:pPr marL="342900" marR="0" lvl="0" indent="-342900">
              <a:spcBef>
                <a:spcPts val="0"/>
              </a:spcBef>
              <a:spcAft>
                <a:spcPts val="600"/>
              </a:spcAft>
              <a:buFont typeface="Arial" panose="020B0604020202020204" pitchFamily="34" charset="0"/>
              <a:buChar char="●"/>
            </a:pPr>
            <a:r>
              <a:rPr lang="es-ES_tradnl" sz="2200" b="1" dirty="0">
                <a:latin typeface="Arial" panose="020B0604020202020204" pitchFamily="34" charset="0"/>
                <a:ea typeface="Arial" panose="020B0604020202020204" pitchFamily="34" charset="0"/>
              </a:rPr>
              <a:t>Bono por buena reparación:</a:t>
            </a:r>
            <a:r>
              <a:rPr lang="es-ES_tradnl" sz="2200" dirty="0">
                <a:latin typeface="Arial" panose="020B0604020202020204" pitchFamily="34" charset="0"/>
                <a:ea typeface="Arial" panose="020B0604020202020204" pitchFamily="34" charset="0"/>
              </a:rPr>
              <a:t>  Algunos </a:t>
            </a:r>
            <a:r>
              <a:rPr lang="es-ES_tradnl" sz="2200" dirty="0" err="1">
                <a:latin typeface="Arial" panose="020B0604020202020204" pitchFamily="34" charset="0"/>
                <a:ea typeface="Arial" panose="020B0604020202020204" pitchFamily="34" charset="0"/>
              </a:rPr>
              <a:t>CLTs</a:t>
            </a:r>
            <a:r>
              <a:rPr lang="es-ES_tradnl" sz="2200" dirty="0">
                <a:latin typeface="Arial" panose="020B0604020202020204" pitchFamily="34" charset="0"/>
                <a:ea typeface="Arial" panose="020B0604020202020204" pitchFamily="34" charset="0"/>
              </a:rPr>
              <a:t> dan un bono en el momento de la reventa si la Vivienda se mantuvo bajo reparaciones aceptables. </a:t>
            </a:r>
          </a:p>
          <a:p>
            <a:pPr marL="342900" marR="0" lvl="0" indent="-342900">
              <a:spcBef>
                <a:spcPts val="0"/>
              </a:spcBef>
              <a:spcAft>
                <a:spcPts val="600"/>
              </a:spcAft>
              <a:buFont typeface="Arial" panose="020B0604020202020204" pitchFamily="34" charset="0"/>
              <a:buChar char="●"/>
            </a:pPr>
            <a:r>
              <a:rPr lang="es-ES_tradnl" sz="2200" b="1" dirty="0">
                <a:latin typeface="Arial" panose="020B0604020202020204" pitchFamily="34" charset="0"/>
                <a:ea typeface="Arial" panose="020B0604020202020204" pitchFamily="34" charset="0"/>
              </a:rPr>
              <a:t>Enfoques basados en sanciones</a:t>
            </a:r>
            <a:r>
              <a:rPr lang="es-ES_tradnl" sz="2200" dirty="0">
                <a:latin typeface="Arial" panose="020B0604020202020204" pitchFamily="34" charset="0"/>
                <a:ea typeface="Arial" panose="020B0604020202020204" pitchFamily="34" charset="0"/>
              </a:rPr>
              <a:t>: Estos enfoques entran en juego en el momento de la reventa, donde el CLT inspecciona la propiedad e identifica los artículos que necesitan reparación.  El CLT puede optar por exigir que el vendedor realice las reparaciones requeridas antes de la reventa o, alternativamente, que el costo de las reparaciones se deduzca del precio de reventa para permitir que el nuevo comprador cubra el costo de las reparaciones necesarias.
</a:t>
            </a:r>
            <a:r>
              <a:rPr lang="es-ES_tradnl" sz="2200" b="1" dirty="0">
                <a:latin typeface="Arial" panose="020B0604020202020204" pitchFamily="34" charset="0"/>
                <a:ea typeface="Arial" panose="020B0604020202020204" pitchFamily="34" charset="0"/>
              </a:rPr>
              <a:t>Enfoques híbridos</a:t>
            </a:r>
            <a:r>
              <a:rPr lang="es-ES_tradnl" sz="2200" dirty="0">
                <a:latin typeface="Arial" panose="020B0604020202020204" pitchFamily="34" charset="0"/>
                <a:ea typeface="Arial" panose="020B0604020202020204" pitchFamily="34" charset="0"/>
              </a:rPr>
              <a:t>: Esto incorporaría un enfoque basado en listas para ciertos artículos (como reemplazos de techos), junto con una inspección final antes de la reventa, donde se puede invocar una multa si la casa no está en buen estado.</a:t>
            </a:r>
            <a:endParaRPr lang="en-US" sz="2200" u="none" strike="noStrike" dirty="0">
              <a:effectLst/>
              <a:latin typeface="Arial" panose="020B0604020202020204" pitchFamily="34" charset="0"/>
              <a:ea typeface="Arial" panose="020B0604020202020204" pitchFamily="34" charset="0"/>
            </a:endParaRPr>
          </a:p>
        </p:txBody>
      </p:sp>
      <p:sp>
        <p:nvSpPr>
          <p:cNvPr id="4" name="Footer Placeholder 3">
            <a:extLst>
              <a:ext uri="{FF2B5EF4-FFF2-40B4-BE49-F238E27FC236}">
                <a16:creationId xmlns:a16="http://schemas.microsoft.com/office/drawing/2014/main" id="{B3E67BC8-E249-615F-F798-1D4460583EF8}"/>
              </a:ext>
            </a:extLst>
          </p:cNvPr>
          <p:cNvSpPr>
            <a:spLocks noGrp="1"/>
          </p:cNvSpPr>
          <p:nvPr>
            <p:ph type="ftr" sz="quarter" idx="11"/>
          </p:nvPr>
        </p:nvSpPr>
        <p:spPr/>
        <p:txBody>
          <a:bodyPr/>
          <a:lstStyle/>
          <a:p>
            <a:r>
              <a:rPr lang="en-US"/>
              <a:t>California CLT Network 2022</a:t>
            </a:r>
          </a:p>
        </p:txBody>
      </p:sp>
    </p:spTree>
    <p:extLst>
      <p:ext uri="{BB962C8B-B14F-4D97-AF65-F5344CB8AC3E}">
        <p14:creationId xmlns:p14="http://schemas.microsoft.com/office/powerpoint/2010/main" val="149427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7">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695F5A-3D98-CC24-EA27-7805C8DCE1B1}"/>
              </a:ext>
            </a:extLst>
          </p:cNvPr>
          <p:cNvSpPr>
            <a:spLocks noGrp="1"/>
          </p:cNvSpPr>
          <p:nvPr>
            <p:ph type="title"/>
          </p:nvPr>
        </p:nvSpPr>
        <p:spPr>
          <a:xfrm>
            <a:off x="2066544" y="1911096"/>
            <a:ext cx="8055864" cy="2076651"/>
          </a:xfrm>
        </p:spPr>
        <p:txBody>
          <a:bodyPr vert="horz" lIns="91440" tIns="45720" rIns="91440" bIns="45720" rtlCol="0" anchor="b">
            <a:normAutofit/>
          </a:bodyPr>
          <a:lstStyle/>
          <a:p>
            <a:pPr algn="ctr"/>
            <a:r>
              <a:rPr lang="es-ES_tradnl" sz="4600" b="1" kern="1200" dirty="0">
                <a:solidFill>
                  <a:srgbClr val="FFFFFF"/>
                </a:solidFill>
                <a:effectLst/>
                <a:latin typeface="+mj-lt"/>
                <a:ea typeface="+mj-ea"/>
                <a:cs typeface="+mj-cs"/>
              </a:rPr>
              <a:t>Consideraciones de vivienda multifamiliar</a:t>
            </a:r>
            <a:endParaRPr lang="es-ES_tradnl" sz="4600" kern="1200" dirty="0">
              <a:solidFill>
                <a:srgbClr val="FFFFFF"/>
              </a:solidFill>
              <a:latin typeface="+mj-lt"/>
              <a:ea typeface="+mj-ea"/>
              <a:cs typeface="+mj-cs"/>
            </a:endParaRPr>
          </a:p>
        </p:txBody>
      </p:sp>
      <p:sp>
        <p:nvSpPr>
          <p:cNvPr id="3" name="Text Placeholder 2">
            <a:extLst>
              <a:ext uri="{FF2B5EF4-FFF2-40B4-BE49-F238E27FC236}">
                <a16:creationId xmlns:a16="http://schemas.microsoft.com/office/drawing/2014/main" id="{5386AB76-26BC-5124-51F3-80D5F81D8065}"/>
              </a:ext>
            </a:extLst>
          </p:cNvPr>
          <p:cNvSpPr>
            <a:spLocks noGrp="1"/>
          </p:cNvSpPr>
          <p:nvPr>
            <p:ph type="body" idx="1"/>
          </p:nvPr>
        </p:nvSpPr>
        <p:spPr>
          <a:xfrm>
            <a:off x="3227832" y="4353507"/>
            <a:ext cx="5733288" cy="932688"/>
          </a:xfrm>
        </p:spPr>
        <p:txBody>
          <a:bodyPr vert="horz" lIns="91440" tIns="45720" rIns="91440" bIns="45720" rtlCol="0">
            <a:normAutofit/>
          </a:bodyPr>
          <a:lstStyle/>
          <a:p>
            <a:pPr algn="ctr"/>
            <a:endParaRPr lang="en-US" sz="2400" kern="1200" dirty="0">
              <a:solidFill>
                <a:srgbClr val="FFFFFF"/>
              </a:solidFill>
              <a:latin typeface="+mn-lt"/>
              <a:ea typeface="+mn-ea"/>
              <a:cs typeface="+mn-cs"/>
            </a:endParaRPr>
          </a:p>
        </p:txBody>
      </p:sp>
      <p:sp>
        <p:nvSpPr>
          <p:cNvPr id="12"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1B2941EF-BD97-0CFC-63B3-8E082CC1E753}"/>
              </a:ext>
            </a:extLst>
          </p:cNvPr>
          <p:cNvSpPr>
            <a:spLocks noGrp="1"/>
          </p:cNvSpPr>
          <p:nvPr>
            <p:ph type="ftr" sz="quarter" idx="11"/>
          </p:nvPr>
        </p:nvSpPr>
        <p:spPr/>
        <p:txBody>
          <a:bodyPr/>
          <a:lstStyle/>
          <a:p>
            <a:r>
              <a:rPr lang="en-US"/>
              <a:t>California CLT Network 2022</a:t>
            </a:r>
          </a:p>
        </p:txBody>
      </p:sp>
    </p:spTree>
    <p:extLst>
      <p:ext uri="{BB962C8B-B14F-4D97-AF65-F5344CB8AC3E}">
        <p14:creationId xmlns:p14="http://schemas.microsoft.com/office/powerpoint/2010/main" val="2997526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C4A8E8-F3E1-03D2-4350-76258345BCE6}"/>
              </a:ext>
            </a:extLst>
          </p:cNvPr>
          <p:cNvSpPr>
            <a:spLocks noGrp="1"/>
          </p:cNvSpPr>
          <p:nvPr>
            <p:ph type="title"/>
          </p:nvPr>
        </p:nvSpPr>
        <p:spPr>
          <a:xfrm>
            <a:off x="838200" y="365125"/>
            <a:ext cx="10515600" cy="1325563"/>
          </a:xfrm>
        </p:spPr>
        <p:txBody>
          <a:bodyPr>
            <a:normAutofit/>
          </a:bodyPr>
          <a:lstStyle/>
          <a:p>
            <a:r>
              <a:rPr lang="es-ES_tradnl" sz="4200" b="1" dirty="0">
                <a:latin typeface="Arial" panose="020B0604020202020204" pitchFamily="34" charset="0"/>
              </a:rPr>
              <a:t>Condominios</a:t>
            </a:r>
            <a:endParaRPr lang="es-ES_tradnl" sz="4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5BEDDCC-8535-2D70-CDE1-C7AB8BEDAFDA}"/>
              </a:ext>
            </a:extLst>
          </p:cNvPr>
          <p:cNvSpPr>
            <a:spLocks noGrp="1"/>
          </p:cNvSpPr>
          <p:nvPr>
            <p:ph idx="1"/>
          </p:nvPr>
        </p:nvSpPr>
        <p:spPr>
          <a:xfrm>
            <a:off x="838200" y="1929384"/>
            <a:ext cx="10515600" cy="4251960"/>
          </a:xfrm>
        </p:spPr>
        <p:txBody>
          <a:bodyPr>
            <a:noAutofit/>
          </a:bodyPr>
          <a:lstStyle/>
          <a:p>
            <a:r>
              <a:rPr lang="es-ES_tradnl" sz="2200" dirty="0">
                <a:latin typeface="Arial" panose="020B0604020202020204" pitchFamily="34" charset="0"/>
                <a:ea typeface="Arial" panose="020B0604020202020204" pitchFamily="34" charset="0"/>
              </a:rPr>
              <a:t>la reparación y el mantenimiento de todas las áreas fuera de la unidad de condominio individual es responsabilidad de la asociación de condominios, y el propietario de la unidad es responsable solo de lo que se encuentra dentro de su espacio vital individual </a:t>
            </a:r>
          </a:p>
          <a:p>
            <a:r>
              <a:rPr lang="es-ES_tradnl" sz="2200" dirty="0">
                <a:latin typeface="Arial" panose="020B0604020202020204" pitchFamily="34" charset="0"/>
                <a:ea typeface="Arial" panose="020B0604020202020204" pitchFamily="34" charset="0"/>
              </a:rPr>
              <a:t>Las mejoras a las "áreas comunes" son aprobadas y financiadas por la propia asociación de condominios</a:t>
            </a:r>
            <a:r>
              <a:rPr lang="en-US" sz="2200" dirty="0">
                <a:effectLst/>
                <a:latin typeface="Arial" panose="020B0604020202020204" pitchFamily="34" charset="0"/>
                <a:ea typeface="Arial" panose="020B0604020202020204" pitchFamily="34" charset="0"/>
              </a:rPr>
              <a:t>.</a:t>
            </a:r>
            <a:r>
              <a:rPr lang="es-ES_tradnl" sz="2200" dirty="0">
                <a:effectLst/>
                <a:latin typeface="Arial" panose="020B0604020202020204" pitchFamily="34" charset="0"/>
                <a:ea typeface="Arial" panose="020B0604020202020204" pitchFamily="34" charset="0"/>
              </a:rPr>
              <a:t> Esto incluye muchos de los aspectos incluidos en la póliza de mejora de bienes capitales </a:t>
            </a:r>
            <a:r>
              <a:rPr lang="es-ES_tradnl" sz="2200" dirty="0">
                <a:latin typeface="Arial" panose="020B0604020202020204" pitchFamily="34" charset="0"/>
                <a:ea typeface="Arial" panose="020B0604020202020204" pitchFamily="34" charset="0"/>
              </a:rPr>
              <a:t>para viviendas unifamiliares. Las mejoras a la unidad de condominio del individuo generalmente no requieren aprobación siempre y cuando (a) no impliquen modificaciones estructurales y (b) no afecten elementos comunes del edificio. </a:t>
            </a:r>
          </a:p>
          <a:p>
            <a:pPr marL="342900" marR="0" lvl="0" indent="-342900">
              <a:spcBef>
                <a:spcPts val="0"/>
              </a:spcBef>
              <a:spcAft>
                <a:spcPts val="0"/>
              </a:spcAft>
              <a:buFont typeface="Arial" panose="020B0604020202020204" pitchFamily="34" charset="0"/>
              <a:buChar char="•"/>
              <a:tabLst>
                <a:tab pos="457200" algn="l"/>
                <a:tab pos="901700" algn="l"/>
              </a:tabLst>
            </a:pPr>
            <a:r>
              <a:rPr lang="es-ES" sz="2200" dirty="0">
                <a:latin typeface="Arial" panose="020B0604020202020204" pitchFamily="34" charset="0"/>
              </a:rPr>
              <a:t>Las obligaciones hacia el CLT pueden diferir según si el terreno es arrendado a la asociación, o si existen contratos de arrendamientos de terrenos individuales para cada unidad de condominio.</a:t>
            </a:r>
            <a:endParaRPr lang="en-US" sz="2200" dirty="0">
              <a:latin typeface="Arial" panose="020B0604020202020204" pitchFamily="34" charset="0"/>
            </a:endParaRPr>
          </a:p>
          <a:p>
            <a:pPr marL="0" marR="0" indent="0">
              <a:spcBef>
                <a:spcPts val="0"/>
              </a:spcBef>
              <a:spcAft>
                <a:spcPts val="0"/>
              </a:spcAft>
              <a:buNone/>
              <a:tabLst>
                <a:tab pos="901700" algn="l"/>
              </a:tabLst>
            </a:pPr>
            <a:endParaRPr lang="en-US" sz="2400" dirty="0">
              <a:latin typeface="Arial" panose="020B0604020202020204" pitchFamily="34" charset="0"/>
            </a:endParaRPr>
          </a:p>
        </p:txBody>
      </p:sp>
      <p:sp>
        <p:nvSpPr>
          <p:cNvPr id="4" name="Footer Placeholder 3">
            <a:extLst>
              <a:ext uri="{FF2B5EF4-FFF2-40B4-BE49-F238E27FC236}">
                <a16:creationId xmlns:a16="http://schemas.microsoft.com/office/drawing/2014/main" id="{48CE16C7-A096-8D9B-EFC1-8850F3012D74}"/>
              </a:ext>
            </a:extLst>
          </p:cNvPr>
          <p:cNvSpPr>
            <a:spLocks noGrp="1"/>
          </p:cNvSpPr>
          <p:nvPr>
            <p:ph type="ftr" sz="quarter" idx="11"/>
          </p:nvPr>
        </p:nvSpPr>
        <p:spPr/>
        <p:txBody>
          <a:bodyPr/>
          <a:lstStyle/>
          <a:p>
            <a:r>
              <a:rPr lang="en-US"/>
              <a:t>California CLT Network 2022</a:t>
            </a:r>
          </a:p>
        </p:txBody>
      </p:sp>
    </p:spTree>
    <p:extLst>
      <p:ext uri="{BB962C8B-B14F-4D97-AF65-F5344CB8AC3E}">
        <p14:creationId xmlns:p14="http://schemas.microsoft.com/office/powerpoint/2010/main" val="243337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C4A8E8-F3E1-03D2-4350-76258345BCE6}"/>
              </a:ext>
            </a:extLst>
          </p:cNvPr>
          <p:cNvSpPr>
            <a:spLocks noGrp="1"/>
          </p:cNvSpPr>
          <p:nvPr>
            <p:ph type="title"/>
          </p:nvPr>
        </p:nvSpPr>
        <p:spPr>
          <a:xfrm>
            <a:off x="838200" y="365125"/>
            <a:ext cx="10515600" cy="1325563"/>
          </a:xfrm>
        </p:spPr>
        <p:txBody>
          <a:bodyPr>
            <a:normAutofit/>
          </a:bodyPr>
          <a:lstStyle/>
          <a:p>
            <a:r>
              <a:rPr lang="es-ES_tradnl" sz="4200" b="1" dirty="0">
                <a:latin typeface="Arial" panose="020B0604020202020204" pitchFamily="34" charset="0"/>
              </a:rPr>
              <a:t>Mejoras al condominio</a:t>
            </a:r>
            <a:endParaRPr lang="es-ES_tradnl" sz="4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5BEDDCC-8535-2D70-CDE1-C7AB8BEDAFDA}"/>
              </a:ext>
            </a:extLst>
          </p:cNvPr>
          <p:cNvSpPr>
            <a:spLocks noGrp="1"/>
          </p:cNvSpPr>
          <p:nvPr>
            <p:ph idx="1"/>
          </p:nvPr>
        </p:nvSpPr>
        <p:spPr>
          <a:xfrm>
            <a:off x="838200" y="1929384"/>
            <a:ext cx="10515600" cy="4251960"/>
          </a:xfrm>
        </p:spPr>
        <p:txBody>
          <a:bodyPr>
            <a:normAutofit/>
          </a:bodyPr>
          <a:lstStyle/>
          <a:p>
            <a:pPr marL="342900" marR="0" lvl="0" indent="-342900">
              <a:spcBef>
                <a:spcPts val="0"/>
              </a:spcBef>
              <a:spcAft>
                <a:spcPts val="0"/>
              </a:spcAft>
              <a:buFont typeface="Arial" panose="020B0604020202020204" pitchFamily="34" charset="0"/>
              <a:buChar char="•"/>
              <a:tabLst>
                <a:tab pos="457200" algn="l"/>
                <a:tab pos="901700" algn="l"/>
              </a:tabLst>
            </a:pPr>
            <a:r>
              <a:rPr lang="es-ES" sz="2400" dirty="0">
                <a:effectLst/>
                <a:latin typeface="Arial" panose="020B0604020202020204" pitchFamily="34" charset="0"/>
                <a:ea typeface="Times New Roman" panose="02020603050405020304" pitchFamily="18" charset="0"/>
                <a:cs typeface="Arial" panose="020B0604020202020204" pitchFamily="34" charset="0"/>
              </a:rPr>
              <a:t>Por lo general, los propietarios de unidades de condominio se centran en mejoras relacionadas con cocinas, baños y modificaciones de accesibilidad, así como en reemplazos de sistemas mecánicos que son específicos de la unidad individual.</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spcBef>
                <a:spcPts val="0"/>
              </a:spcBef>
              <a:spcAft>
                <a:spcPts val="0"/>
              </a:spcAft>
              <a:buFont typeface="Arial" panose="020B0604020202020204" pitchFamily="34" charset="0"/>
              <a:buChar char="•"/>
              <a:tabLst>
                <a:tab pos="901700" algn="l"/>
              </a:tabLst>
            </a:pPr>
            <a:r>
              <a:rPr lang="es-ES" dirty="0">
                <a:effectLst/>
                <a:latin typeface="Arial" panose="020B0604020202020204" pitchFamily="34" charset="0"/>
                <a:ea typeface="Times New Roman" panose="02020603050405020304" pitchFamily="18" charset="0"/>
                <a:cs typeface="Arial" panose="020B0604020202020204" pitchFamily="34" charset="0"/>
              </a:rPr>
              <a:t>El reemplazo de ventanas puede o no ser responsabilidad del propietario de la unidad, dependiendo de cómo se redacten los documentos del condominio.</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457200" algn="l"/>
                <a:tab pos="901700" algn="l"/>
              </a:tabLst>
            </a:pPr>
            <a:r>
              <a:rPr lang="es-ES" sz="2400" i="1" dirty="0">
                <a:effectLst/>
                <a:latin typeface="Arial" panose="020B0604020202020204" pitchFamily="34" charset="0"/>
                <a:ea typeface="Times New Roman" panose="02020603050405020304" pitchFamily="18" charset="0"/>
                <a:cs typeface="Arial" panose="020B0604020202020204" pitchFamily="34" charset="0"/>
              </a:rPr>
              <a:t>La pregunta para el CLT es si este tipo de medidas necesitan incentivos.</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457200" algn="l"/>
                <a:tab pos="901700" algn="l"/>
              </a:tabLst>
            </a:pPr>
            <a:r>
              <a:rPr lang="es-ES" sz="2400" b="1" dirty="0">
                <a:effectLst/>
                <a:latin typeface="Arial" panose="020B0604020202020204" pitchFamily="34" charset="0"/>
                <a:ea typeface="Times New Roman" panose="02020603050405020304" pitchFamily="18" charset="0"/>
                <a:cs typeface="Arial" panose="020B0604020202020204" pitchFamily="34" charset="0"/>
              </a:rPr>
              <a:t>Recomendación:  </a:t>
            </a:r>
            <a:r>
              <a:rPr lang="es-ES" sz="2400" dirty="0">
                <a:effectLst/>
                <a:latin typeface="Arial" panose="020B0604020202020204" pitchFamily="34" charset="0"/>
                <a:ea typeface="Times New Roman" panose="02020603050405020304" pitchFamily="18" charset="0"/>
                <a:cs typeface="Arial" panose="020B0604020202020204" pitchFamily="34" charset="0"/>
              </a:rPr>
              <a:t>Las mejoras que se centran en las medidas de accesibilidad y la eficiencia energética pueden ser un buen lugar para comenzar a elaborar una póliza para los condominios.</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Footer Placeholder 3">
            <a:extLst>
              <a:ext uri="{FF2B5EF4-FFF2-40B4-BE49-F238E27FC236}">
                <a16:creationId xmlns:a16="http://schemas.microsoft.com/office/drawing/2014/main" id="{48CE16C7-A096-8D9B-EFC1-8850F3012D74}"/>
              </a:ext>
            </a:extLst>
          </p:cNvPr>
          <p:cNvSpPr>
            <a:spLocks noGrp="1"/>
          </p:cNvSpPr>
          <p:nvPr>
            <p:ph type="ftr" sz="quarter" idx="11"/>
          </p:nvPr>
        </p:nvSpPr>
        <p:spPr/>
        <p:txBody>
          <a:bodyPr/>
          <a:lstStyle/>
          <a:p>
            <a:r>
              <a:rPr lang="en-US"/>
              <a:t>California CLT Network 2022</a:t>
            </a:r>
          </a:p>
        </p:txBody>
      </p:sp>
    </p:spTree>
    <p:extLst>
      <p:ext uri="{BB962C8B-B14F-4D97-AF65-F5344CB8AC3E}">
        <p14:creationId xmlns:p14="http://schemas.microsoft.com/office/powerpoint/2010/main" val="3185459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B90DBB-B297-8DEF-B52F-874358667898}"/>
              </a:ext>
            </a:extLst>
          </p:cNvPr>
          <p:cNvSpPr>
            <a:spLocks noGrp="1"/>
          </p:cNvSpPr>
          <p:nvPr>
            <p:ph type="title"/>
          </p:nvPr>
        </p:nvSpPr>
        <p:spPr>
          <a:xfrm>
            <a:off x="5297762" y="329184"/>
            <a:ext cx="6251110" cy="1783080"/>
          </a:xfrm>
        </p:spPr>
        <p:txBody>
          <a:bodyPr anchor="b">
            <a:normAutofit/>
          </a:bodyPr>
          <a:lstStyle/>
          <a:p>
            <a:r>
              <a:rPr lang="es-ES_tradnl" sz="5400" dirty="0"/>
              <a:t>Propiedad de vivienda unifamiliar</a:t>
            </a:r>
            <a:endParaRPr lang="en-US" sz="5400" dirty="0"/>
          </a:p>
        </p:txBody>
      </p:sp>
      <p:pic>
        <p:nvPicPr>
          <p:cNvPr id="5" name="Picture 4" descr="Four wooden houses with different sizes">
            <a:extLst>
              <a:ext uri="{FF2B5EF4-FFF2-40B4-BE49-F238E27FC236}">
                <a16:creationId xmlns:a16="http://schemas.microsoft.com/office/drawing/2014/main" id="{07C19FC5-024C-35CB-F91C-4AC924C8C213}"/>
              </a:ext>
            </a:extLst>
          </p:cNvPr>
          <p:cNvPicPr>
            <a:picLocks noChangeAspect="1"/>
          </p:cNvPicPr>
          <p:nvPr/>
        </p:nvPicPr>
        <p:blipFill rotWithShape="1">
          <a:blip r:embed="rId2"/>
          <a:srcRect l="33131" r="21538"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9DD1797-C6EF-BFE1-0C58-3575CE1460DB}"/>
              </a:ext>
            </a:extLst>
          </p:cNvPr>
          <p:cNvSpPr>
            <a:spLocks noGrp="1"/>
          </p:cNvSpPr>
          <p:nvPr>
            <p:ph idx="1"/>
          </p:nvPr>
        </p:nvSpPr>
        <p:spPr>
          <a:xfrm>
            <a:off x="5297762" y="2706624"/>
            <a:ext cx="6251110" cy="3483864"/>
          </a:xfrm>
        </p:spPr>
        <p:txBody>
          <a:bodyPr>
            <a:normAutofit lnSpcReduction="10000"/>
          </a:bodyPr>
          <a:lstStyle/>
          <a:p>
            <a:r>
              <a:rPr lang="es-ES_tradnl" sz="3200" dirty="0"/>
              <a:t>Hoy nos enfocaremos en las viviendas unifamiliares ocupadas por sus propietarios. </a:t>
            </a:r>
          </a:p>
          <a:p>
            <a:r>
              <a:rPr lang="es-ES_tradnl" sz="3200" dirty="0"/>
              <a:t>Pero hablaremos de los problemas de la vivienda multifamiliar al final de esta presentación– que de hecho son muy distintos a los de la vivienda unifamiliar. </a:t>
            </a:r>
          </a:p>
        </p:txBody>
      </p:sp>
      <p:sp>
        <p:nvSpPr>
          <p:cNvPr id="4" name="Footer Placeholder 3">
            <a:extLst>
              <a:ext uri="{FF2B5EF4-FFF2-40B4-BE49-F238E27FC236}">
                <a16:creationId xmlns:a16="http://schemas.microsoft.com/office/drawing/2014/main" id="{20081E02-6CFF-D09B-F4B6-2119477234F2}"/>
              </a:ext>
            </a:extLst>
          </p:cNvPr>
          <p:cNvSpPr>
            <a:spLocks noGrp="1"/>
          </p:cNvSpPr>
          <p:nvPr>
            <p:ph type="ftr" sz="quarter" idx="11"/>
          </p:nvPr>
        </p:nvSpPr>
        <p:spPr/>
        <p:txBody>
          <a:bodyPr/>
          <a:lstStyle/>
          <a:p>
            <a:r>
              <a:rPr lang="en-US"/>
              <a:t>California CLT Network 2022</a:t>
            </a:r>
          </a:p>
        </p:txBody>
      </p:sp>
    </p:spTree>
    <p:extLst>
      <p:ext uri="{BB962C8B-B14F-4D97-AF65-F5344CB8AC3E}">
        <p14:creationId xmlns:p14="http://schemas.microsoft.com/office/powerpoint/2010/main" val="4213297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C4A8E8-F3E1-03D2-4350-76258345BCE6}"/>
              </a:ext>
            </a:extLst>
          </p:cNvPr>
          <p:cNvSpPr>
            <a:spLocks noGrp="1"/>
          </p:cNvSpPr>
          <p:nvPr>
            <p:ph type="title"/>
          </p:nvPr>
        </p:nvSpPr>
        <p:spPr>
          <a:xfrm>
            <a:off x="838200" y="365125"/>
            <a:ext cx="10515600" cy="1325563"/>
          </a:xfrm>
        </p:spPr>
        <p:txBody>
          <a:bodyPr>
            <a:normAutofit/>
          </a:bodyPr>
          <a:lstStyle/>
          <a:p>
            <a:r>
              <a:rPr lang="es-ES_tradnl" sz="4200" b="1" dirty="0">
                <a:effectLst/>
                <a:latin typeface="Arial" panose="020B0604020202020204" pitchFamily="34" charset="0"/>
              </a:rPr>
              <a:t>Cooperativas de vivienda</a:t>
            </a:r>
            <a:endParaRPr lang="es-ES_tradnl" sz="4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5BEDDCC-8535-2D70-CDE1-C7AB8BEDAFDA}"/>
              </a:ext>
            </a:extLst>
          </p:cNvPr>
          <p:cNvSpPr>
            <a:spLocks noGrp="1"/>
          </p:cNvSpPr>
          <p:nvPr>
            <p:ph idx="1"/>
          </p:nvPr>
        </p:nvSpPr>
        <p:spPr>
          <a:xfrm>
            <a:off x="838200" y="1929384"/>
            <a:ext cx="10515600" cy="4251960"/>
          </a:xfrm>
        </p:spPr>
        <p:txBody>
          <a:bodyPr>
            <a:noAutofit/>
          </a:bodyPr>
          <a:lstStyle/>
          <a:p>
            <a:pPr marL="342900" marR="0" lvl="0" indent="-342900">
              <a:spcBef>
                <a:spcPts val="0"/>
              </a:spcBef>
              <a:spcAft>
                <a:spcPts val="0"/>
              </a:spcAft>
              <a:buFont typeface="Arial" panose="020B0604020202020204" pitchFamily="34" charset="0"/>
              <a:buChar char="•"/>
              <a:tabLst>
                <a:tab pos="457200" algn="l"/>
                <a:tab pos="901700" algn="l"/>
              </a:tabLst>
            </a:pPr>
            <a:r>
              <a:rPr lang="es-ES" sz="2400" b="1" dirty="0">
                <a:effectLst/>
                <a:latin typeface="Arial" panose="020B0604020202020204" pitchFamily="34" charset="0"/>
                <a:ea typeface="Times New Roman" panose="02020603050405020304" pitchFamily="18" charset="0"/>
                <a:cs typeface="Arial" panose="020B0604020202020204" pitchFamily="34" charset="0"/>
              </a:rPr>
              <a:t>Advertencia: </a:t>
            </a:r>
            <a:r>
              <a:rPr lang="es-ES" sz="2400" i="1" dirty="0">
                <a:effectLst/>
                <a:latin typeface="Arial" panose="020B0604020202020204" pitchFamily="34" charset="0"/>
                <a:ea typeface="Times New Roman" panose="02020603050405020304" pitchFamily="18" charset="0"/>
                <a:cs typeface="Arial" panose="020B0604020202020204" pitchFamily="34" charset="0"/>
              </a:rPr>
              <a:t> Otras personas saben mucho más sobre cooperativas de vivienda que yo.</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457200" algn="l"/>
                <a:tab pos="901700" algn="l"/>
              </a:tabLst>
            </a:pPr>
            <a:r>
              <a:rPr lang="es-ES" sz="2400" dirty="0">
                <a:effectLst/>
                <a:latin typeface="Arial" panose="020B0604020202020204" pitchFamily="34" charset="0"/>
                <a:ea typeface="Times New Roman" panose="02020603050405020304" pitchFamily="18" charset="0"/>
                <a:cs typeface="Arial" panose="020B0604020202020204" pitchFamily="34" charset="0"/>
              </a:rPr>
              <a:t>Algunas observaciones:</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spcBef>
                <a:spcPts val="0"/>
              </a:spcBef>
              <a:spcAft>
                <a:spcPts val="0"/>
              </a:spcAft>
              <a:buFont typeface="Arial" panose="020B0604020202020204" pitchFamily="34" charset="0"/>
              <a:buChar char="•"/>
              <a:tabLst>
                <a:tab pos="901700" algn="l"/>
              </a:tabLst>
            </a:pPr>
            <a:r>
              <a:rPr lang="es-ES" dirty="0">
                <a:effectLst/>
                <a:latin typeface="Arial" panose="020B0604020202020204" pitchFamily="34" charset="0"/>
                <a:ea typeface="Times New Roman" panose="02020603050405020304" pitchFamily="18" charset="0"/>
                <a:cs typeface="Arial" panose="020B0604020202020204" pitchFamily="34" charset="0"/>
              </a:rPr>
              <a:t>Debido a que las cooperativas CLT son de capital cero o capital limitado en su estructura, la valoración de los créditos de mejoras de bines capitales que se agregarán al precio de la acción está sujeta a un límite superior que la mantiene asequible para el siguiente accionista.  En la práctica, esto puede hacer que los créditos sean bastante mínimos. </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spcBef>
                <a:spcPts val="0"/>
              </a:spcBef>
              <a:spcAft>
                <a:spcPts val="0"/>
              </a:spcAft>
              <a:buFont typeface="Arial" panose="020B0604020202020204" pitchFamily="34" charset="0"/>
              <a:buChar char="•"/>
              <a:tabLst>
                <a:tab pos="901700" algn="l"/>
              </a:tabLst>
            </a:pPr>
            <a:r>
              <a:rPr lang="es-ES" dirty="0">
                <a:effectLst/>
                <a:latin typeface="Arial" panose="020B0604020202020204" pitchFamily="34" charset="0"/>
                <a:ea typeface="Times New Roman" panose="02020603050405020304" pitchFamily="18" charset="0"/>
                <a:cs typeface="Arial" panose="020B0604020202020204" pitchFamily="34" charset="0"/>
              </a:rPr>
              <a:t>Los incentivos para las medidas que aumentan la utilidad podrían proporcionarse por otros medios, como préstamos sin intereses o a bajo interés de la cooperativa de vivienda (o el CLT), que podrían ser asumibles para el próximo accionista.</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tabLst>
                <a:tab pos="901700" algn="l"/>
              </a:tabLst>
            </a:pPr>
            <a:r>
              <a:rPr lang="en-US" sz="1200" dirty="0">
                <a:effectLst/>
                <a:latin typeface="Times New Roman" panose="02020603050405020304" pitchFamily="18" charset="0"/>
                <a:ea typeface="Times New Roman" panose="02020603050405020304" pitchFamily="18" charset="0"/>
              </a:rPr>
              <a:t> </a:t>
            </a:r>
          </a:p>
        </p:txBody>
      </p:sp>
      <p:sp>
        <p:nvSpPr>
          <p:cNvPr id="4" name="Footer Placeholder 3">
            <a:extLst>
              <a:ext uri="{FF2B5EF4-FFF2-40B4-BE49-F238E27FC236}">
                <a16:creationId xmlns:a16="http://schemas.microsoft.com/office/drawing/2014/main" id="{48CE16C7-A096-8D9B-EFC1-8850F3012D74}"/>
              </a:ext>
            </a:extLst>
          </p:cNvPr>
          <p:cNvSpPr>
            <a:spLocks noGrp="1"/>
          </p:cNvSpPr>
          <p:nvPr>
            <p:ph type="ftr" sz="quarter" idx="11"/>
          </p:nvPr>
        </p:nvSpPr>
        <p:spPr/>
        <p:txBody>
          <a:bodyPr/>
          <a:lstStyle/>
          <a:p>
            <a:r>
              <a:rPr lang="en-US"/>
              <a:t>California CLT Network 2022</a:t>
            </a:r>
          </a:p>
        </p:txBody>
      </p:sp>
    </p:spTree>
    <p:extLst>
      <p:ext uri="{BB962C8B-B14F-4D97-AF65-F5344CB8AC3E}">
        <p14:creationId xmlns:p14="http://schemas.microsoft.com/office/powerpoint/2010/main" val="39528755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879996-636A-3CC2-0292-A5E67D31C7D6}"/>
              </a:ext>
            </a:extLst>
          </p:cNvPr>
          <p:cNvSpPr>
            <a:spLocks noGrp="1"/>
          </p:cNvSpPr>
          <p:nvPr>
            <p:ph type="ctrTitle"/>
          </p:nvPr>
        </p:nvSpPr>
        <p:spPr>
          <a:xfrm>
            <a:off x="6372183" y="640080"/>
            <a:ext cx="5819817" cy="3566160"/>
          </a:xfrm>
        </p:spPr>
        <p:txBody>
          <a:bodyPr anchor="b">
            <a:normAutofit/>
          </a:bodyPr>
          <a:lstStyle/>
          <a:p>
            <a:pPr algn="l"/>
            <a:r>
              <a:rPr lang="es-ES_tradnl" sz="6600" dirty="0"/>
              <a:t>Caso de estudio</a:t>
            </a:r>
          </a:p>
        </p:txBody>
      </p:sp>
      <p:sp>
        <p:nvSpPr>
          <p:cNvPr id="3" name="Subtitle 2">
            <a:extLst>
              <a:ext uri="{FF2B5EF4-FFF2-40B4-BE49-F238E27FC236}">
                <a16:creationId xmlns:a16="http://schemas.microsoft.com/office/drawing/2014/main" id="{BDC07780-1AEF-4EF2-C498-B79D32C54BEA}"/>
              </a:ext>
            </a:extLst>
          </p:cNvPr>
          <p:cNvSpPr>
            <a:spLocks noGrp="1"/>
          </p:cNvSpPr>
          <p:nvPr>
            <p:ph type="subTitle" idx="1"/>
          </p:nvPr>
        </p:nvSpPr>
        <p:spPr>
          <a:xfrm>
            <a:off x="6108161" y="4636008"/>
            <a:ext cx="6080791" cy="1572768"/>
          </a:xfrm>
        </p:spPr>
        <p:txBody>
          <a:bodyPr>
            <a:normAutofit/>
          </a:bodyPr>
          <a:lstStyle/>
          <a:p>
            <a:pPr algn="l"/>
            <a:r>
              <a:rPr lang="en-US" sz="3200" b="1" dirty="0"/>
              <a:t>Homestead Community Land Trust</a:t>
            </a:r>
          </a:p>
        </p:txBody>
      </p:sp>
      <p:pic>
        <p:nvPicPr>
          <p:cNvPr id="5" name="Picture 4" descr="Books on a briefcase">
            <a:extLst>
              <a:ext uri="{FF2B5EF4-FFF2-40B4-BE49-F238E27FC236}">
                <a16:creationId xmlns:a16="http://schemas.microsoft.com/office/drawing/2014/main" id="{FD143855-B43A-33D4-E4BF-EE1CF13D8EE3}"/>
              </a:ext>
            </a:extLst>
          </p:cNvPr>
          <p:cNvPicPr>
            <a:picLocks noChangeAspect="1"/>
          </p:cNvPicPr>
          <p:nvPr/>
        </p:nvPicPr>
        <p:blipFill rotWithShape="1">
          <a:blip r:embed="rId2"/>
          <a:srcRect l="18691" r="18294" b="-1"/>
          <a:stretch/>
        </p:blipFill>
        <p:spPr>
          <a:xfrm>
            <a:off x="20" y="10"/>
            <a:ext cx="6108141" cy="6857990"/>
          </a:xfrm>
          <a:custGeom>
            <a:avLst/>
            <a:gdLst/>
            <a:ahLst/>
            <a:cxnLst/>
            <a:rect l="l" t="t" r="r" b="b"/>
            <a:pathLst>
              <a:path w="6108161" h="6858000">
                <a:moveTo>
                  <a:pt x="0" y="0"/>
                </a:moveTo>
                <a:lnTo>
                  <a:pt x="2058355" y="0"/>
                </a:lnTo>
                <a:lnTo>
                  <a:pt x="3299791" y="0"/>
                </a:lnTo>
                <a:lnTo>
                  <a:pt x="6076880" y="0"/>
                </a:lnTo>
                <a:lnTo>
                  <a:pt x="6078171" y="10931"/>
                </a:lnTo>
                <a:cubicBezTo>
                  <a:pt x="6093300" y="94836"/>
                  <a:pt x="6090630" y="179884"/>
                  <a:pt x="6094698" y="264297"/>
                </a:cubicBezTo>
                <a:cubicBezTo>
                  <a:pt x="6099656" y="367652"/>
                  <a:pt x="6093427" y="471135"/>
                  <a:pt x="6091266" y="574617"/>
                </a:cubicBezTo>
                <a:cubicBezTo>
                  <a:pt x="6089359" y="662717"/>
                  <a:pt x="6080587" y="750690"/>
                  <a:pt x="6083384" y="838916"/>
                </a:cubicBezTo>
                <a:cubicBezTo>
                  <a:pt x="6083384" y="841968"/>
                  <a:pt x="6083384" y="845019"/>
                  <a:pt x="6083384" y="848070"/>
                </a:cubicBezTo>
                <a:cubicBezTo>
                  <a:pt x="6075375" y="945068"/>
                  <a:pt x="6075375" y="1042576"/>
                  <a:pt x="6083384" y="1139574"/>
                </a:cubicBezTo>
                <a:cubicBezTo>
                  <a:pt x="6085964" y="1179950"/>
                  <a:pt x="6085240" y="1220466"/>
                  <a:pt x="6081223" y="1260728"/>
                </a:cubicBezTo>
                <a:cubicBezTo>
                  <a:pt x="6077409" y="1311960"/>
                  <a:pt x="6065204" y="1364083"/>
                  <a:pt x="6073976" y="1414934"/>
                </a:cubicBezTo>
                <a:cubicBezTo>
                  <a:pt x="6079722" y="1456784"/>
                  <a:pt x="6082913" y="1498940"/>
                  <a:pt x="6083511" y="1541172"/>
                </a:cubicBezTo>
                <a:cubicBezTo>
                  <a:pt x="6087833" y="1635755"/>
                  <a:pt x="6083638" y="1730847"/>
                  <a:pt x="6082112" y="1825685"/>
                </a:cubicBezTo>
                <a:cubicBezTo>
                  <a:pt x="6080205" y="1936286"/>
                  <a:pt x="6083002" y="2046634"/>
                  <a:pt x="6074103" y="2157235"/>
                </a:cubicBezTo>
                <a:cubicBezTo>
                  <a:pt x="6069145" y="2246581"/>
                  <a:pt x="6069145" y="2336130"/>
                  <a:pt x="6074103" y="2425476"/>
                </a:cubicBezTo>
                <a:cubicBezTo>
                  <a:pt x="6076519" y="2507473"/>
                  <a:pt x="6088850" y="2588454"/>
                  <a:pt x="6086816" y="2671214"/>
                </a:cubicBezTo>
                <a:cubicBezTo>
                  <a:pt x="6084401" y="2767832"/>
                  <a:pt x="6072959" y="2863940"/>
                  <a:pt x="6076519" y="2960685"/>
                </a:cubicBezTo>
                <a:cubicBezTo>
                  <a:pt x="6078171" y="3006832"/>
                  <a:pt x="6078299" y="3052980"/>
                  <a:pt x="6079316" y="3099127"/>
                </a:cubicBezTo>
                <a:cubicBezTo>
                  <a:pt x="6080333" y="3154682"/>
                  <a:pt x="6090376" y="3210110"/>
                  <a:pt x="6084782" y="3265665"/>
                </a:cubicBezTo>
                <a:cubicBezTo>
                  <a:pt x="6075502" y="3358087"/>
                  <a:pt x="6051475" y="3448857"/>
                  <a:pt x="6066476" y="3543567"/>
                </a:cubicBezTo>
                <a:cubicBezTo>
                  <a:pt x="6074739" y="3595690"/>
                  <a:pt x="6084146" y="3647940"/>
                  <a:pt x="6088850" y="3700571"/>
                </a:cubicBezTo>
                <a:cubicBezTo>
                  <a:pt x="6093045" y="3747608"/>
                  <a:pt x="6103724" y="3795408"/>
                  <a:pt x="6095588" y="3842191"/>
                </a:cubicBezTo>
                <a:cubicBezTo>
                  <a:pt x="6088723" y="3882237"/>
                  <a:pt x="6092410" y="3922282"/>
                  <a:pt x="6087070" y="3962327"/>
                </a:cubicBezTo>
                <a:cubicBezTo>
                  <a:pt x="6080078" y="4014831"/>
                  <a:pt x="6076265" y="4068352"/>
                  <a:pt x="6071052" y="4121111"/>
                </a:cubicBezTo>
                <a:cubicBezTo>
                  <a:pt x="6066221" y="4169038"/>
                  <a:pt x="6062662" y="4216838"/>
                  <a:pt x="6075375" y="4261841"/>
                </a:cubicBezTo>
                <a:cubicBezTo>
                  <a:pt x="6106394" y="4375112"/>
                  <a:pt x="6089359" y="4487748"/>
                  <a:pt x="6077663" y="4600257"/>
                </a:cubicBezTo>
                <a:cubicBezTo>
                  <a:pt x="6071942" y="4655049"/>
                  <a:pt x="6063552" y="4712765"/>
                  <a:pt x="6076265" y="4762853"/>
                </a:cubicBezTo>
                <a:cubicBezTo>
                  <a:pt x="6099783" y="4851716"/>
                  <a:pt x="6081350" y="4936764"/>
                  <a:pt x="6071179" y="5021432"/>
                </a:cubicBezTo>
                <a:cubicBezTo>
                  <a:pt x="6061009" y="5106099"/>
                  <a:pt x="6058594" y="5189495"/>
                  <a:pt x="6076392" y="5272637"/>
                </a:cubicBezTo>
                <a:cubicBezTo>
                  <a:pt x="6088850" y="5331116"/>
                  <a:pt x="6088850" y="5390612"/>
                  <a:pt x="6090376" y="5449600"/>
                </a:cubicBezTo>
                <a:cubicBezTo>
                  <a:pt x="6091266" y="5486339"/>
                  <a:pt x="6077663" y="5523842"/>
                  <a:pt x="6068637" y="5560582"/>
                </a:cubicBezTo>
                <a:cubicBezTo>
                  <a:pt x="6052364" y="5626943"/>
                  <a:pt x="6046517" y="5694321"/>
                  <a:pt x="6068637" y="5759029"/>
                </a:cubicBezTo>
                <a:cubicBezTo>
                  <a:pt x="6099148" y="5848655"/>
                  <a:pt x="6116691" y="5938407"/>
                  <a:pt x="6103978" y="6033117"/>
                </a:cubicBezTo>
                <a:cubicBezTo>
                  <a:pt x="6096732" y="6091724"/>
                  <a:pt x="6094952" y="6151347"/>
                  <a:pt x="6084019" y="6209190"/>
                </a:cubicBezTo>
                <a:cubicBezTo>
                  <a:pt x="6065713" y="6304790"/>
                  <a:pt x="6072196" y="6399882"/>
                  <a:pt x="6086816" y="6494211"/>
                </a:cubicBezTo>
                <a:cubicBezTo>
                  <a:pt x="6096897" y="6573081"/>
                  <a:pt x="6097965" y="6652829"/>
                  <a:pt x="6089994" y="6731941"/>
                </a:cubicBezTo>
                <a:lnTo>
                  <a:pt x="6081268" y="6858000"/>
                </a:lnTo>
                <a:lnTo>
                  <a:pt x="3299791" y="6858000"/>
                </a:lnTo>
                <a:lnTo>
                  <a:pt x="2058355" y="6858000"/>
                </a:lnTo>
                <a:lnTo>
                  <a:pt x="0" y="6858000"/>
                </a:lnTo>
                <a:close/>
              </a:path>
            </a:pathLst>
          </a:custGeom>
        </p:spPr>
      </p:pic>
      <p:sp>
        <p:nvSpPr>
          <p:cNvPr id="11" name="sketchy line">
            <a:extLst>
              <a:ext uri="{FF2B5EF4-FFF2-40B4-BE49-F238E27FC236}">
                <a16:creationId xmlns:a16="http://schemas.microsoft.com/office/drawing/2014/main" id="{82580482-BA80-420A-8A05-C58E97F2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1142" y="4409267"/>
            <a:ext cx="4242816" cy="18288"/>
          </a:xfrm>
          <a:custGeom>
            <a:avLst/>
            <a:gdLst>
              <a:gd name="connsiteX0" fmla="*/ 0 w 4242816"/>
              <a:gd name="connsiteY0" fmla="*/ 0 h 18288"/>
              <a:gd name="connsiteX1" fmla="*/ 690973 w 4242816"/>
              <a:gd name="connsiteY1" fmla="*/ 0 h 18288"/>
              <a:gd name="connsiteX2" fmla="*/ 1212233 w 4242816"/>
              <a:gd name="connsiteY2" fmla="*/ 0 h 18288"/>
              <a:gd name="connsiteX3" fmla="*/ 1860778 w 4242816"/>
              <a:gd name="connsiteY3" fmla="*/ 0 h 18288"/>
              <a:gd name="connsiteX4" fmla="*/ 2424466 w 4242816"/>
              <a:gd name="connsiteY4" fmla="*/ 0 h 18288"/>
              <a:gd name="connsiteX5" fmla="*/ 3115439 w 4242816"/>
              <a:gd name="connsiteY5" fmla="*/ 0 h 18288"/>
              <a:gd name="connsiteX6" fmla="*/ 3636699 w 4242816"/>
              <a:gd name="connsiteY6" fmla="*/ 0 h 18288"/>
              <a:gd name="connsiteX7" fmla="*/ 4242816 w 4242816"/>
              <a:gd name="connsiteY7" fmla="*/ 0 h 18288"/>
              <a:gd name="connsiteX8" fmla="*/ 4242816 w 4242816"/>
              <a:gd name="connsiteY8" fmla="*/ 18288 h 18288"/>
              <a:gd name="connsiteX9" fmla="*/ 3636699 w 4242816"/>
              <a:gd name="connsiteY9" fmla="*/ 18288 h 18288"/>
              <a:gd name="connsiteX10" fmla="*/ 3030583 w 4242816"/>
              <a:gd name="connsiteY10" fmla="*/ 18288 h 18288"/>
              <a:gd name="connsiteX11" fmla="*/ 2466894 w 4242816"/>
              <a:gd name="connsiteY11" fmla="*/ 18288 h 18288"/>
              <a:gd name="connsiteX12" fmla="*/ 1988062 w 4242816"/>
              <a:gd name="connsiteY12" fmla="*/ 18288 h 18288"/>
              <a:gd name="connsiteX13" fmla="*/ 1466802 w 4242816"/>
              <a:gd name="connsiteY13" fmla="*/ 18288 h 18288"/>
              <a:gd name="connsiteX14" fmla="*/ 860686 w 4242816"/>
              <a:gd name="connsiteY14" fmla="*/ 18288 h 18288"/>
              <a:gd name="connsiteX15" fmla="*/ 0 w 4242816"/>
              <a:gd name="connsiteY15" fmla="*/ 18288 h 18288"/>
              <a:gd name="connsiteX16" fmla="*/ 0 w 4242816"/>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2816" h="18288" fill="none" extrusionOk="0">
                <a:moveTo>
                  <a:pt x="0" y="0"/>
                </a:moveTo>
                <a:cubicBezTo>
                  <a:pt x="249934" y="1471"/>
                  <a:pt x="379877" y="-29444"/>
                  <a:pt x="690973" y="0"/>
                </a:cubicBezTo>
                <a:cubicBezTo>
                  <a:pt x="1002069" y="29444"/>
                  <a:pt x="1021583" y="17501"/>
                  <a:pt x="1212233" y="0"/>
                </a:cubicBezTo>
                <a:cubicBezTo>
                  <a:pt x="1402883" y="-17501"/>
                  <a:pt x="1678760" y="5386"/>
                  <a:pt x="1860778" y="0"/>
                </a:cubicBezTo>
                <a:cubicBezTo>
                  <a:pt x="2042796" y="-5386"/>
                  <a:pt x="2245608" y="-22401"/>
                  <a:pt x="2424466" y="0"/>
                </a:cubicBezTo>
                <a:cubicBezTo>
                  <a:pt x="2603324" y="22401"/>
                  <a:pt x="2890020" y="33806"/>
                  <a:pt x="3115439" y="0"/>
                </a:cubicBezTo>
                <a:cubicBezTo>
                  <a:pt x="3340858" y="-33806"/>
                  <a:pt x="3428300" y="18628"/>
                  <a:pt x="3636699" y="0"/>
                </a:cubicBezTo>
                <a:cubicBezTo>
                  <a:pt x="3845098" y="-18628"/>
                  <a:pt x="4108824" y="5541"/>
                  <a:pt x="4242816" y="0"/>
                </a:cubicBezTo>
                <a:cubicBezTo>
                  <a:pt x="4242066" y="4160"/>
                  <a:pt x="4243125" y="10356"/>
                  <a:pt x="4242816" y="18288"/>
                </a:cubicBezTo>
                <a:cubicBezTo>
                  <a:pt x="4113424" y="32735"/>
                  <a:pt x="3768327" y="47567"/>
                  <a:pt x="3636699" y="18288"/>
                </a:cubicBezTo>
                <a:cubicBezTo>
                  <a:pt x="3505071" y="-10991"/>
                  <a:pt x="3294208" y="-4990"/>
                  <a:pt x="3030583" y="18288"/>
                </a:cubicBezTo>
                <a:cubicBezTo>
                  <a:pt x="2766958" y="41566"/>
                  <a:pt x="2649277" y="20974"/>
                  <a:pt x="2466894" y="18288"/>
                </a:cubicBezTo>
                <a:cubicBezTo>
                  <a:pt x="2284511" y="15602"/>
                  <a:pt x="2151277" y="1154"/>
                  <a:pt x="1988062" y="18288"/>
                </a:cubicBezTo>
                <a:cubicBezTo>
                  <a:pt x="1824847" y="35422"/>
                  <a:pt x="1691359" y="9265"/>
                  <a:pt x="1466802" y="18288"/>
                </a:cubicBezTo>
                <a:cubicBezTo>
                  <a:pt x="1242245" y="27311"/>
                  <a:pt x="1006161" y="36605"/>
                  <a:pt x="860686" y="18288"/>
                </a:cubicBezTo>
                <a:cubicBezTo>
                  <a:pt x="715211" y="-29"/>
                  <a:pt x="242774" y="46538"/>
                  <a:pt x="0" y="18288"/>
                </a:cubicBezTo>
                <a:cubicBezTo>
                  <a:pt x="-146" y="11482"/>
                  <a:pt x="-422" y="5192"/>
                  <a:pt x="0" y="0"/>
                </a:cubicBezTo>
                <a:close/>
              </a:path>
              <a:path w="4242816" h="18288" stroke="0" extrusionOk="0">
                <a:moveTo>
                  <a:pt x="0" y="0"/>
                </a:moveTo>
                <a:cubicBezTo>
                  <a:pt x="259751" y="-14018"/>
                  <a:pt x="356632" y="-15007"/>
                  <a:pt x="521260" y="0"/>
                </a:cubicBezTo>
                <a:cubicBezTo>
                  <a:pt x="685888" y="15007"/>
                  <a:pt x="885786" y="5167"/>
                  <a:pt x="1212233" y="0"/>
                </a:cubicBezTo>
                <a:cubicBezTo>
                  <a:pt x="1538680" y="-5167"/>
                  <a:pt x="1458849" y="7951"/>
                  <a:pt x="1691065" y="0"/>
                </a:cubicBezTo>
                <a:cubicBezTo>
                  <a:pt x="1923281" y="-7951"/>
                  <a:pt x="1985780" y="-16303"/>
                  <a:pt x="2169897" y="0"/>
                </a:cubicBezTo>
                <a:cubicBezTo>
                  <a:pt x="2354014" y="16303"/>
                  <a:pt x="2633054" y="-2739"/>
                  <a:pt x="2776014" y="0"/>
                </a:cubicBezTo>
                <a:cubicBezTo>
                  <a:pt x="2918974" y="2739"/>
                  <a:pt x="3112688" y="-15682"/>
                  <a:pt x="3339702" y="0"/>
                </a:cubicBezTo>
                <a:cubicBezTo>
                  <a:pt x="3566716" y="15682"/>
                  <a:pt x="4015278" y="-28467"/>
                  <a:pt x="4242816" y="0"/>
                </a:cubicBezTo>
                <a:cubicBezTo>
                  <a:pt x="4243501" y="7633"/>
                  <a:pt x="4242294" y="10002"/>
                  <a:pt x="4242816" y="18288"/>
                </a:cubicBezTo>
                <a:cubicBezTo>
                  <a:pt x="3924964" y="16283"/>
                  <a:pt x="3746362" y="-1805"/>
                  <a:pt x="3551843" y="18288"/>
                </a:cubicBezTo>
                <a:cubicBezTo>
                  <a:pt x="3357324" y="38381"/>
                  <a:pt x="3126422" y="47156"/>
                  <a:pt x="2860870" y="18288"/>
                </a:cubicBezTo>
                <a:cubicBezTo>
                  <a:pt x="2595318" y="-10580"/>
                  <a:pt x="2572437" y="11441"/>
                  <a:pt x="2297182" y="18288"/>
                </a:cubicBezTo>
                <a:cubicBezTo>
                  <a:pt x="2021927" y="25135"/>
                  <a:pt x="1916908" y="33601"/>
                  <a:pt x="1733493" y="18288"/>
                </a:cubicBezTo>
                <a:cubicBezTo>
                  <a:pt x="1550078" y="2975"/>
                  <a:pt x="1412440" y="27896"/>
                  <a:pt x="1212233" y="18288"/>
                </a:cubicBezTo>
                <a:cubicBezTo>
                  <a:pt x="1012026" y="8680"/>
                  <a:pt x="914386" y="13859"/>
                  <a:pt x="648545" y="18288"/>
                </a:cubicBezTo>
                <a:cubicBezTo>
                  <a:pt x="382704" y="22717"/>
                  <a:pt x="233522" y="39342"/>
                  <a:pt x="0" y="18288"/>
                </a:cubicBezTo>
                <a:cubicBezTo>
                  <a:pt x="-772" y="13661"/>
                  <a:pt x="-839" y="849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677617F0-07AC-B708-66C1-5A15DEEEA08C}"/>
              </a:ext>
            </a:extLst>
          </p:cNvPr>
          <p:cNvSpPr>
            <a:spLocks noGrp="1"/>
          </p:cNvSpPr>
          <p:nvPr>
            <p:ph type="ftr" sz="quarter" idx="11"/>
          </p:nvPr>
        </p:nvSpPr>
        <p:spPr/>
        <p:txBody>
          <a:bodyPr/>
          <a:lstStyle/>
          <a:p>
            <a:r>
              <a:rPr lang="en-US"/>
              <a:t>California CLT Network 2022</a:t>
            </a:r>
          </a:p>
        </p:txBody>
      </p:sp>
    </p:spTree>
    <p:extLst>
      <p:ext uri="{BB962C8B-B14F-4D97-AF65-F5344CB8AC3E}">
        <p14:creationId xmlns:p14="http://schemas.microsoft.com/office/powerpoint/2010/main" val="23783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Arc 16">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F458436-33FE-64FC-5F68-B5B0092FC626}"/>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s-ES_tradnl" dirty="0"/>
              <a:t>Pero antes—una breve historia</a:t>
            </a:r>
            <a:endParaRPr lang="es-ES_tradnl" kern="1200" dirty="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118A02D6-1C53-7B46-D24B-2258480132A1}"/>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r>
              <a:rPr lang="es-ES_tradnl" dirty="0">
                <a:solidFill>
                  <a:schemeClr val="tx1"/>
                </a:solidFill>
              </a:rPr>
              <a:t>Mi primera exposición a la</a:t>
            </a:r>
            <a:r>
              <a:rPr lang="es-ES_tradnl" kern="1200" dirty="0">
                <a:solidFill>
                  <a:schemeClr val="tx1"/>
                </a:solidFill>
                <a:latin typeface="+mn-lt"/>
                <a:ea typeface="+mn-ea"/>
                <a:cs typeface="+mn-cs"/>
              </a:rPr>
              <a:t> mejora de bienes capitales</a:t>
            </a:r>
          </a:p>
        </p:txBody>
      </p:sp>
      <p:sp>
        <p:nvSpPr>
          <p:cNvPr id="4" name="Footer Placeholder 3">
            <a:extLst>
              <a:ext uri="{FF2B5EF4-FFF2-40B4-BE49-F238E27FC236}">
                <a16:creationId xmlns:a16="http://schemas.microsoft.com/office/drawing/2014/main" id="{B065A6C8-6834-21FE-97F5-B7DBAC679448}"/>
              </a:ext>
            </a:extLst>
          </p:cNvPr>
          <p:cNvSpPr>
            <a:spLocks noGrp="1"/>
          </p:cNvSpPr>
          <p:nvPr>
            <p:ph type="ftr" sz="quarter" idx="11"/>
          </p:nvPr>
        </p:nvSpPr>
        <p:spPr>
          <a:xfrm>
            <a:off x="3432313" y="6356350"/>
            <a:ext cx="4721087"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California CLT Network 2022</a:t>
            </a:r>
          </a:p>
        </p:txBody>
      </p:sp>
    </p:spTree>
    <p:extLst>
      <p:ext uri="{BB962C8B-B14F-4D97-AF65-F5344CB8AC3E}">
        <p14:creationId xmlns:p14="http://schemas.microsoft.com/office/powerpoint/2010/main" val="2248792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665A74-C0F7-37BD-77F6-1B74D12BF39B}"/>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Madison Area Community Land Trust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ECCBEF0-D734-61C1-E44D-DD5AF0EB6110}"/>
              </a:ext>
            </a:extLst>
          </p:cNvPr>
          <p:cNvSpPr>
            <a:spLocks noGrp="1"/>
          </p:cNvSpPr>
          <p:nvPr>
            <p:ph idx="1"/>
          </p:nvPr>
        </p:nvSpPr>
        <p:spPr>
          <a:xfrm>
            <a:off x="4447308" y="591344"/>
            <a:ext cx="6906491" cy="5585619"/>
          </a:xfrm>
        </p:spPr>
        <p:txBody>
          <a:bodyPr anchor="ctr">
            <a:noAutofit/>
          </a:bodyPr>
          <a:lstStyle/>
          <a:p>
            <a:pPr marL="342900" marR="0" lvl="0" indent="-342900">
              <a:spcBef>
                <a:spcPts val="0"/>
              </a:spcBef>
              <a:spcAft>
                <a:spcPts val="0"/>
              </a:spcAft>
              <a:buFont typeface="Arial" panose="020B0604020202020204" pitchFamily="34" charset="0"/>
              <a:buChar char="•"/>
              <a:tabLst>
                <a:tab pos="457200" algn="l"/>
              </a:tabLst>
            </a:pPr>
            <a:r>
              <a:rPr lang="es-ES" sz="3000" dirty="0">
                <a:effectLst/>
                <a:latin typeface="Calibri" panose="020F0502020204030204" pitchFamily="34" charset="0"/>
                <a:ea typeface="Calibri" panose="020F0502020204030204" pitchFamily="34" charset="0"/>
                <a:cs typeface="Times New Roman" panose="02020603050405020304" pitchFamily="18" charset="0"/>
              </a:rPr>
              <a:t>Recompramos todas las casas hasta el 2007, arreglando lo que había que arreglar y vendiéndolas en buen estado.</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s-ES" sz="3000" dirty="0">
                <a:effectLst/>
                <a:latin typeface="Calibri" panose="020F0502020204030204" pitchFamily="34" charset="0"/>
                <a:ea typeface="Calibri" panose="020F0502020204030204" pitchFamily="34" charset="0"/>
                <a:cs typeface="Times New Roman" panose="02020603050405020304" pitchFamily="18" charset="0"/>
              </a:rPr>
              <a:t>Luego de la </a:t>
            </a:r>
            <a:r>
              <a:rPr lang="es-ES" sz="3000" dirty="0">
                <a:latin typeface="Calibri" panose="020F0502020204030204" pitchFamily="34" charset="0"/>
                <a:ea typeface="Calibri" panose="020F0502020204030204" pitchFamily="34" charset="0"/>
                <a:cs typeface="Times New Roman" panose="02020603050405020304" pitchFamily="18" charset="0"/>
              </a:rPr>
              <a:t>g</a:t>
            </a:r>
            <a:r>
              <a:rPr lang="es-ES" sz="3000" dirty="0">
                <a:effectLst/>
                <a:latin typeface="Calibri" panose="020F0502020204030204" pitchFamily="34" charset="0"/>
                <a:ea typeface="Calibri" panose="020F0502020204030204" pitchFamily="34" charset="0"/>
                <a:cs typeface="Times New Roman" panose="02020603050405020304" pitchFamily="18" charset="0"/>
              </a:rPr>
              <a:t>ran recesión, ya no pudimos hacer eso, y no pudimos comprar todas cuando salieron a la venta.</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s-ES" sz="3000" dirty="0">
                <a:effectLst/>
                <a:latin typeface="Calibri" panose="020F0502020204030204" pitchFamily="34" charset="0"/>
                <a:ea typeface="Calibri" panose="020F0502020204030204" pitchFamily="34" charset="0"/>
                <a:cs typeface="Times New Roman" panose="02020603050405020304" pitchFamily="18" charset="0"/>
              </a:rPr>
              <a:t>Entonces, solo recompramos las que necesitaban trabajo.</a:t>
            </a:r>
          </a:p>
          <a:p>
            <a:pPr marL="342900" indent="-342900">
              <a:spcBef>
                <a:spcPts val="0"/>
              </a:spcBef>
              <a:tabLst>
                <a:tab pos="457200" algn="l"/>
              </a:tabLst>
            </a:pPr>
            <a:r>
              <a:rPr lang="es-ES" sz="3000" dirty="0">
                <a:effectLst/>
                <a:latin typeface="Calibri" panose="020F0502020204030204" pitchFamily="34" charset="0"/>
                <a:ea typeface="Calibri" panose="020F0502020204030204" pitchFamily="34" charset="0"/>
                <a:cs typeface="Times New Roman" panose="02020603050405020304" pitchFamily="18" charset="0"/>
              </a:rPr>
              <a:t>Entonces, los propietarios que peor   cuidado dieron a sus casas obtuvieron el mejor </a:t>
            </a:r>
            <a:r>
              <a:rPr lang="en-US" sz="3000" dirty="0" err="1">
                <a:latin typeface="Calibri" panose="020F0502020204030204" pitchFamily="34" charset="0"/>
                <a:ea typeface="Calibri" panose="020F0502020204030204" pitchFamily="34" charset="0"/>
                <a:cs typeface="Times New Roman" panose="02020603050405020304" pitchFamily="18" charset="0"/>
              </a:rPr>
              <a:t>trato</a:t>
            </a:r>
            <a:r>
              <a:rPr lang="en-US" sz="3000" dirty="0">
                <a:latin typeface="Calibri" panose="020F0502020204030204" pitchFamily="34" charset="0"/>
                <a:ea typeface="Calibri" panose="020F0502020204030204" pitchFamily="34" charset="0"/>
                <a:cs typeface="Times New Roman" panose="02020603050405020304" pitchFamily="18" charset="0"/>
              </a:rPr>
              <a:t>. </a:t>
            </a:r>
            <a:endParaRPr lang="en-US" sz="3000" dirty="0"/>
          </a:p>
        </p:txBody>
      </p:sp>
      <p:sp>
        <p:nvSpPr>
          <p:cNvPr id="4" name="Footer Placeholder 3">
            <a:extLst>
              <a:ext uri="{FF2B5EF4-FFF2-40B4-BE49-F238E27FC236}">
                <a16:creationId xmlns:a16="http://schemas.microsoft.com/office/drawing/2014/main" id="{69A912A8-B22D-C43B-BA60-EB89EC9187B3}"/>
              </a:ext>
            </a:extLst>
          </p:cNvPr>
          <p:cNvSpPr>
            <a:spLocks noGrp="1"/>
          </p:cNvSpPr>
          <p:nvPr>
            <p:ph type="ftr" sz="quarter" idx="11"/>
          </p:nvPr>
        </p:nvSpPr>
        <p:spPr>
          <a:xfrm>
            <a:off x="4038600" y="6356350"/>
            <a:ext cx="5251174" cy="365125"/>
          </a:xfrm>
        </p:spPr>
        <p:txBody>
          <a:bodyPr>
            <a:normAutofit/>
          </a:bodyPr>
          <a:lstStyle/>
          <a:p>
            <a:pPr>
              <a:spcAft>
                <a:spcPts val="600"/>
              </a:spcAft>
            </a:pPr>
            <a:r>
              <a:rPr lang="en-US"/>
              <a:t>California CLT Network 2022</a:t>
            </a:r>
          </a:p>
        </p:txBody>
      </p:sp>
    </p:spTree>
    <p:extLst>
      <p:ext uri="{BB962C8B-B14F-4D97-AF65-F5344CB8AC3E}">
        <p14:creationId xmlns:p14="http://schemas.microsoft.com/office/powerpoint/2010/main" val="3782190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E25E1-5D38-A10F-C088-D5DB61F04D61}"/>
              </a:ext>
            </a:extLst>
          </p:cNvPr>
          <p:cNvSpPr>
            <a:spLocks noGrp="1"/>
          </p:cNvSpPr>
          <p:nvPr>
            <p:ph type="title"/>
          </p:nvPr>
        </p:nvSpPr>
        <p:spPr>
          <a:xfrm>
            <a:off x="686834" y="1153572"/>
            <a:ext cx="3200400" cy="4461163"/>
          </a:xfrm>
        </p:spPr>
        <p:txBody>
          <a:bodyPr>
            <a:normAutofit/>
          </a:bodyPr>
          <a:lstStyle/>
          <a:p>
            <a:r>
              <a:rPr lang="es-ES_tradnl"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es-ES_tradnl" b="1" dirty="0">
                <a:solidFill>
                  <a:srgbClr val="FFFFFF"/>
                </a:solidFill>
              </a:rPr>
              <a:t>Tiene que haber una mejor manera!</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05CF80A-1303-235E-D30B-58D5355F6EA0}"/>
              </a:ext>
            </a:extLst>
          </p:cNvPr>
          <p:cNvSpPr>
            <a:spLocks noGrp="1"/>
          </p:cNvSpPr>
          <p:nvPr>
            <p:ph idx="1"/>
          </p:nvPr>
        </p:nvSpPr>
        <p:spPr>
          <a:xfrm>
            <a:off x="4267200" y="591344"/>
            <a:ext cx="7729728" cy="5585619"/>
          </a:xfrm>
        </p:spPr>
        <p:txBody>
          <a:bodyPr anchor="ctr">
            <a:noAutofit/>
          </a:bodyPr>
          <a:lstStyle/>
          <a:p>
            <a:pPr marL="342900" marR="0" lvl="0" indent="-342900">
              <a:spcBef>
                <a:spcPts val="0"/>
              </a:spcBef>
              <a:spcAft>
                <a:spcPts val="0"/>
              </a:spcAft>
              <a:buFont typeface="Arial" panose="020B0604020202020204" pitchFamily="34" charset="0"/>
              <a:buChar char="•"/>
              <a:tabLst>
                <a:tab pos="457200" algn="l"/>
              </a:tabLst>
            </a:pPr>
            <a:r>
              <a:rPr lang="es-ES" sz="2600" dirty="0">
                <a:effectLst/>
                <a:latin typeface="Calibri" panose="020F0502020204030204" pitchFamily="34" charset="0"/>
                <a:ea typeface="Calibri" panose="020F0502020204030204" pitchFamily="34" charset="0"/>
                <a:cs typeface="Times New Roman" panose="02020603050405020304" pitchFamily="18" charset="0"/>
              </a:rPr>
              <a:t>¿Cómo podríamos incentivar un buen mantenimiento, cuando la fórmula de reventa no da crédito por ello?</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s-ES" sz="2600" dirty="0">
                <a:effectLst/>
                <a:latin typeface="Calibri" panose="020F0502020204030204" pitchFamily="34" charset="0"/>
                <a:ea typeface="Calibri" panose="020F0502020204030204" pitchFamily="34" charset="0"/>
                <a:cs typeface="Times New Roman" panose="02020603050405020304" pitchFamily="18" charset="0"/>
              </a:rPr>
              <a:t>¿Cómo podríamos recompensar a las personas que mejoraron la utilidad de sus </a:t>
            </a:r>
            <a:r>
              <a:rPr lang="es-ES" sz="2600" dirty="0">
                <a:latin typeface="Calibri" panose="020F0502020204030204" pitchFamily="34" charset="0"/>
                <a:ea typeface="Calibri" panose="020F0502020204030204" pitchFamily="34" charset="0"/>
                <a:cs typeface="Times New Roman" panose="02020603050405020304" pitchFamily="18" charset="0"/>
              </a:rPr>
              <a:t>casa</a:t>
            </a:r>
            <a:r>
              <a:rPr lang="es-ES" sz="2600" dirty="0">
                <a:effectLst/>
                <a:latin typeface="Calibri" panose="020F0502020204030204" pitchFamily="34" charset="0"/>
                <a:ea typeface="Calibri" panose="020F0502020204030204" pitchFamily="34" charset="0"/>
                <a:cs typeface="Times New Roman" panose="02020603050405020304" pitchFamily="18" charset="0"/>
              </a:rPr>
              <a:t>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s-ES" sz="2600" dirty="0">
                <a:effectLst/>
                <a:latin typeface="Calibri" panose="020F0502020204030204" pitchFamily="34" charset="0"/>
                <a:ea typeface="Calibri" panose="020F0502020204030204" pitchFamily="34" charset="0"/>
                <a:cs typeface="Times New Roman" panose="02020603050405020304" pitchFamily="18" charset="0"/>
              </a:rPr>
              <a:t>¿Y cómo mantenemos la asequibilidad en el futuro?</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s-ES" sz="2600" b="1" dirty="0">
                <a:effectLst/>
                <a:latin typeface="Calibri" panose="020F0502020204030204" pitchFamily="34" charset="0"/>
                <a:ea typeface="Calibri" panose="020F0502020204030204" pitchFamily="34" charset="0"/>
                <a:cs typeface="Times New Roman" panose="02020603050405020304" pitchFamily="18" charset="0"/>
              </a:rPr>
              <a:t>Escuchamos sobre una "póliza de mejoras de bienes capitales</a:t>
            </a:r>
            <a:r>
              <a:rPr lang="es-ES" sz="2600" dirty="0">
                <a:effectLst/>
                <a:latin typeface="Calibri" panose="020F0502020204030204" pitchFamily="34" charset="0"/>
                <a:ea typeface="Calibri" panose="020F0502020204030204" pitchFamily="34" charset="0"/>
                <a:cs typeface="Times New Roman" panose="02020603050405020304" pitchFamily="18" charset="0"/>
              </a:rPr>
              <a:t>", y cómo los CLT realmente inteligentes la tenían, pero no teníamos una plantilla a seguir, ninguna guía que nos ayudara.</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s-ES" sz="2600" dirty="0">
                <a:effectLst/>
                <a:latin typeface="Calibri" panose="020F0502020204030204" pitchFamily="34" charset="0"/>
                <a:ea typeface="Calibri" panose="020F0502020204030204" pitchFamily="34" charset="0"/>
                <a:cs typeface="Times New Roman" panose="02020603050405020304" pitchFamily="18" charset="0"/>
              </a:rPr>
              <a:t>Por lo tanto, </a:t>
            </a:r>
            <a:r>
              <a:rPr lang="es-ES" sz="2600" dirty="0">
                <a:latin typeface="Calibri" panose="020F0502020204030204" pitchFamily="34" charset="0"/>
                <a:ea typeface="Calibri" panose="020F0502020204030204" pitchFamily="34" charset="0"/>
                <a:cs typeface="Times New Roman" panose="02020603050405020304" pitchFamily="18" charset="0"/>
              </a:rPr>
              <a:t>quedó en la bandeja con </a:t>
            </a:r>
            <a:r>
              <a:rPr lang="es-ES" sz="2600" dirty="0">
                <a:effectLst/>
                <a:latin typeface="Calibri" panose="020F0502020204030204" pitchFamily="34" charset="0"/>
                <a:ea typeface="Calibri" panose="020F0502020204030204" pitchFamily="34" charset="0"/>
                <a:cs typeface="Times New Roman" panose="02020603050405020304" pitchFamily="18" charset="0"/>
              </a:rPr>
              <a:t>etiqueta de "cosas importantes que hacer algún día", mientras me </a:t>
            </a:r>
            <a:r>
              <a:rPr lang="es-ES" sz="2600" dirty="0">
                <a:latin typeface="Calibri" panose="020F0502020204030204" pitchFamily="34" charset="0"/>
                <a:ea typeface="Calibri" panose="020F0502020204030204" pitchFamily="34" charset="0"/>
                <a:cs typeface="Times New Roman" panose="02020603050405020304" pitchFamily="18" charset="0"/>
              </a:rPr>
              <a:t>enfoca</a:t>
            </a:r>
            <a:r>
              <a:rPr lang="es-ES" sz="2600" dirty="0">
                <a:effectLst/>
                <a:latin typeface="Calibri" panose="020F0502020204030204" pitchFamily="34" charset="0"/>
                <a:ea typeface="Calibri" panose="020F0502020204030204" pitchFamily="34" charset="0"/>
                <a:cs typeface="Times New Roman" panose="02020603050405020304" pitchFamily="18" charset="0"/>
              </a:rPr>
              <a:t>ba en asuntos más urgentes</a:t>
            </a:r>
            <a:r>
              <a:rPr lang="en-US" sz="2600" dirty="0">
                <a:effectLst/>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AE836ED5-D9B4-134C-E6EF-78A81CD5F1A6}"/>
              </a:ext>
            </a:extLst>
          </p:cNvPr>
          <p:cNvSpPr>
            <a:spLocks noGrp="1"/>
          </p:cNvSpPr>
          <p:nvPr>
            <p:ph type="ftr" sz="quarter" idx="11"/>
          </p:nvPr>
        </p:nvSpPr>
        <p:spPr>
          <a:xfrm>
            <a:off x="4038600" y="6356350"/>
            <a:ext cx="5251174" cy="365125"/>
          </a:xfrm>
        </p:spPr>
        <p:txBody>
          <a:bodyPr>
            <a:normAutofit/>
          </a:bodyPr>
          <a:lstStyle/>
          <a:p>
            <a:pPr>
              <a:spcAft>
                <a:spcPts val="600"/>
              </a:spcAft>
            </a:pPr>
            <a:r>
              <a:rPr lang="en-US"/>
              <a:t>California CLT Network 2022</a:t>
            </a:r>
          </a:p>
        </p:txBody>
      </p:sp>
    </p:spTree>
    <p:extLst>
      <p:ext uri="{BB962C8B-B14F-4D97-AF65-F5344CB8AC3E}">
        <p14:creationId xmlns:p14="http://schemas.microsoft.com/office/powerpoint/2010/main" val="30948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ECF6CD-1490-0CDB-6E52-13EEF77D495D}"/>
              </a:ext>
            </a:extLst>
          </p:cNvPr>
          <p:cNvSpPr>
            <a:spLocks noGrp="1"/>
          </p:cNvSpPr>
          <p:nvPr>
            <p:ph type="title"/>
          </p:nvPr>
        </p:nvSpPr>
        <p:spPr>
          <a:xfrm>
            <a:off x="686834" y="1153572"/>
            <a:ext cx="3200400" cy="4461163"/>
          </a:xfrm>
        </p:spPr>
        <p:txBody>
          <a:bodyPr>
            <a:normAutofit/>
          </a:bodyPr>
          <a:lstStyle/>
          <a:p>
            <a:r>
              <a:rPr lang="es-ES_tradnl" sz="3400" dirty="0">
                <a:solidFill>
                  <a:srgbClr val="FFFFFF"/>
                </a:solidFill>
                <a:latin typeface="Arial" panose="020B0604020202020204" pitchFamily="34" charset="0"/>
                <a:cs typeface="Arial" panose="020B0604020202020204" pitchFamily="34" charset="0"/>
              </a:rPr>
              <a:t>Y ahora, ¡finalmente hay una guía!</a:t>
            </a:r>
          </a:p>
        </p:txBody>
      </p:sp>
      <p:sp>
        <p:nvSpPr>
          <p:cNvPr id="20" name="Arc 1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5165BA9-C91A-5A61-4018-2B205B950599}"/>
              </a:ext>
            </a:extLst>
          </p:cNvPr>
          <p:cNvSpPr>
            <a:spLocks noGrp="1"/>
          </p:cNvSpPr>
          <p:nvPr>
            <p:ph idx="1"/>
          </p:nvPr>
        </p:nvSpPr>
        <p:spPr>
          <a:xfrm>
            <a:off x="4447308" y="591344"/>
            <a:ext cx="6906491" cy="5585619"/>
          </a:xfrm>
        </p:spPr>
        <p:txBody>
          <a:bodyPr anchor="ctr">
            <a:normAutofit fontScale="92500" lnSpcReduction="10000"/>
          </a:bodyPr>
          <a:lstStyle/>
          <a:p>
            <a:endParaRPr lang="en-US" dirty="0">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s-ES" sz="3200" i="1" dirty="0">
                <a:effectLst/>
                <a:latin typeface="Calibri" panose="020F0502020204030204" pitchFamily="34" charset="0"/>
                <a:ea typeface="Calibri" panose="020F0502020204030204" pitchFamily="34" charset="0"/>
                <a:cs typeface="Times New Roman" panose="02020603050405020304" pitchFamily="18" charset="0"/>
              </a:rPr>
              <a:t>Aunque no lo crea, no ha habido previamente una guía de ”instructiva" para ayudar a los </a:t>
            </a:r>
            <a:r>
              <a:rPr lang="es-ES" sz="3200" i="1" dirty="0" err="1">
                <a:effectLst/>
                <a:latin typeface="Calibri" panose="020F0502020204030204" pitchFamily="34" charset="0"/>
                <a:ea typeface="Calibri" panose="020F0502020204030204" pitchFamily="34" charset="0"/>
                <a:cs typeface="Times New Roman" panose="02020603050405020304" pitchFamily="18" charset="0"/>
              </a:rPr>
              <a:t>CLTs</a:t>
            </a:r>
            <a:r>
              <a:rPr lang="es-ES" sz="3200" i="1" dirty="0">
                <a:effectLst/>
                <a:latin typeface="Calibri" panose="020F0502020204030204" pitchFamily="34" charset="0"/>
                <a:ea typeface="Calibri" panose="020F0502020204030204" pitchFamily="34" charset="0"/>
                <a:cs typeface="Times New Roman" panose="02020603050405020304" pitchFamily="18" charset="0"/>
              </a:rPr>
              <a:t> a diseñar sus propias pólizas de mejora de bienes capitales.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s-ES" sz="3200" dirty="0">
                <a:effectLst/>
                <a:latin typeface="Calibri" panose="020F0502020204030204" pitchFamily="34" charset="0"/>
                <a:ea typeface="Calibri" panose="020F0502020204030204" pitchFamily="34" charset="0"/>
                <a:cs typeface="Times New Roman" panose="02020603050405020304" pitchFamily="18" charset="0"/>
              </a:rPr>
              <a:t>Se basa en el trabajo previo de </a:t>
            </a:r>
            <a:r>
              <a:rPr lang="es-ES" sz="3200" dirty="0" err="1">
                <a:effectLst/>
                <a:latin typeface="Calibri" panose="020F0502020204030204" pitchFamily="34" charset="0"/>
                <a:ea typeface="Calibri" panose="020F0502020204030204" pitchFamily="34" charset="0"/>
                <a:cs typeface="Times New Roman" panose="02020603050405020304" pitchFamily="18" charset="0"/>
              </a:rPr>
              <a:t>Kirby</a:t>
            </a:r>
            <a:r>
              <a:rPr lang="es-ES" sz="3200" dirty="0">
                <a:effectLst/>
                <a:latin typeface="Calibri" panose="020F0502020204030204" pitchFamily="34" charset="0"/>
                <a:ea typeface="Calibri" panose="020F0502020204030204" pitchFamily="34" charset="0"/>
                <a:cs typeface="Times New Roman" panose="02020603050405020304" pitchFamily="18" charset="0"/>
              </a:rPr>
              <a:t> White en el capítulo 12 del </a:t>
            </a:r>
            <a:r>
              <a:rPr lang="es-ES" sz="3200" i="1" dirty="0">
                <a:effectLst/>
                <a:latin typeface="Calibri" panose="020F0502020204030204" pitchFamily="34" charset="0"/>
                <a:ea typeface="Calibri" panose="020F0502020204030204" pitchFamily="34" charset="0"/>
                <a:cs typeface="Times New Roman" panose="02020603050405020304" pitchFamily="18" charset="0"/>
              </a:rPr>
              <a:t>Manual Técnico CLT</a:t>
            </a:r>
            <a:r>
              <a:rPr lang="es-ES" sz="3200" dirty="0">
                <a:effectLst/>
                <a:latin typeface="Calibri" panose="020F0502020204030204" pitchFamily="34" charset="0"/>
                <a:ea typeface="Calibri" panose="020F0502020204030204" pitchFamily="34" charset="0"/>
                <a:cs typeface="Times New Roman" panose="02020603050405020304" pitchFamily="18" charset="0"/>
              </a:rPr>
              <a:t> 2011.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s-ES" sz="3200" dirty="0">
                <a:effectLst/>
                <a:latin typeface="Calibri" panose="020F0502020204030204" pitchFamily="34" charset="0"/>
                <a:ea typeface="Calibri" panose="020F0502020204030204" pitchFamily="34" charset="0"/>
                <a:cs typeface="Times New Roman" panose="02020603050405020304" pitchFamily="18" charset="0"/>
              </a:rPr>
              <a:t>También se basa en el trabajo de John </a:t>
            </a:r>
            <a:r>
              <a:rPr lang="es-ES" sz="3200" dirty="0" err="1">
                <a:effectLst/>
                <a:latin typeface="Calibri" panose="020F0502020204030204" pitchFamily="34" charset="0"/>
                <a:ea typeface="Calibri" panose="020F0502020204030204" pitchFamily="34" charset="0"/>
                <a:cs typeface="Times New Roman" panose="02020603050405020304" pitchFamily="18" charset="0"/>
              </a:rPr>
              <a:t>Emmeus</a:t>
            </a:r>
            <a:r>
              <a:rPr lang="es-ES" sz="3200" dirty="0">
                <a:effectLst/>
                <a:latin typeface="Calibri" panose="020F0502020204030204" pitchFamily="34" charset="0"/>
                <a:ea typeface="Calibri" panose="020F0502020204030204" pitchFamily="34" charset="0"/>
                <a:cs typeface="Times New Roman" panose="02020603050405020304" pitchFamily="18" charset="0"/>
              </a:rPr>
              <a:t> Davis, en particular el Capítulo 3 de su publicación de 2006 </a:t>
            </a:r>
            <a:r>
              <a:rPr lang="es-ES" sz="3200" i="1" dirty="0" err="1">
                <a:effectLst/>
                <a:latin typeface="Calibri" panose="020F0502020204030204" pitchFamily="34" charset="0"/>
                <a:ea typeface="Calibri" panose="020F0502020204030204" pitchFamily="34" charset="0"/>
                <a:cs typeface="Times New Roman" panose="02020603050405020304" pitchFamily="18" charset="0"/>
              </a:rPr>
              <a:t>Shared</a:t>
            </a:r>
            <a:r>
              <a:rPr lang="es-ES" sz="3200" i="1" dirty="0">
                <a:effectLst/>
                <a:latin typeface="Calibri" panose="020F0502020204030204" pitchFamily="34" charset="0"/>
                <a:ea typeface="Calibri" panose="020F0502020204030204" pitchFamily="34" charset="0"/>
                <a:cs typeface="Times New Roman" panose="02020603050405020304" pitchFamily="18" charset="0"/>
              </a:rPr>
              <a:t> </a:t>
            </a:r>
            <a:r>
              <a:rPr lang="es-ES" sz="3200" i="1" dirty="0" err="1">
                <a:effectLst/>
                <a:latin typeface="Calibri" panose="020F0502020204030204" pitchFamily="34" charset="0"/>
                <a:ea typeface="Calibri" panose="020F0502020204030204" pitchFamily="34" charset="0"/>
                <a:cs typeface="Times New Roman" panose="02020603050405020304" pitchFamily="18" charset="0"/>
              </a:rPr>
              <a:t>Equity</a:t>
            </a:r>
            <a:r>
              <a:rPr lang="es-ES" sz="3200" i="1" dirty="0">
                <a:effectLst/>
                <a:latin typeface="Calibri" panose="020F0502020204030204" pitchFamily="34" charset="0"/>
                <a:ea typeface="Calibri" panose="020F0502020204030204" pitchFamily="34" charset="0"/>
                <a:cs typeface="Times New Roman" panose="02020603050405020304" pitchFamily="18" charset="0"/>
              </a:rPr>
              <a:t> </a:t>
            </a:r>
            <a:r>
              <a:rPr lang="es-ES" sz="3200" i="1" dirty="0" err="1">
                <a:effectLst/>
                <a:latin typeface="Calibri" panose="020F0502020204030204" pitchFamily="34" charset="0"/>
                <a:ea typeface="Calibri" panose="020F0502020204030204" pitchFamily="34" charset="0"/>
                <a:cs typeface="Times New Roman" panose="02020603050405020304" pitchFamily="18" charset="0"/>
              </a:rPr>
              <a:t>Homeownership</a:t>
            </a:r>
            <a:r>
              <a:rPr lang="es-ES" sz="3200" dirty="0">
                <a:effectLst/>
                <a:latin typeface="Calibri" panose="020F050202020403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s-ES" sz="3200" i="1" dirty="0">
                <a:effectLst/>
                <a:latin typeface="Calibri" panose="020F0502020204030204" pitchFamily="34" charset="0"/>
                <a:ea typeface="Calibri" panose="020F0502020204030204" pitchFamily="34" charset="0"/>
                <a:cs typeface="Times New Roman" panose="02020603050405020304" pitchFamily="18" charset="0"/>
              </a:rPr>
              <a:t>Y esta es la primera vez que hacemos una presentación al respecto. </a:t>
            </a:r>
            <a:r>
              <a:rPr lang="es-ES" sz="3200" dirty="0">
                <a:effectLst/>
                <a:latin typeface="Calibri" panose="020F0502020204030204" pitchFamily="34" charset="0"/>
                <a:ea typeface="Calibri" panose="020F0502020204030204" pitchFamily="34" charset="0"/>
                <a:cs typeface="Times New Roman" panose="02020603050405020304" pitchFamily="18" charset="0"/>
                <a:sym typeface="Wingdings" pitchFamily="2" charset="2"/>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Footer Placeholder 3">
            <a:extLst>
              <a:ext uri="{FF2B5EF4-FFF2-40B4-BE49-F238E27FC236}">
                <a16:creationId xmlns:a16="http://schemas.microsoft.com/office/drawing/2014/main" id="{4FC1685C-05EB-F8AF-8C4D-B12A440A9EFA}"/>
              </a:ext>
            </a:extLst>
          </p:cNvPr>
          <p:cNvSpPr>
            <a:spLocks noGrp="1"/>
          </p:cNvSpPr>
          <p:nvPr>
            <p:ph type="ftr" sz="quarter" idx="11"/>
          </p:nvPr>
        </p:nvSpPr>
        <p:spPr>
          <a:xfrm>
            <a:off x="4038600" y="6356350"/>
            <a:ext cx="5251174" cy="365125"/>
          </a:xfrm>
        </p:spPr>
        <p:txBody>
          <a:bodyPr>
            <a:normAutofit/>
          </a:bodyPr>
          <a:lstStyle/>
          <a:p>
            <a:pPr>
              <a:spcAft>
                <a:spcPts val="600"/>
              </a:spcAft>
            </a:pPr>
            <a:r>
              <a:rPr lang="en-US"/>
              <a:t>California CLT Network 2022</a:t>
            </a:r>
          </a:p>
        </p:txBody>
      </p:sp>
    </p:spTree>
    <p:extLst>
      <p:ext uri="{BB962C8B-B14F-4D97-AF65-F5344CB8AC3E}">
        <p14:creationId xmlns:p14="http://schemas.microsoft.com/office/powerpoint/2010/main" val="2776340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86CCAF-54CA-DE49-4630-1385871061F3}"/>
              </a:ext>
            </a:extLst>
          </p:cNvPr>
          <p:cNvSpPr>
            <a:spLocks noGrp="1"/>
          </p:cNvSpPr>
          <p:nvPr>
            <p:ph type="title"/>
          </p:nvPr>
        </p:nvSpPr>
        <p:spPr>
          <a:xfrm>
            <a:off x="686834" y="1153572"/>
            <a:ext cx="3200400" cy="4461163"/>
          </a:xfrm>
        </p:spPr>
        <p:txBody>
          <a:bodyPr>
            <a:normAutofit/>
          </a:bodyPr>
          <a:lstStyle/>
          <a:p>
            <a:r>
              <a:rPr lang="es-ES" sz="3400" b="1" dirty="0">
                <a:solidFill>
                  <a:srgbClr val="FFFFFF"/>
                </a:solidFill>
                <a:latin typeface="Arial" panose="020B0604020202020204" pitchFamily="34" charset="0"/>
              </a:rPr>
              <a:t>¿</a:t>
            </a:r>
            <a:r>
              <a:rPr lang="es-ES_tradnl" sz="3400" b="1" dirty="0">
                <a:solidFill>
                  <a:srgbClr val="FFFFFF"/>
                </a:solidFill>
                <a:effectLst/>
                <a:latin typeface="Arial" panose="020B0604020202020204" pitchFamily="34" charset="0"/>
              </a:rPr>
              <a:t>Qué es una mejora de bienes capitales?</a:t>
            </a:r>
            <a:endParaRPr lang="es-ES_tradnl" sz="3400" dirty="0">
              <a:solidFill>
                <a:srgbClr val="FFFFFF"/>
              </a:solidFill>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C057CB0-E5D0-83E6-3617-FAA6723AB1B2}"/>
              </a:ext>
            </a:extLst>
          </p:cNvPr>
          <p:cNvSpPr>
            <a:spLocks noGrp="1"/>
          </p:cNvSpPr>
          <p:nvPr>
            <p:ph idx="1"/>
          </p:nvPr>
        </p:nvSpPr>
        <p:spPr>
          <a:xfrm>
            <a:off x="4641598" y="591344"/>
            <a:ext cx="7255761" cy="5585619"/>
          </a:xfrm>
        </p:spPr>
        <p:txBody>
          <a:bodyPr anchor="ctr">
            <a:normAutofit/>
          </a:bodyPr>
          <a:lstStyle/>
          <a:p>
            <a:pPr marL="0" indent="0">
              <a:buNone/>
            </a:pPr>
            <a:r>
              <a:rPr lang="es-ES_tradnl" sz="3200" b="1" dirty="0">
                <a:effectLst/>
                <a:latin typeface="Arial" panose="020B0604020202020204" pitchFamily="34" charset="0"/>
                <a:ea typeface="Arial" panose="020B0604020202020204" pitchFamily="34" charset="0"/>
              </a:rPr>
              <a:t>Definición.</a:t>
            </a:r>
            <a:r>
              <a:rPr lang="es-ES_tradnl" sz="3200" dirty="0">
                <a:effectLst/>
                <a:latin typeface="Arial" panose="020B0604020202020204" pitchFamily="34" charset="0"/>
                <a:ea typeface="Arial" panose="020B0604020202020204" pitchFamily="34" charset="0"/>
              </a:rPr>
              <a:t> </a:t>
            </a:r>
            <a:r>
              <a:rPr lang="es-ES_tradnl" sz="3200" dirty="0">
                <a:latin typeface="Arial" panose="020B0604020202020204" pitchFamily="34" charset="0"/>
              </a:rPr>
              <a:t>Generalmente se define como una adición o cambio que aumenta el valor de un edificio, aumenta su vida útil o lo adapta a nuevos usos.</a:t>
            </a:r>
            <a:endParaRPr lang="es-ES_tradnl" sz="2400" dirty="0">
              <a:effectLst/>
              <a:latin typeface="Arial" panose="020B0604020202020204" pitchFamily="34" charset="0"/>
              <a:ea typeface="Arial" panose="020B0604020202020204" pitchFamily="34" charset="0"/>
            </a:endParaRPr>
          </a:p>
          <a:p>
            <a:pPr marL="0" marR="0" indent="0">
              <a:spcBef>
                <a:spcPts val="0"/>
              </a:spcBef>
              <a:spcAft>
                <a:spcPts val="0"/>
              </a:spcAft>
              <a:buNone/>
            </a:pPr>
            <a:endParaRPr lang="en-US" sz="2400" dirty="0">
              <a:effectLst/>
              <a:latin typeface="Arial" panose="020B0604020202020204" pitchFamily="34" charset="0"/>
              <a:ea typeface="Arial" panose="020B0604020202020204" pitchFamily="34" charset="0"/>
            </a:endParaRPr>
          </a:p>
        </p:txBody>
      </p:sp>
      <p:sp>
        <p:nvSpPr>
          <p:cNvPr id="4" name="Footer Placeholder 3">
            <a:extLst>
              <a:ext uri="{FF2B5EF4-FFF2-40B4-BE49-F238E27FC236}">
                <a16:creationId xmlns:a16="http://schemas.microsoft.com/office/drawing/2014/main" id="{CFFFD28C-0656-F6B1-A5BD-8AD0FF0D3079}"/>
              </a:ext>
            </a:extLst>
          </p:cNvPr>
          <p:cNvSpPr>
            <a:spLocks noGrp="1"/>
          </p:cNvSpPr>
          <p:nvPr>
            <p:ph type="ftr" sz="quarter" idx="11"/>
          </p:nvPr>
        </p:nvSpPr>
        <p:spPr>
          <a:xfrm>
            <a:off x="4038600" y="6356350"/>
            <a:ext cx="5251174" cy="365125"/>
          </a:xfrm>
        </p:spPr>
        <p:txBody>
          <a:bodyPr>
            <a:normAutofit/>
          </a:bodyPr>
          <a:lstStyle/>
          <a:p>
            <a:pPr>
              <a:spcAft>
                <a:spcPts val="600"/>
              </a:spcAft>
            </a:pPr>
            <a:r>
              <a:rPr lang="en-US"/>
              <a:t>California CLT Network 2022</a:t>
            </a:r>
          </a:p>
        </p:txBody>
      </p:sp>
    </p:spTree>
    <p:extLst>
      <p:ext uri="{BB962C8B-B14F-4D97-AF65-F5344CB8AC3E}">
        <p14:creationId xmlns:p14="http://schemas.microsoft.com/office/powerpoint/2010/main" val="24652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1324</TotalTime>
  <Words>3119</Words>
  <Application>Microsoft Macintosh PowerPoint</Application>
  <PresentationFormat>Widescreen</PresentationFormat>
  <Paragraphs>195</Paragraphs>
  <Slides>41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Calibri Light</vt:lpstr>
      <vt:lpstr>Times New Roman</vt:lpstr>
      <vt:lpstr>Calibri</vt:lpstr>
      <vt:lpstr>Arial</vt:lpstr>
      <vt:lpstr>Office Theme</vt:lpstr>
      <vt:lpstr> Guía de Pólizas de Mejoras de Bienes Capitales</vt:lpstr>
      <vt:lpstr>Lo que cubriremos hoy  Don’t worry about taking notes – I’ll share a PDF of the slides.</vt:lpstr>
      <vt:lpstr>Este es el “tercer rostro” de la administración</vt:lpstr>
      <vt:lpstr>Propiedad de vivienda unifamiliar</vt:lpstr>
      <vt:lpstr>Pero antes—una breve historia</vt:lpstr>
      <vt:lpstr>Madison Area Community Land Trust  </vt:lpstr>
      <vt:lpstr>¡Tiene que haber una mejor manera!</vt:lpstr>
      <vt:lpstr>Y ahora, ¡finalmente hay una guía!</vt:lpstr>
      <vt:lpstr>¿Qué es una mejora de bienes capitales?</vt:lpstr>
      <vt:lpstr>El desafío de las mejoras de bienes capitales</vt:lpstr>
      <vt:lpstr>Preguntas a abordar en la elaboración de estas pólizas</vt:lpstr>
      <vt:lpstr>Objetivos del diseño del programa</vt:lpstr>
      <vt:lpstr>Mantener la asequibilidad</vt:lpstr>
      <vt:lpstr>Mantener la calidad</vt:lpstr>
      <vt:lpstr>Medidas para mejorar la utilidad</vt:lpstr>
      <vt:lpstr>Promover la transparencia</vt:lpstr>
      <vt:lpstr>Reducir la administración</vt:lpstr>
      <vt:lpstr>Los problemas principales y las opciones en el diseño de pólizas</vt:lpstr>
      <vt:lpstr>¿Qué constituye una mejora posterior a la compra?</vt:lpstr>
      <vt:lpstr>Desafíos y consideraciones de diseño</vt:lpstr>
      <vt:lpstr>¿Cómo deben revisarse y aprobarse las mejoras propuestas?</vt:lpstr>
      <vt:lpstr>¿Por qué es esto importante?</vt:lpstr>
      <vt:lpstr>Opciones para la aprobación y tasación</vt:lpstr>
      <vt:lpstr>Consideraciones en el diseño </vt:lpstr>
      <vt:lpstr>Qué mejoras se deben incentivar?</vt:lpstr>
      <vt:lpstr>Qué mejoras se deben incentivar?</vt:lpstr>
      <vt:lpstr>Mejoras que aumentan la utilidad. </vt:lpstr>
      <vt:lpstr>Cómo deben valorarse las mejoras? </vt:lpstr>
      <vt:lpstr>¿Por qué es esto importante?</vt:lpstr>
      <vt:lpstr>Opciones de tasación</vt:lpstr>
      <vt:lpstr>Protección de la asequibilidad</vt:lpstr>
      <vt:lpstr>¿Cómo se debe supervisar y ejercer el cumplimiento? </vt:lpstr>
      <vt:lpstr>Consideraciones en el diseño</vt:lpstr>
      <vt:lpstr>Problemas relacionados</vt:lpstr>
      <vt:lpstr>Mantenimiento</vt:lpstr>
      <vt:lpstr>Medidas para garantizar el mantenimiento apropiado</vt:lpstr>
      <vt:lpstr>Consideraciones de vivienda multifamiliar</vt:lpstr>
      <vt:lpstr>Condominios</vt:lpstr>
      <vt:lpstr>Mejoras al condominio</vt:lpstr>
      <vt:lpstr>Cooperativas de vivienda</vt:lpstr>
      <vt:lpstr>Caso de estudio</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Greg Rosenberg</dc:creator>
  <cp:keywords/>
  <dc:description/>
  <cp:lastModifiedBy>ile santiago</cp:lastModifiedBy>
  <cp:revision>29</cp:revision>
  <cp:lastPrinted>2022-12-05T20:22:58Z</cp:lastPrinted>
  <dcterms:created xsi:type="dcterms:W3CDTF">2022-11-28T20:42:55Z</dcterms:created>
  <dcterms:modified xsi:type="dcterms:W3CDTF">2022-12-22T18:33:21Z</dcterms:modified>
  <cp:category/>
</cp:coreProperties>
</file>